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27" r:id="rId3"/>
    <p:sldId id="325" r:id="rId4"/>
    <p:sldId id="326" r:id="rId5"/>
    <p:sldId id="328" r:id="rId6"/>
    <p:sldId id="329" r:id="rId7"/>
    <p:sldId id="330" r:id="rId8"/>
    <p:sldId id="331" r:id="rId9"/>
    <p:sldId id="333" r:id="rId10"/>
    <p:sldId id="334" r:id="rId11"/>
    <p:sldId id="332" r:id="rId12"/>
    <p:sldId id="335" r:id="rId13"/>
    <p:sldId id="336" r:id="rId14"/>
    <p:sldId id="737" r:id="rId15"/>
    <p:sldId id="738"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92" r:id="rId68"/>
    <p:sldId id="388" r:id="rId69"/>
    <p:sldId id="389" r:id="rId70"/>
    <p:sldId id="390" r:id="rId71"/>
    <p:sldId id="391" r:id="rId72"/>
    <p:sldId id="393" r:id="rId73"/>
    <p:sldId id="394" r:id="rId74"/>
    <p:sldId id="395" r:id="rId75"/>
    <p:sldId id="396" r:id="rId76"/>
    <p:sldId id="397" r:id="rId77"/>
    <p:sldId id="398" r:id="rId78"/>
    <p:sldId id="399" r:id="rId79"/>
    <p:sldId id="400" r:id="rId80"/>
    <p:sldId id="401" r:id="rId81"/>
    <p:sldId id="402" r:id="rId82"/>
    <p:sldId id="403" r:id="rId83"/>
    <p:sldId id="404" r:id="rId84"/>
    <p:sldId id="405" r:id="rId85"/>
    <p:sldId id="406" r:id="rId86"/>
    <p:sldId id="407" r:id="rId87"/>
    <p:sldId id="408" r:id="rId88"/>
    <p:sldId id="414" r:id="rId89"/>
    <p:sldId id="415" r:id="rId90"/>
    <p:sldId id="409" r:id="rId91"/>
    <p:sldId id="410" r:id="rId92"/>
    <p:sldId id="411" r:id="rId93"/>
    <p:sldId id="412" r:id="rId94"/>
    <p:sldId id="413" r:id="rId95"/>
    <p:sldId id="418" r:id="rId96"/>
    <p:sldId id="416" r:id="rId97"/>
    <p:sldId id="417" r:id="rId98"/>
    <p:sldId id="419" r:id="rId99"/>
    <p:sldId id="420" r:id="rId100"/>
    <p:sldId id="421" r:id="rId101"/>
    <p:sldId id="422" r:id="rId102"/>
    <p:sldId id="423" r:id="rId103"/>
    <p:sldId id="424" r:id="rId104"/>
    <p:sldId id="425" r:id="rId105"/>
    <p:sldId id="434" r:id="rId106"/>
    <p:sldId id="426" r:id="rId107"/>
    <p:sldId id="427" r:id="rId108"/>
    <p:sldId id="428" r:id="rId109"/>
    <p:sldId id="429" r:id="rId110"/>
    <p:sldId id="430" r:id="rId111"/>
    <p:sldId id="431" r:id="rId112"/>
    <p:sldId id="432" r:id="rId113"/>
    <p:sldId id="433" r:id="rId114"/>
    <p:sldId id="435" r:id="rId115"/>
    <p:sldId id="436" r:id="rId116"/>
    <p:sldId id="437" r:id="rId117"/>
    <p:sldId id="438" r:id="rId118"/>
    <p:sldId id="439" r:id="rId119"/>
    <p:sldId id="440" r:id="rId120"/>
    <p:sldId id="441" r:id="rId121"/>
    <p:sldId id="442" r:id="rId122"/>
    <p:sldId id="443" r:id="rId123"/>
    <p:sldId id="444" r:id="rId124"/>
    <p:sldId id="445" r:id="rId125"/>
    <p:sldId id="446" r:id="rId126"/>
    <p:sldId id="447" r:id="rId127"/>
    <p:sldId id="448" r:id="rId128"/>
    <p:sldId id="449" r:id="rId129"/>
    <p:sldId id="450" r:id="rId130"/>
    <p:sldId id="451" r:id="rId131"/>
    <p:sldId id="452" r:id="rId132"/>
    <p:sldId id="453" r:id="rId133"/>
    <p:sldId id="454" r:id="rId134"/>
    <p:sldId id="455" r:id="rId135"/>
    <p:sldId id="456" r:id="rId136"/>
    <p:sldId id="457" r:id="rId137"/>
    <p:sldId id="458" r:id="rId138"/>
    <p:sldId id="459" r:id="rId139"/>
    <p:sldId id="460" r:id="rId140"/>
    <p:sldId id="461" r:id="rId141"/>
    <p:sldId id="462" r:id="rId142"/>
    <p:sldId id="463" r:id="rId143"/>
    <p:sldId id="465" r:id="rId144"/>
    <p:sldId id="466" r:id="rId145"/>
    <p:sldId id="467" r:id="rId146"/>
    <p:sldId id="468" r:id="rId147"/>
    <p:sldId id="464" r:id="rId148"/>
    <p:sldId id="469" r:id="rId149"/>
    <p:sldId id="470" r:id="rId150"/>
    <p:sldId id="471" r:id="rId151"/>
    <p:sldId id="472" r:id="rId152"/>
    <p:sldId id="473" r:id="rId153"/>
    <p:sldId id="474" r:id="rId154"/>
    <p:sldId id="475" r:id="rId155"/>
    <p:sldId id="476" r:id="rId156"/>
    <p:sldId id="477" r:id="rId157"/>
    <p:sldId id="478" r:id="rId158"/>
    <p:sldId id="479" r:id="rId159"/>
    <p:sldId id="481" r:id="rId160"/>
    <p:sldId id="480" r:id="rId161"/>
    <p:sldId id="482" r:id="rId162"/>
    <p:sldId id="483" r:id="rId163"/>
    <p:sldId id="484" r:id="rId164"/>
    <p:sldId id="485" r:id="rId165"/>
    <p:sldId id="486" r:id="rId166"/>
    <p:sldId id="487" r:id="rId167"/>
    <p:sldId id="488" r:id="rId168"/>
    <p:sldId id="489" r:id="rId169"/>
    <p:sldId id="490" r:id="rId170"/>
    <p:sldId id="491" r:id="rId171"/>
    <p:sldId id="492" r:id="rId172"/>
    <p:sldId id="493" r:id="rId173"/>
    <p:sldId id="494" r:id="rId174"/>
    <p:sldId id="495" r:id="rId175"/>
    <p:sldId id="503" r:id="rId176"/>
    <p:sldId id="497" r:id="rId177"/>
    <p:sldId id="498" r:id="rId178"/>
    <p:sldId id="501" r:id="rId179"/>
    <p:sldId id="502" r:id="rId180"/>
    <p:sldId id="499" r:id="rId181"/>
    <p:sldId id="504" r:id="rId182"/>
    <p:sldId id="505" r:id="rId183"/>
    <p:sldId id="506" r:id="rId184"/>
    <p:sldId id="500" r:id="rId185"/>
    <p:sldId id="507" r:id="rId186"/>
    <p:sldId id="508" r:id="rId187"/>
    <p:sldId id="509" r:id="rId188"/>
    <p:sldId id="510" r:id="rId189"/>
    <p:sldId id="511" r:id="rId190"/>
    <p:sldId id="513" r:id="rId191"/>
    <p:sldId id="512" r:id="rId192"/>
    <p:sldId id="515" r:id="rId193"/>
    <p:sldId id="514" r:id="rId194"/>
    <p:sldId id="516" r:id="rId195"/>
    <p:sldId id="517" r:id="rId196"/>
    <p:sldId id="518" r:id="rId197"/>
    <p:sldId id="519" r:id="rId198"/>
    <p:sldId id="520" r:id="rId199"/>
    <p:sldId id="522" r:id="rId200"/>
    <p:sldId id="523" r:id="rId201"/>
    <p:sldId id="524" r:id="rId202"/>
    <p:sldId id="528" r:id="rId203"/>
    <p:sldId id="529" r:id="rId204"/>
    <p:sldId id="530" r:id="rId205"/>
    <p:sldId id="526" r:id="rId206"/>
    <p:sldId id="527" r:id="rId207"/>
    <p:sldId id="531" r:id="rId208"/>
    <p:sldId id="533" r:id="rId209"/>
    <p:sldId id="535" r:id="rId210"/>
    <p:sldId id="732" r:id="rId211"/>
    <p:sldId id="733" r:id="rId212"/>
    <p:sldId id="734" r:id="rId213"/>
    <p:sldId id="735" r:id="rId214"/>
    <p:sldId id="736" r:id="rId215"/>
    <p:sldId id="536" r:id="rId216"/>
    <p:sldId id="537" r:id="rId217"/>
    <p:sldId id="538" r:id="rId218"/>
    <p:sldId id="539" r:id="rId219"/>
    <p:sldId id="540" r:id="rId220"/>
    <p:sldId id="534" r:id="rId221"/>
    <p:sldId id="541" r:id="rId222"/>
    <p:sldId id="542" r:id="rId223"/>
    <p:sldId id="543" r:id="rId224"/>
    <p:sldId id="544" r:id="rId225"/>
    <p:sldId id="622" r:id="rId226"/>
    <p:sldId id="623" r:id="rId227"/>
    <p:sldId id="624" r:id="rId228"/>
    <p:sldId id="626" r:id="rId229"/>
    <p:sldId id="627" r:id="rId230"/>
    <p:sldId id="628" r:id="rId231"/>
    <p:sldId id="629" r:id="rId232"/>
    <p:sldId id="630" r:id="rId233"/>
    <p:sldId id="631" r:id="rId234"/>
    <p:sldId id="632" r:id="rId235"/>
    <p:sldId id="655" r:id="rId236"/>
    <p:sldId id="667" r:id="rId237"/>
    <p:sldId id="668" r:id="rId238"/>
    <p:sldId id="669" r:id="rId239"/>
    <p:sldId id="671" r:id="rId240"/>
    <p:sldId id="672" r:id="rId241"/>
    <p:sldId id="709" r:id="rId242"/>
    <p:sldId id="708" r:id="rId243"/>
    <p:sldId id="713" r:id="rId244"/>
    <p:sldId id="714" r:id="rId245"/>
    <p:sldId id="715" r:id="rId246"/>
    <p:sldId id="716" r:id="rId247"/>
    <p:sldId id="625" r:id="rId248"/>
    <p:sldId id="718" r:id="rId249"/>
    <p:sldId id="719" r:id="rId250"/>
    <p:sldId id="717" r:id="rId251"/>
    <p:sldId id="720" r:id="rId252"/>
    <p:sldId id="723" r:id="rId253"/>
    <p:sldId id="728" r:id="rId254"/>
    <p:sldId id="730" r:id="rId255"/>
    <p:sldId id="729" r:id="rId256"/>
    <p:sldId id="731" r:id="rId2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5474" autoAdjust="0"/>
  </p:normalViewPr>
  <p:slideViewPr>
    <p:cSldViewPr snapToGrid="0">
      <p:cViewPr varScale="1">
        <p:scale>
          <a:sx n="86" d="100"/>
          <a:sy n="86" d="100"/>
        </p:scale>
        <p:origin x="466" y="67"/>
      </p:cViewPr>
      <p:guideLst>
        <p:guide orient="horz" pos="2160"/>
        <p:guide pos="3840"/>
      </p:guideLst>
    </p:cSldViewPr>
  </p:slideViewPr>
  <p:outlineViewPr>
    <p:cViewPr>
      <p:scale>
        <a:sx n="33" d="100"/>
        <a:sy n="33" d="100"/>
      </p:scale>
      <p:origin x="0" y="-4531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viewProps" Target="viewProps.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theme" Target="theme/theme1.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tableStyles" Target="tableStyle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E2B5D-5117-4F68-9EAD-10EED52323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6DA52F-83F2-44AE-8928-C60CC053CD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7C887B-6782-4CC1-A791-1432688D0432}"/>
              </a:ext>
            </a:extLst>
          </p:cNvPr>
          <p:cNvSpPr>
            <a:spLocks noGrp="1"/>
          </p:cNvSpPr>
          <p:nvPr>
            <p:ph type="dt" sz="half" idx="10"/>
          </p:nvPr>
        </p:nvSpPr>
        <p:spPr/>
        <p:txBody>
          <a:bodyPr/>
          <a:lstStyle/>
          <a:p>
            <a:fld id="{0FEFF176-F114-430D-92F2-CEF569968807}" type="datetimeFigureOut">
              <a:rPr lang="en-US" smtClean="0"/>
              <a:pPr/>
              <a:t>9/20/2019</a:t>
            </a:fld>
            <a:endParaRPr lang="en-US"/>
          </a:p>
        </p:txBody>
      </p:sp>
      <p:sp>
        <p:nvSpPr>
          <p:cNvPr id="5" name="Footer Placeholder 4">
            <a:extLst>
              <a:ext uri="{FF2B5EF4-FFF2-40B4-BE49-F238E27FC236}">
                <a16:creationId xmlns:a16="http://schemas.microsoft.com/office/drawing/2014/main" id="{CA11B242-C41A-4E53-BEE3-FAD092161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E1B4F-BEB5-452B-890B-FD26454C9814}"/>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3436173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357-74BB-4281-A967-90324E5604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914971-35B7-4989-8630-DEE1D461F6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8A043-05CD-49C9-A67C-656E55D34E30}"/>
              </a:ext>
            </a:extLst>
          </p:cNvPr>
          <p:cNvSpPr>
            <a:spLocks noGrp="1"/>
          </p:cNvSpPr>
          <p:nvPr>
            <p:ph type="dt" sz="half" idx="10"/>
          </p:nvPr>
        </p:nvSpPr>
        <p:spPr/>
        <p:txBody>
          <a:bodyPr/>
          <a:lstStyle/>
          <a:p>
            <a:fld id="{0FEFF176-F114-430D-92F2-CEF569968807}" type="datetimeFigureOut">
              <a:rPr lang="en-US" smtClean="0"/>
              <a:pPr/>
              <a:t>9/20/2019</a:t>
            </a:fld>
            <a:endParaRPr lang="en-US"/>
          </a:p>
        </p:txBody>
      </p:sp>
      <p:sp>
        <p:nvSpPr>
          <p:cNvPr id="5" name="Footer Placeholder 4">
            <a:extLst>
              <a:ext uri="{FF2B5EF4-FFF2-40B4-BE49-F238E27FC236}">
                <a16:creationId xmlns:a16="http://schemas.microsoft.com/office/drawing/2014/main" id="{E5163D88-298D-41CB-985E-3EFA2D294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796B6-75B3-4148-8EB9-98C9C2795851}"/>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179098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731A0C-35B2-4082-9D60-CFC58C80A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F4254C-B167-43E2-A79C-B53D446937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DB4EC-5FD8-4C5C-BE96-25F222EA0636}"/>
              </a:ext>
            </a:extLst>
          </p:cNvPr>
          <p:cNvSpPr>
            <a:spLocks noGrp="1"/>
          </p:cNvSpPr>
          <p:nvPr>
            <p:ph type="dt" sz="half" idx="10"/>
          </p:nvPr>
        </p:nvSpPr>
        <p:spPr/>
        <p:txBody>
          <a:bodyPr/>
          <a:lstStyle/>
          <a:p>
            <a:fld id="{0FEFF176-F114-430D-92F2-CEF569968807}" type="datetimeFigureOut">
              <a:rPr lang="en-US" smtClean="0"/>
              <a:pPr/>
              <a:t>9/20/2019</a:t>
            </a:fld>
            <a:endParaRPr lang="en-US"/>
          </a:p>
        </p:txBody>
      </p:sp>
      <p:sp>
        <p:nvSpPr>
          <p:cNvPr id="5" name="Footer Placeholder 4">
            <a:extLst>
              <a:ext uri="{FF2B5EF4-FFF2-40B4-BE49-F238E27FC236}">
                <a16:creationId xmlns:a16="http://schemas.microsoft.com/office/drawing/2014/main" id="{1447D979-243F-419D-8030-4C2D1789A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95BF2-056A-4AF4-9772-63636996F930}"/>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15004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4366" y="92143"/>
            <a:ext cx="9603214" cy="357790"/>
          </a:xfrm>
          <a:prstGeom prst="rect">
            <a:avLst/>
          </a:prstGeom>
        </p:spPr>
        <p:txBody>
          <a:bodyPr wrap="square" lIns="0" tIns="0" rIns="0" bIns="0">
            <a:spAutoFit/>
          </a:bodyPr>
          <a:lstStyle>
            <a:lvl1pPr>
              <a:defRPr sz="2325" b="0" i="0">
                <a:solidFill>
                  <a:schemeClr val="tx1"/>
                </a:solidFill>
                <a:latin typeface="Georgia"/>
                <a:cs typeface="Georgia"/>
              </a:defRPr>
            </a:lvl1pPr>
          </a:lstStyle>
          <a:p>
            <a:endParaRPr/>
          </a:p>
        </p:txBody>
      </p:sp>
      <p:sp>
        <p:nvSpPr>
          <p:cNvPr id="3" name="Holder 3"/>
          <p:cNvSpPr>
            <a:spLocks noGrp="1"/>
          </p:cNvSpPr>
          <p:nvPr>
            <p:ph type="subTitle" idx="4"/>
          </p:nvPr>
        </p:nvSpPr>
        <p:spPr>
          <a:xfrm>
            <a:off x="1828800" y="3840480"/>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9/20/2019</a:t>
            </a:fld>
            <a:endParaRPr lang="en-US"/>
          </a:p>
        </p:txBody>
      </p:sp>
      <p:sp>
        <p:nvSpPr>
          <p:cNvPr id="6" name="Holder 6"/>
          <p:cNvSpPr>
            <a:spLocks noGrp="1"/>
          </p:cNvSpPr>
          <p:nvPr>
            <p:ph type="sldNum" sz="quarter" idx="7"/>
          </p:nvPr>
        </p:nvSpPr>
        <p:spPr/>
        <p:txBody>
          <a:bodyPr lIns="0" tIns="0" rIns="0" bIns="0"/>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865944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34366" y="92143"/>
            <a:ext cx="9603214" cy="357790"/>
          </a:xfrm>
        </p:spPr>
        <p:txBody>
          <a:bodyPr lIns="0" tIns="0" rIns="0" bIns="0"/>
          <a:lstStyle>
            <a:lvl1pPr>
              <a:defRPr sz="2325" b="0" i="0">
                <a:solidFill>
                  <a:schemeClr val="tx1"/>
                </a:solidFill>
                <a:latin typeface="Georgia"/>
                <a:cs typeface="Georgia"/>
              </a:defRPr>
            </a:lvl1pPr>
          </a:lstStyle>
          <a:p>
            <a:endParaRPr/>
          </a:p>
        </p:txBody>
      </p:sp>
      <p:sp>
        <p:nvSpPr>
          <p:cNvPr id="3" name="Holder 3"/>
          <p:cNvSpPr>
            <a:spLocks noGrp="1"/>
          </p:cNvSpPr>
          <p:nvPr>
            <p:ph type="body" idx="1"/>
          </p:nvPr>
        </p:nvSpPr>
        <p:spPr>
          <a:xfrm>
            <a:off x="1320307" y="2494857"/>
            <a:ext cx="10126879" cy="357790"/>
          </a:xfrm>
        </p:spPr>
        <p:txBody>
          <a:bodyPr lIns="0" tIns="0" rIns="0" bIns="0"/>
          <a:lstStyle>
            <a:lvl1pPr>
              <a:defRPr sz="2325" b="0" i="0">
                <a:solidFill>
                  <a:schemeClr val="tx1"/>
                </a:solidFill>
                <a:latin typeface="Georgia"/>
                <a:cs typeface="Georgia"/>
              </a:defRPr>
            </a:lvl1pPr>
          </a:lstStyle>
          <a:p>
            <a:endParaRPr/>
          </a:p>
        </p:txBody>
      </p:sp>
      <p:sp>
        <p:nvSpPr>
          <p:cNvPr id="4" name="Holder 4"/>
          <p:cNvSpPr>
            <a:spLocks noGrp="1"/>
          </p:cNvSpPr>
          <p:nvPr>
            <p:ph type="ftr" sz="quarter" idx="5"/>
          </p:nvPr>
        </p:nvSpPr>
        <p:spPr/>
        <p:txBody>
          <a:bodyPr lIns="0" tIns="0" rIns="0" bIns="0"/>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9/20/2019</a:t>
            </a:fld>
            <a:endParaRPr lang="en-US"/>
          </a:p>
        </p:txBody>
      </p:sp>
      <p:sp>
        <p:nvSpPr>
          <p:cNvPr id="6" name="Holder 6"/>
          <p:cNvSpPr>
            <a:spLocks noGrp="1"/>
          </p:cNvSpPr>
          <p:nvPr>
            <p:ph type="sldNum" sz="quarter" idx="7"/>
          </p:nvPr>
        </p:nvSpPr>
        <p:spPr/>
        <p:txBody>
          <a:bodyPr lIns="0" tIns="0" rIns="0" bIns="0"/>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4272892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34366" y="92143"/>
            <a:ext cx="9603214" cy="357790"/>
          </a:xfrm>
        </p:spPr>
        <p:txBody>
          <a:bodyPr lIns="0" tIns="0" rIns="0" bIns="0"/>
          <a:lstStyle>
            <a:lvl1pPr>
              <a:defRPr sz="2325" b="0" i="0">
                <a:solidFill>
                  <a:schemeClr val="tx1"/>
                </a:solidFill>
                <a:latin typeface="Georgia"/>
                <a:cs typeface="Georgia"/>
              </a:defRPr>
            </a:lvl1pPr>
          </a:lstStyle>
          <a:p>
            <a:endParaRPr/>
          </a:p>
        </p:txBody>
      </p:sp>
      <p:sp>
        <p:nvSpPr>
          <p:cNvPr id="3" name="Holder 3"/>
          <p:cNvSpPr>
            <a:spLocks noGrp="1"/>
          </p:cNvSpPr>
          <p:nvPr>
            <p:ph sz="half" idx="2"/>
          </p:nvPr>
        </p:nvSpPr>
        <p:spPr>
          <a:xfrm>
            <a:off x="609601" y="1577340"/>
            <a:ext cx="530352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9/20/2019</a:t>
            </a:fld>
            <a:endParaRPr lang="en-US"/>
          </a:p>
        </p:txBody>
      </p:sp>
      <p:sp>
        <p:nvSpPr>
          <p:cNvPr id="7" name="Holder 7"/>
          <p:cNvSpPr>
            <a:spLocks noGrp="1"/>
          </p:cNvSpPr>
          <p:nvPr>
            <p:ph type="sldNum" sz="quarter" idx="7"/>
          </p:nvPr>
        </p:nvSpPr>
        <p:spPr/>
        <p:txBody>
          <a:bodyPr lIns="0" tIns="0" rIns="0" bIns="0"/>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962183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34366" y="92143"/>
            <a:ext cx="9603214" cy="357790"/>
          </a:xfrm>
        </p:spPr>
        <p:txBody>
          <a:bodyPr lIns="0" tIns="0" rIns="0" bIns="0"/>
          <a:lstStyle>
            <a:lvl1pPr>
              <a:defRPr sz="2325" b="0" i="0">
                <a:solidFill>
                  <a:schemeClr val="tx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9/20/2019</a:t>
            </a:fld>
            <a:endParaRPr lang="en-US"/>
          </a:p>
        </p:txBody>
      </p:sp>
      <p:sp>
        <p:nvSpPr>
          <p:cNvPr id="5" name="Holder 5"/>
          <p:cNvSpPr>
            <a:spLocks noGrp="1"/>
          </p:cNvSpPr>
          <p:nvPr>
            <p:ph type="sldNum" sz="quarter" idx="7"/>
          </p:nvPr>
        </p:nvSpPr>
        <p:spPr/>
        <p:txBody>
          <a:bodyPr lIns="0" tIns="0" rIns="0" bIns="0"/>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1654318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9/20/2019</a:t>
            </a:fld>
            <a:endParaRPr lang="en-US"/>
          </a:p>
        </p:txBody>
      </p:sp>
      <p:sp>
        <p:nvSpPr>
          <p:cNvPr id="4" name="Holder 4"/>
          <p:cNvSpPr>
            <a:spLocks noGrp="1"/>
          </p:cNvSpPr>
          <p:nvPr>
            <p:ph type="sldNum" sz="quarter" idx="7"/>
          </p:nvPr>
        </p:nvSpPr>
        <p:spPr/>
        <p:txBody>
          <a:bodyPr lIns="0" tIns="0" rIns="0" bIns="0"/>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3753485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56FA-11BF-4F56-BB93-CF52AABBCB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E6959B-1672-4D9B-A123-89D105CE9C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FBE3B-2C98-45CF-BFA7-CDE12F87D21D}"/>
              </a:ext>
            </a:extLst>
          </p:cNvPr>
          <p:cNvSpPr>
            <a:spLocks noGrp="1"/>
          </p:cNvSpPr>
          <p:nvPr>
            <p:ph type="dt" sz="half" idx="10"/>
          </p:nvPr>
        </p:nvSpPr>
        <p:spPr/>
        <p:txBody>
          <a:bodyPr/>
          <a:lstStyle/>
          <a:p>
            <a:fld id="{0FEFF176-F114-430D-92F2-CEF569968807}" type="datetimeFigureOut">
              <a:rPr lang="en-US" smtClean="0"/>
              <a:pPr/>
              <a:t>9/20/2019</a:t>
            </a:fld>
            <a:endParaRPr lang="en-US"/>
          </a:p>
        </p:txBody>
      </p:sp>
      <p:sp>
        <p:nvSpPr>
          <p:cNvPr id="5" name="Footer Placeholder 4">
            <a:extLst>
              <a:ext uri="{FF2B5EF4-FFF2-40B4-BE49-F238E27FC236}">
                <a16:creationId xmlns:a16="http://schemas.microsoft.com/office/drawing/2014/main" id="{C9E0D49B-AB58-43A8-915C-B1EDF808E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1014A-57F8-45DC-B79F-923446937CE1}"/>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2565635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7790-A7E7-4F5C-90AF-E7C68F2B44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18EE76-9CED-41B9-B899-AFD3DFF4DA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DBEF2E-79AC-428E-A665-B9D8F0F07AB0}"/>
              </a:ext>
            </a:extLst>
          </p:cNvPr>
          <p:cNvSpPr>
            <a:spLocks noGrp="1"/>
          </p:cNvSpPr>
          <p:nvPr>
            <p:ph type="dt" sz="half" idx="10"/>
          </p:nvPr>
        </p:nvSpPr>
        <p:spPr/>
        <p:txBody>
          <a:bodyPr/>
          <a:lstStyle/>
          <a:p>
            <a:fld id="{0FEFF176-F114-430D-92F2-CEF569968807}" type="datetimeFigureOut">
              <a:rPr lang="en-US" smtClean="0"/>
              <a:pPr/>
              <a:t>9/20/2019</a:t>
            </a:fld>
            <a:endParaRPr lang="en-US"/>
          </a:p>
        </p:txBody>
      </p:sp>
      <p:sp>
        <p:nvSpPr>
          <p:cNvPr id="5" name="Footer Placeholder 4">
            <a:extLst>
              <a:ext uri="{FF2B5EF4-FFF2-40B4-BE49-F238E27FC236}">
                <a16:creationId xmlns:a16="http://schemas.microsoft.com/office/drawing/2014/main" id="{EE1A5A01-F0D7-4236-9D74-BB8F9FE88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32A1F-2B04-4E72-A6E8-A413225696E6}"/>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92388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0249-6A88-41C4-AEC9-93FC194D48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77CD77-49C1-4749-A43E-70F8EFA23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792C45-65D7-4C9F-8213-1B459ACB05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03594F-0804-4D69-8F0F-A2532526770D}"/>
              </a:ext>
            </a:extLst>
          </p:cNvPr>
          <p:cNvSpPr>
            <a:spLocks noGrp="1"/>
          </p:cNvSpPr>
          <p:nvPr>
            <p:ph type="dt" sz="half" idx="10"/>
          </p:nvPr>
        </p:nvSpPr>
        <p:spPr/>
        <p:txBody>
          <a:bodyPr/>
          <a:lstStyle/>
          <a:p>
            <a:fld id="{0FEFF176-F114-430D-92F2-CEF569968807}" type="datetimeFigureOut">
              <a:rPr lang="en-US" smtClean="0"/>
              <a:pPr/>
              <a:t>9/20/2019</a:t>
            </a:fld>
            <a:endParaRPr lang="en-US"/>
          </a:p>
        </p:txBody>
      </p:sp>
      <p:sp>
        <p:nvSpPr>
          <p:cNvPr id="6" name="Footer Placeholder 5">
            <a:extLst>
              <a:ext uri="{FF2B5EF4-FFF2-40B4-BE49-F238E27FC236}">
                <a16:creationId xmlns:a16="http://schemas.microsoft.com/office/drawing/2014/main" id="{6DEFB574-DBAC-492F-AC42-82EC7C5E0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B9A7FA-2952-4853-8E1D-3827F99B932C}"/>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2439035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9B86-8612-403E-A41A-AD47E542B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1B62BC-10E2-4AB5-88FD-F2E0CFC12C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CA07A-6286-49BE-8E06-D5F557457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5BFA54-BC43-48AF-96F6-655E58FECF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41C3E3-8D8F-4F53-A969-CE390F8AF3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0E2C7-1443-429A-BA8F-05A22EA92B0C}"/>
              </a:ext>
            </a:extLst>
          </p:cNvPr>
          <p:cNvSpPr>
            <a:spLocks noGrp="1"/>
          </p:cNvSpPr>
          <p:nvPr>
            <p:ph type="dt" sz="half" idx="10"/>
          </p:nvPr>
        </p:nvSpPr>
        <p:spPr/>
        <p:txBody>
          <a:bodyPr/>
          <a:lstStyle/>
          <a:p>
            <a:fld id="{0FEFF176-F114-430D-92F2-CEF569968807}" type="datetimeFigureOut">
              <a:rPr lang="en-US" smtClean="0"/>
              <a:pPr/>
              <a:t>9/20/2019</a:t>
            </a:fld>
            <a:endParaRPr lang="en-US"/>
          </a:p>
        </p:txBody>
      </p:sp>
      <p:sp>
        <p:nvSpPr>
          <p:cNvPr id="8" name="Footer Placeholder 7">
            <a:extLst>
              <a:ext uri="{FF2B5EF4-FFF2-40B4-BE49-F238E27FC236}">
                <a16:creationId xmlns:a16="http://schemas.microsoft.com/office/drawing/2014/main" id="{2BCC8575-8639-49C0-BEB0-496E1E3C3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5B34E-5641-49BF-AC35-EB67121DD2BD}"/>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202122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A64E3-5211-49AC-AB3B-0C24F467F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BCDE91-7CC9-4419-A1E1-02A226151E21}"/>
              </a:ext>
            </a:extLst>
          </p:cNvPr>
          <p:cNvSpPr>
            <a:spLocks noGrp="1"/>
          </p:cNvSpPr>
          <p:nvPr>
            <p:ph type="dt" sz="half" idx="10"/>
          </p:nvPr>
        </p:nvSpPr>
        <p:spPr/>
        <p:txBody>
          <a:bodyPr/>
          <a:lstStyle/>
          <a:p>
            <a:fld id="{0FEFF176-F114-430D-92F2-CEF569968807}" type="datetimeFigureOut">
              <a:rPr lang="en-US" smtClean="0"/>
              <a:pPr/>
              <a:t>9/20/2019</a:t>
            </a:fld>
            <a:endParaRPr lang="en-US"/>
          </a:p>
        </p:txBody>
      </p:sp>
      <p:sp>
        <p:nvSpPr>
          <p:cNvPr id="4" name="Footer Placeholder 3">
            <a:extLst>
              <a:ext uri="{FF2B5EF4-FFF2-40B4-BE49-F238E27FC236}">
                <a16:creationId xmlns:a16="http://schemas.microsoft.com/office/drawing/2014/main" id="{38792371-D9D9-4829-9755-72DD7FCDD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66CF28-0528-4E49-B640-3B8B5C4478C4}"/>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380488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8A452-0E27-4908-B6B6-14A348F88455}"/>
              </a:ext>
            </a:extLst>
          </p:cNvPr>
          <p:cNvSpPr>
            <a:spLocks noGrp="1"/>
          </p:cNvSpPr>
          <p:nvPr>
            <p:ph type="dt" sz="half" idx="10"/>
          </p:nvPr>
        </p:nvSpPr>
        <p:spPr/>
        <p:txBody>
          <a:bodyPr/>
          <a:lstStyle/>
          <a:p>
            <a:fld id="{0FEFF176-F114-430D-92F2-CEF569968807}" type="datetimeFigureOut">
              <a:rPr lang="en-US" smtClean="0"/>
              <a:pPr/>
              <a:t>9/20/2019</a:t>
            </a:fld>
            <a:endParaRPr lang="en-US"/>
          </a:p>
        </p:txBody>
      </p:sp>
      <p:sp>
        <p:nvSpPr>
          <p:cNvPr id="3" name="Footer Placeholder 2">
            <a:extLst>
              <a:ext uri="{FF2B5EF4-FFF2-40B4-BE49-F238E27FC236}">
                <a16:creationId xmlns:a16="http://schemas.microsoft.com/office/drawing/2014/main" id="{A68B5460-E359-49AA-B466-57E116DDF4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85499-C5E7-45E0-895B-F813A4EC9912}"/>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147259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BB6EC-9BD8-4086-A765-9A9D756442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F7EF9F-7B80-4073-AB32-D0B5DB8428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5CADBA-B28B-4AB1-8025-794B9EC8B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AF2A59-C068-4866-BFC7-AC4418D2381E}"/>
              </a:ext>
            </a:extLst>
          </p:cNvPr>
          <p:cNvSpPr>
            <a:spLocks noGrp="1"/>
          </p:cNvSpPr>
          <p:nvPr>
            <p:ph type="dt" sz="half" idx="10"/>
          </p:nvPr>
        </p:nvSpPr>
        <p:spPr/>
        <p:txBody>
          <a:bodyPr/>
          <a:lstStyle/>
          <a:p>
            <a:fld id="{0FEFF176-F114-430D-92F2-CEF569968807}" type="datetimeFigureOut">
              <a:rPr lang="en-US" smtClean="0"/>
              <a:pPr/>
              <a:t>9/20/2019</a:t>
            </a:fld>
            <a:endParaRPr lang="en-US"/>
          </a:p>
        </p:txBody>
      </p:sp>
      <p:sp>
        <p:nvSpPr>
          <p:cNvPr id="6" name="Footer Placeholder 5">
            <a:extLst>
              <a:ext uri="{FF2B5EF4-FFF2-40B4-BE49-F238E27FC236}">
                <a16:creationId xmlns:a16="http://schemas.microsoft.com/office/drawing/2014/main" id="{68DBFFA6-F400-4C7F-A91F-00822C2836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CE5A62-AA69-4E19-B99F-1813715320A3}"/>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287218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9B2D-317B-4B8B-A721-0F5AB787F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1B00DF-CDEC-4195-A65B-821E735474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59E94B-D009-4A0D-808B-B1A69BB9F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5F5F7-F6F8-4975-B9AB-8F8F91263EE5}"/>
              </a:ext>
            </a:extLst>
          </p:cNvPr>
          <p:cNvSpPr>
            <a:spLocks noGrp="1"/>
          </p:cNvSpPr>
          <p:nvPr>
            <p:ph type="dt" sz="half" idx="10"/>
          </p:nvPr>
        </p:nvSpPr>
        <p:spPr/>
        <p:txBody>
          <a:bodyPr/>
          <a:lstStyle/>
          <a:p>
            <a:fld id="{0FEFF176-F114-430D-92F2-CEF569968807}" type="datetimeFigureOut">
              <a:rPr lang="en-US" smtClean="0"/>
              <a:pPr/>
              <a:t>9/20/2019</a:t>
            </a:fld>
            <a:endParaRPr lang="en-US"/>
          </a:p>
        </p:txBody>
      </p:sp>
      <p:sp>
        <p:nvSpPr>
          <p:cNvPr id="6" name="Footer Placeholder 5">
            <a:extLst>
              <a:ext uri="{FF2B5EF4-FFF2-40B4-BE49-F238E27FC236}">
                <a16:creationId xmlns:a16="http://schemas.microsoft.com/office/drawing/2014/main" id="{2A770691-44D6-48EF-92A3-822FC7D7EF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C7B7D2-52C0-4981-A654-F7E8AAEA7D37}"/>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2736486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B6567C-9E33-470D-A1B5-3092D1F4E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350B92-480C-4C72-B464-73931580AE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4D01C-8A0E-4732-8D7C-7C2C4FAE5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FF176-F114-430D-92F2-CEF569968807}" type="datetimeFigureOut">
              <a:rPr lang="en-US" smtClean="0"/>
              <a:pPr/>
              <a:t>9/20/2019</a:t>
            </a:fld>
            <a:endParaRPr lang="en-US"/>
          </a:p>
        </p:txBody>
      </p:sp>
      <p:sp>
        <p:nvSpPr>
          <p:cNvPr id="5" name="Footer Placeholder 4">
            <a:extLst>
              <a:ext uri="{FF2B5EF4-FFF2-40B4-BE49-F238E27FC236}">
                <a16:creationId xmlns:a16="http://schemas.microsoft.com/office/drawing/2014/main" id="{F66330CD-9016-41CA-8C9F-9AD090B44C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40972C-D9E0-48CA-A037-612BE7278F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14FEF-1709-455B-AF8F-FAB1BBEE04BD}" type="slidenum">
              <a:rPr lang="en-US" smtClean="0"/>
              <a:pPr/>
              <a:t>‹#›</a:t>
            </a:fld>
            <a:endParaRPr lang="en-US"/>
          </a:p>
        </p:txBody>
      </p:sp>
    </p:spTree>
    <p:extLst>
      <p:ext uri="{BB962C8B-B14F-4D97-AF65-F5344CB8AC3E}">
        <p14:creationId xmlns:p14="http://schemas.microsoft.com/office/powerpoint/2010/main" val="4072078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112622" y="6378044"/>
            <a:ext cx="91306" cy="6442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3804"/>
          </a:p>
        </p:txBody>
      </p:sp>
      <p:sp>
        <p:nvSpPr>
          <p:cNvPr id="17" name="bk object 17"/>
          <p:cNvSpPr/>
          <p:nvPr/>
        </p:nvSpPr>
        <p:spPr>
          <a:xfrm>
            <a:off x="7944269" y="6369671"/>
            <a:ext cx="53709" cy="80524"/>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sz="3804"/>
          </a:p>
        </p:txBody>
      </p:sp>
      <p:sp>
        <p:nvSpPr>
          <p:cNvPr id="18" name="bk object 18"/>
          <p:cNvSpPr/>
          <p:nvPr/>
        </p:nvSpPr>
        <p:spPr>
          <a:xfrm>
            <a:off x="8320238" y="6369671"/>
            <a:ext cx="53709" cy="80524"/>
          </a:xfrm>
          <a:custGeom>
            <a:avLst/>
            <a:gdLst/>
            <a:ahLst/>
            <a:cxnLst/>
            <a:rect l="l" t="t" r="r" b="b"/>
            <a:pathLst>
              <a:path w="25400" h="38100">
                <a:moveTo>
                  <a:pt x="0" y="0"/>
                </a:moveTo>
                <a:lnTo>
                  <a:pt x="0" y="38100"/>
                </a:lnTo>
                <a:lnTo>
                  <a:pt x="25399" y="19050"/>
                </a:lnTo>
                <a:lnTo>
                  <a:pt x="0" y="0"/>
                </a:lnTo>
                <a:close/>
              </a:path>
            </a:pathLst>
          </a:custGeom>
          <a:solidFill>
            <a:srgbClr val="D6D6EF"/>
          </a:solidFill>
        </p:spPr>
        <p:txBody>
          <a:bodyPr wrap="square" lIns="0" tIns="0" rIns="0" bIns="0" rtlCol="0"/>
          <a:lstStyle/>
          <a:p>
            <a:endParaRPr sz="3804"/>
          </a:p>
        </p:txBody>
      </p:sp>
      <p:sp>
        <p:nvSpPr>
          <p:cNvPr id="19" name="bk object 19"/>
          <p:cNvSpPr/>
          <p:nvPr/>
        </p:nvSpPr>
        <p:spPr>
          <a:xfrm>
            <a:off x="8676082" y="6399437"/>
            <a:ext cx="91306" cy="6442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3804"/>
          </a:p>
        </p:txBody>
      </p:sp>
      <p:sp>
        <p:nvSpPr>
          <p:cNvPr id="20" name="bk object 20"/>
          <p:cNvSpPr/>
          <p:nvPr/>
        </p:nvSpPr>
        <p:spPr>
          <a:xfrm>
            <a:off x="8698268" y="6377723"/>
            <a:ext cx="91306" cy="64420"/>
          </a:xfrm>
          <a:custGeom>
            <a:avLst/>
            <a:gdLst/>
            <a:ahLst/>
            <a:cxnLst/>
            <a:rect l="l" t="t" r="r" b="b"/>
            <a:pathLst>
              <a:path w="43179" h="30480">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sz="3804"/>
          </a:p>
        </p:txBody>
      </p:sp>
      <p:sp>
        <p:nvSpPr>
          <p:cNvPr id="21" name="bk object 21"/>
          <p:cNvSpPr/>
          <p:nvPr/>
        </p:nvSpPr>
        <p:spPr>
          <a:xfrm>
            <a:off x="8719752" y="6356250"/>
            <a:ext cx="91306" cy="64420"/>
          </a:xfrm>
          <a:custGeom>
            <a:avLst/>
            <a:gdLst/>
            <a:ahLst/>
            <a:cxnLst/>
            <a:rect l="l" t="t" r="r" b="b"/>
            <a:pathLst>
              <a:path w="43179" h="30480">
                <a:moveTo>
                  <a:pt x="0" y="10160"/>
                </a:moveTo>
                <a:lnTo>
                  <a:pt x="0" y="0"/>
                </a:lnTo>
                <a:lnTo>
                  <a:pt x="43181" y="0"/>
                </a:lnTo>
                <a:lnTo>
                  <a:pt x="43181" y="30480"/>
                </a:lnTo>
                <a:lnTo>
                  <a:pt x="33020" y="30480"/>
                </a:lnTo>
              </a:path>
            </a:pathLst>
          </a:custGeom>
          <a:ln w="5060">
            <a:solidFill>
              <a:srgbClr val="ADADE0"/>
            </a:solidFill>
          </a:ln>
        </p:spPr>
        <p:txBody>
          <a:bodyPr wrap="square" lIns="0" tIns="0" rIns="0" bIns="0" rtlCol="0"/>
          <a:lstStyle/>
          <a:p>
            <a:endParaRPr sz="3804"/>
          </a:p>
        </p:txBody>
      </p:sp>
      <p:sp>
        <p:nvSpPr>
          <p:cNvPr id="22" name="bk object 22"/>
          <p:cNvSpPr/>
          <p:nvPr/>
        </p:nvSpPr>
        <p:spPr>
          <a:xfrm>
            <a:off x="8542509" y="6369671"/>
            <a:ext cx="429674" cy="80524"/>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804"/>
          </a:p>
        </p:txBody>
      </p:sp>
      <p:sp>
        <p:nvSpPr>
          <p:cNvPr id="23" name="bk object 23"/>
          <p:cNvSpPr/>
          <p:nvPr/>
        </p:nvSpPr>
        <p:spPr>
          <a:xfrm>
            <a:off x="9328762" y="6383092"/>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24" name="bk object 24"/>
          <p:cNvSpPr/>
          <p:nvPr/>
        </p:nvSpPr>
        <p:spPr>
          <a:xfrm>
            <a:off x="9140777" y="6369671"/>
            <a:ext cx="429674" cy="80524"/>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804"/>
          </a:p>
        </p:txBody>
      </p:sp>
      <p:sp>
        <p:nvSpPr>
          <p:cNvPr id="25" name="bk object 25"/>
          <p:cNvSpPr/>
          <p:nvPr/>
        </p:nvSpPr>
        <p:spPr>
          <a:xfrm>
            <a:off x="9301907" y="6356250"/>
            <a:ext cx="80564"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804"/>
          </a:p>
        </p:txBody>
      </p:sp>
      <p:sp>
        <p:nvSpPr>
          <p:cNvPr id="26" name="bk object 26"/>
          <p:cNvSpPr/>
          <p:nvPr/>
        </p:nvSpPr>
        <p:spPr>
          <a:xfrm>
            <a:off x="9328762" y="6409933"/>
            <a:ext cx="80564" cy="0"/>
          </a:xfrm>
          <a:custGeom>
            <a:avLst/>
            <a:gdLst/>
            <a:ahLst/>
            <a:cxnLst/>
            <a:rect l="l" t="t" r="r" b="b"/>
            <a:pathLst>
              <a:path w="38100">
                <a:moveTo>
                  <a:pt x="0" y="0"/>
                </a:moveTo>
                <a:lnTo>
                  <a:pt x="38101" y="0"/>
                </a:lnTo>
              </a:path>
            </a:pathLst>
          </a:custGeom>
          <a:ln w="7591">
            <a:solidFill>
              <a:srgbClr val="D6D6EF"/>
            </a:solidFill>
          </a:ln>
        </p:spPr>
        <p:txBody>
          <a:bodyPr wrap="square" lIns="0" tIns="0" rIns="0" bIns="0" rtlCol="0"/>
          <a:lstStyle/>
          <a:p>
            <a:endParaRPr sz="3804"/>
          </a:p>
        </p:txBody>
      </p:sp>
      <p:sp>
        <p:nvSpPr>
          <p:cNvPr id="27" name="bk object 27"/>
          <p:cNvSpPr/>
          <p:nvPr/>
        </p:nvSpPr>
        <p:spPr>
          <a:xfrm>
            <a:off x="9301907" y="6436775"/>
            <a:ext cx="80564"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804"/>
          </a:p>
        </p:txBody>
      </p:sp>
      <p:sp>
        <p:nvSpPr>
          <p:cNvPr id="28" name="bk object 28"/>
          <p:cNvSpPr/>
          <p:nvPr/>
        </p:nvSpPr>
        <p:spPr>
          <a:xfrm>
            <a:off x="9328762" y="6463616"/>
            <a:ext cx="80564" cy="0"/>
          </a:xfrm>
          <a:custGeom>
            <a:avLst/>
            <a:gdLst/>
            <a:ahLst/>
            <a:cxnLst/>
            <a:rect l="l" t="t" r="r" b="b"/>
            <a:pathLst>
              <a:path w="38100">
                <a:moveTo>
                  <a:pt x="0" y="0"/>
                </a:moveTo>
                <a:lnTo>
                  <a:pt x="38101" y="0"/>
                </a:lnTo>
              </a:path>
            </a:pathLst>
          </a:custGeom>
          <a:ln w="7591">
            <a:solidFill>
              <a:srgbClr val="D6D6EF"/>
            </a:solidFill>
          </a:ln>
        </p:spPr>
        <p:txBody>
          <a:bodyPr wrap="square" lIns="0" tIns="0" rIns="0" bIns="0" rtlCol="0"/>
          <a:lstStyle/>
          <a:p>
            <a:endParaRPr sz="3804"/>
          </a:p>
        </p:txBody>
      </p:sp>
      <p:sp>
        <p:nvSpPr>
          <p:cNvPr id="29" name="bk object 29"/>
          <p:cNvSpPr/>
          <p:nvPr/>
        </p:nvSpPr>
        <p:spPr>
          <a:xfrm>
            <a:off x="9900173" y="6356250"/>
            <a:ext cx="80564"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804"/>
          </a:p>
        </p:txBody>
      </p:sp>
      <p:sp>
        <p:nvSpPr>
          <p:cNvPr id="30" name="bk object 30"/>
          <p:cNvSpPr/>
          <p:nvPr/>
        </p:nvSpPr>
        <p:spPr>
          <a:xfrm>
            <a:off x="9927028" y="6383092"/>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31" name="bk object 31"/>
          <p:cNvSpPr/>
          <p:nvPr/>
        </p:nvSpPr>
        <p:spPr>
          <a:xfrm>
            <a:off x="9927028" y="6409933"/>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32" name="bk object 32"/>
          <p:cNvSpPr/>
          <p:nvPr/>
        </p:nvSpPr>
        <p:spPr>
          <a:xfrm>
            <a:off x="9739044" y="6369671"/>
            <a:ext cx="429674" cy="80524"/>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804"/>
          </a:p>
        </p:txBody>
      </p:sp>
      <p:sp>
        <p:nvSpPr>
          <p:cNvPr id="33" name="bk object 33"/>
          <p:cNvSpPr/>
          <p:nvPr/>
        </p:nvSpPr>
        <p:spPr>
          <a:xfrm>
            <a:off x="9900173" y="6436775"/>
            <a:ext cx="80564"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804"/>
          </a:p>
        </p:txBody>
      </p:sp>
      <p:sp>
        <p:nvSpPr>
          <p:cNvPr id="34" name="bk object 34"/>
          <p:cNvSpPr/>
          <p:nvPr/>
        </p:nvSpPr>
        <p:spPr>
          <a:xfrm>
            <a:off x="9927028" y="6463616"/>
            <a:ext cx="80564" cy="0"/>
          </a:xfrm>
          <a:custGeom>
            <a:avLst/>
            <a:gdLst/>
            <a:ahLst/>
            <a:cxnLst/>
            <a:rect l="l" t="t" r="r" b="b"/>
            <a:pathLst>
              <a:path w="38100">
                <a:moveTo>
                  <a:pt x="0" y="0"/>
                </a:moveTo>
                <a:lnTo>
                  <a:pt x="38101" y="0"/>
                </a:lnTo>
              </a:path>
            </a:pathLst>
          </a:custGeom>
          <a:ln w="7591">
            <a:solidFill>
              <a:srgbClr val="D6D6EF"/>
            </a:solidFill>
          </a:ln>
        </p:spPr>
        <p:txBody>
          <a:bodyPr wrap="square" lIns="0" tIns="0" rIns="0" bIns="0" rtlCol="0"/>
          <a:lstStyle/>
          <a:p>
            <a:endParaRPr sz="3804"/>
          </a:p>
        </p:txBody>
      </p:sp>
      <p:sp>
        <p:nvSpPr>
          <p:cNvPr id="35" name="bk object 35"/>
          <p:cNvSpPr/>
          <p:nvPr/>
        </p:nvSpPr>
        <p:spPr>
          <a:xfrm>
            <a:off x="10498414" y="6356250"/>
            <a:ext cx="80564"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804"/>
          </a:p>
        </p:txBody>
      </p:sp>
      <p:sp>
        <p:nvSpPr>
          <p:cNvPr id="36" name="bk object 36"/>
          <p:cNvSpPr/>
          <p:nvPr/>
        </p:nvSpPr>
        <p:spPr>
          <a:xfrm>
            <a:off x="10525269" y="6383092"/>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37" name="bk object 37"/>
          <p:cNvSpPr/>
          <p:nvPr/>
        </p:nvSpPr>
        <p:spPr>
          <a:xfrm>
            <a:off x="10525269" y="6409933"/>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38" name="bk object 38"/>
          <p:cNvSpPr/>
          <p:nvPr/>
        </p:nvSpPr>
        <p:spPr>
          <a:xfrm>
            <a:off x="10498414" y="6436775"/>
            <a:ext cx="80564"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804"/>
          </a:p>
        </p:txBody>
      </p:sp>
      <p:sp>
        <p:nvSpPr>
          <p:cNvPr id="39" name="bk object 39"/>
          <p:cNvSpPr/>
          <p:nvPr/>
        </p:nvSpPr>
        <p:spPr>
          <a:xfrm>
            <a:off x="10525269" y="6463616"/>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40" name="bk object 40"/>
          <p:cNvSpPr/>
          <p:nvPr/>
        </p:nvSpPr>
        <p:spPr>
          <a:xfrm>
            <a:off x="11161134" y="6420670"/>
            <a:ext cx="42967" cy="42946"/>
          </a:xfrm>
          <a:custGeom>
            <a:avLst/>
            <a:gdLst/>
            <a:ahLst/>
            <a:cxnLst/>
            <a:rect l="l" t="t" r="r" b="b"/>
            <a:pathLst>
              <a:path w="20320" h="20319">
                <a:moveTo>
                  <a:pt x="0" y="0"/>
                </a:moveTo>
                <a:lnTo>
                  <a:pt x="20321" y="20320"/>
                </a:lnTo>
              </a:path>
            </a:pathLst>
          </a:custGeom>
          <a:ln w="7591">
            <a:solidFill>
              <a:srgbClr val="ADADE0"/>
            </a:solidFill>
          </a:ln>
        </p:spPr>
        <p:txBody>
          <a:bodyPr wrap="square" lIns="0" tIns="0" rIns="0" bIns="0" rtlCol="0"/>
          <a:lstStyle/>
          <a:p>
            <a:endParaRPr sz="3804"/>
          </a:p>
        </p:txBody>
      </p:sp>
      <p:sp>
        <p:nvSpPr>
          <p:cNvPr id="41" name="bk object 41"/>
          <p:cNvSpPr/>
          <p:nvPr/>
        </p:nvSpPr>
        <p:spPr>
          <a:xfrm>
            <a:off x="11103906" y="6364672"/>
            <a:ext cx="64451" cy="64420"/>
          </a:xfrm>
          <a:custGeom>
            <a:avLst/>
            <a:gdLst/>
            <a:ahLst/>
            <a:cxnLst/>
            <a:rect l="l" t="t" r="r" b="b"/>
            <a:pathLst>
              <a:path w="30479" h="30480">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ln w="5060">
            <a:solidFill>
              <a:srgbClr val="ADADE0"/>
            </a:solidFill>
          </a:ln>
        </p:spPr>
        <p:txBody>
          <a:bodyPr wrap="square" lIns="0" tIns="0" rIns="0" bIns="0" rtlCol="0"/>
          <a:lstStyle/>
          <a:p>
            <a:endParaRPr sz="3804"/>
          </a:p>
        </p:txBody>
      </p:sp>
      <p:sp>
        <p:nvSpPr>
          <p:cNvPr id="42" name="bk object 42"/>
          <p:cNvSpPr/>
          <p:nvPr/>
        </p:nvSpPr>
        <p:spPr>
          <a:xfrm>
            <a:off x="10935552" y="6356250"/>
            <a:ext cx="107419" cy="107366"/>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sz="3804"/>
          </a:p>
        </p:txBody>
      </p:sp>
      <p:sp>
        <p:nvSpPr>
          <p:cNvPr id="43" name="bk object 43"/>
          <p:cNvSpPr/>
          <p:nvPr/>
        </p:nvSpPr>
        <p:spPr>
          <a:xfrm>
            <a:off x="10903327" y="6393829"/>
            <a:ext cx="64451" cy="26841"/>
          </a:xfrm>
          <a:custGeom>
            <a:avLst/>
            <a:gdLst/>
            <a:ahLst/>
            <a:cxnLst/>
            <a:rect l="l" t="t" r="r" b="b"/>
            <a:pathLst>
              <a:path w="30479" h="12700">
                <a:moveTo>
                  <a:pt x="30480" y="0"/>
                </a:moveTo>
                <a:lnTo>
                  <a:pt x="15240" y="12700"/>
                </a:lnTo>
                <a:lnTo>
                  <a:pt x="0" y="0"/>
                </a:lnTo>
              </a:path>
            </a:pathLst>
          </a:custGeom>
          <a:ln w="5060">
            <a:solidFill>
              <a:srgbClr val="ADADE0"/>
            </a:solidFill>
          </a:ln>
        </p:spPr>
        <p:txBody>
          <a:bodyPr wrap="square" lIns="0" tIns="0" rIns="0" bIns="0" rtlCol="0"/>
          <a:lstStyle/>
          <a:p>
            <a:endParaRPr sz="3804"/>
          </a:p>
        </p:txBody>
      </p:sp>
      <p:sp>
        <p:nvSpPr>
          <p:cNvPr id="44" name="bk object 44"/>
          <p:cNvSpPr/>
          <p:nvPr/>
        </p:nvSpPr>
        <p:spPr>
          <a:xfrm>
            <a:off x="11257812" y="6356250"/>
            <a:ext cx="107419" cy="107366"/>
          </a:xfrm>
          <a:custGeom>
            <a:avLst/>
            <a:gdLst/>
            <a:ahLst/>
            <a:cxnLst/>
            <a:rect l="l" t="t" r="r" b="b"/>
            <a:pathLst>
              <a:path w="50800" h="50800">
                <a:moveTo>
                  <a:pt x="25399" y="50800"/>
                </a:moveTo>
                <a:lnTo>
                  <a:pt x="15537" y="48796"/>
                </a:lnTo>
                <a:lnTo>
                  <a:pt x="7461" y="43339"/>
                </a:lnTo>
                <a:lnTo>
                  <a:pt x="2004" y="35262"/>
                </a:lnTo>
                <a:lnTo>
                  <a:pt x="0" y="25400"/>
                </a:lnTo>
                <a:lnTo>
                  <a:pt x="2004" y="15537"/>
                </a:lnTo>
                <a:lnTo>
                  <a:pt x="7461" y="7461"/>
                </a:lnTo>
                <a:lnTo>
                  <a:pt x="15537" y="2004"/>
                </a:lnTo>
                <a:lnTo>
                  <a:pt x="25399" y="0"/>
                </a:lnTo>
                <a:lnTo>
                  <a:pt x="35262" y="2004"/>
                </a:lnTo>
                <a:lnTo>
                  <a:pt x="43338" y="7461"/>
                </a:lnTo>
                <a:lnTo>
                  <a:pt x="48795" y="15537"/>
                </a:lnTo>
                <a:lnTo>
                  <a:pt x="50799" y="25400"/>
                </a:lnTo>
              </a:path>
            </a:pathLst>
          </a:custGeom>
          <a:ln w="5060">
            <a:solidFill>
              <a:srgbClr val="ADADE0"/>
            </a:solidFill>
          </a:ln>
        </p:spPr>
        <p:txBody>
          <a:bodyPr wrap="square" lIns="0" tIns="0" rIns="0" bIns="0" rtlCol="0"/>
          <a:lstStyle/>
          <a:p>
            <a:endParaRPr sz="3804"/>
          </a:p>
        </p:txBody>
      </p:sp>
      <p:sp>
        <p:nvSpPr>
          <p:cNvPr id="45" name="bk object 45"/>
          <p:cNvSpPr/>
          <p:nvPr/>
        </p:nvSpPr>
        <p:spPr>
          <a:xfrm>
            <a:off x="11333005" y="6393829"/>
            <a:ext cx="64451" cy="26841"/>
          </a:xfrm>
          <a:custGeom>
            <a:avLst/>
            <a:gdLst/>
            <a:ahLst/>
            <a:cxnLst/>
            <a:rect l="l" t="t" r="r" b="b"/>
            <a:pathLst>
              <a:path w="30479" h="12700">
                <a:moveTo>
                  <a:pt x="30479" y="0"/>
                </a:moveTo>
                <a:lnTo>
                  <a:pt x="15239" y="12700"/>
                </a:lnTo>
                <a:lnTo>
                  <a:pt x="0" y="0"/>
                </a:lnTo>
              </a:path>
            </a:pathLst>
          </a:custGeom>
          <a:ln w="5060">
            <a:solidFill>
              <a:srgbClr val="ADADE0"/>
            </a:solidFill>
          </a:ln>
        </p:spPr>
        <p:txBody>
          <a:bodyPr wrap="square" lIns="0" tIns="0" rIns="0" bIns="0" rtlCol="0"/>
          <a:lstStyle/>
          <a:p>
            <a:endParaRPr sz="3804"/>
          </a:p>
        </p:txBody>
      </p:sp>
      <p:sp>
        <p:nvSpPr>
          <p:cNvPr id="2" name="Holder 2"/>
          <p:cNvSpPr>
            <a:spLocks noGrp="1"/>
          </p:cNvSpPr>
          <p:nvPr>
            <p:ph type="title"/>
          </p:nvPr>
        </p:nvSpPr>
        <p:spPr>
          <a:xfrm>
            <a:off x="734366" y="92143"/>
            <a:ext cx="9603214" cy="169277"/>
          </a:xfrm>
          <a:prstGeom prst="rect">
            <a:avLst/>
          </a:prstGeom>
        </p:spPr>
        <p:txBody>
          <a:bodyPr wrap="square" lIns="0" tIns="0" rIns="0" bIns="0">
            <a:spAutoFit/>
          </a:bodyPr>
          <a:lstStyle>
            <a:lvl1pPr>
              <a:defRPr sz="1100" b="0" i="0">
                <a:solidFill>
                  <a:schemeClr val="tx1"/>
                </a:solidFill>
                <a:latin typeface="Georgia"/>
                <a:cs typeface="Georgia"/>
              </a:defRPr>
            </a:lvl1pPr>
          </a:lstStyle>
          <a:p>
            <a:endParaRPr/>
          </a:p>
        </p:txBody>
      </p:sp>
      <p:sp>
        <p:nvSpPr>
          <p:cNvPr id="3" name="Holder 3"/>
          <p:cNvSpPr>
            <a:spLocks noGrp="1"/>
          </p:cNvSpPr>
          <p:nvPr>
            <p:ph type="body" idx="1"/>
          </p:nvPr>
        </p:nvSpPr>
        <p:spPr>
          <a:xfrm>
            <a:off x="1320307" y="2494857"/>
            <a:ext cx="10126879" cy="169277"/>
          </a:xfrm>
          <a:prstGeom prst="rect">
            <a:avLst/>
          </a:prstGeom>
        </p:spPr>
        <p:txBody>
          <a:bodyPr wrap="square" lIns="0" tIns="0" rIns="0" bIns="0">
            <a:spAutoFit/>
          </a:bodyPr>
          <a:lstStyle>
            <a:lvl1pPr>
              <a:defRPr sz="1100" b="0" i="0">
                <a:solidFill>
                  <a:schemeClr val="tx1"/>
                </a:solidFill>
                <a:latin typeface="Georgia"/>
                <a:cs typeface="Georgia"/>
              </a:defRPr>
            </a:lvl1pPr>
          </a:lstStyle>
          <a:p>
            <a:endParaRPr/>
          </a:p>
        </p:txBody>
      </p:sp>
      <p:sp>
        <p:nvSpPr>
          <p:cNvPr id="4" name="Holder 4"/>
          <p:cNvSpPr>
            <a:spLocks noGrp="1"/>
          </p:cNvSpPr>
          <p:nvPr>
            <p:ph type="ftr" sz="quarter" idx="5"/>
          </p:nvPr>
        </p:nvSpPr>
        <p:spPr>
          <a:xfrm>
            <a:off x="4246360" y="6622863"/>
            <a:ext cx="1642160" cy="179536"/>
          </a:xfrm>
          <a:prstGeom prst="rect">
            <a:avLst/>
          </a:prstGeom>
        </p:spPr>
        <p:txBody>
          <a:bodyPr wrap="square" lIns="0" tIns="0" rIns="0" bIns="0">
            <a:spAutoFit/>
          </a:bodyPr>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5" name="Holder 5"/>
          <p:cNvSpPr>
            <a:spLocks noGrp="1"/>
          </p:cNvSpPr>
          <p:nvPr>
            <p:ph type="dt" sz="half" idx="6"/>
          </p:nvPr>
        </p:nvSpPr>
        <p:spPr>
          <a:xfrm>
            <a:off x="609600" y="637793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9/20/2019</a:t>
            </a:fld>
            <a:endParaRPr lang="en-US"/>
          </a:p>
        </p:txBody>
      </p:sp>
      <p:sp>
        <p:nvSpPr>
          <p:cNvPr id="6" name="Holder 6"/>
          <p:cNvSpPr>
            <a:spLocks noGrp="1"/>
          </p:cNvSpPr>
          <p:nvPr>
            <p:ph type="sldNum" sz="quarter" idx="7"/>
          </p:nvPr>
        </p:nvSpPr>
        <p:spPr>
          <a:xfrm>
            <a:off x="480644" y="6074742"/>
            <a:ext cx="2872102" cy="615553"/>
          </a:xfrm>
          <a:prstGeom prst="rect">
            <a:avLst/>
          </a:prstGeom>
        </p:spPr>
        <p:txBody>
          <a:bodyPr wrap="square" lIns="0" tIns="0" rIns="0" bIns="0">
            <a:spAutoFit/>
          </a:bodyPr>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3814458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p:bodyStyle>
    <p:otherStyle>
      <a:lvl1pPr marL="0">
        <a:defRPr>
          <a:latin typeface="+mn-lt"/>
          <a:ea typeface="+mn-ea"/>
          <a:cs typeface="+mn-cs"/>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microsoft.com/office/2007/relationships/hdphoto" Target="../media/hdphoto54.wdp"/><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microsoft.com/office/2007/relationships/hdphoto" Target="../media/hdphoto54.wdp"/><Relationship Id="rId2" Type="http://schemas.openxmlformats.org/officeDocument/2006/relationships/image" Target="../media/image172.png"/><Relationship Id="rId1" Type="http://schemas.openxmlformats.org/officeDocument/2006/relationships/slideLayout" Target="../slideLayouts/slideLayout2.xml"/><Relationship Id="rId5" Type="http://schemas.microsoft.com/office/2007/relationships/hdphoto" Target="../media/hdphoto55.wdp"/><Relationship Id="rId4" Type="http://schemas.openxmlformats.org/officeDocument/2006/relationships/image" Target="../media/image173.png"/></Relationships>
</file>

<file path=ppt/slides/_rels/slide181.xml.rels><?xml version="1.0" encoding="UTF-8" standalone="yes"?>
<Relationships xmlns="http://schemas.openxmlformats.org/package/2006/relationships"><Relationship Id="rId3" Type="http://schemas.microsoft.com/office/2007/relationships/hdphoto" Target="../media/hdphoto54.wdp"/><Relationship Id="rId7" Type="http://schemas.microsoft.com/office/2007/relationships/hdphoto" Target="../media/hdphoto56.wdp"/><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4.png"/><Relationship Id="rId5" Type="http://schemas.microsoft.com/office/2007/relationships/hdphoto" Target="../media/hdphoto55.wdp"/><Relationship Id="rId4" Type="http://schemas.openxmlformats.org/officeDocument/2006/relationships/image" Target="../media/image173.png"/></Relationships>
</file>

<file path=ppt/slides/_rels/slide182.xml.rels><?xml version="1.0" encoding="UTF-8" standalone="yes"?>
<Relationships xmlns="http://schemas.openxmlformats.org/package/2006/relationships"><Relationship Id="rId8" Type="http://schemas.openxmlformats.org/officeDocument/2006/relationships/image" Target="../media/image175.png"/><Relationship Id="rId3" Type="http://schemas.microsoft.com/office/2007/relationships/hdphoto" Target="../media/hdphoto54.wdp"/><Relationship Id="rId7" Type="http://schemas.microsoft.com/office/2007/relationships/hdphoto" Target="../media/hdphoto56.wdp"/><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4.png"/><Relationship Id="rId5" Type="http://schemas.microsoft.com/office/2007/relationships/hdphoto" Target="../media/hdphoto55.wdp"/><Relationship Id="rId4" Type="http://schemas.openxmlformats.org/officeDocument/2006/relationships/image" Target="../media/image173.png"/><Relationship Id="rId9" Type="http://schemas.microsoft.com/office/2007/relationships/hdphoto" Target="../media/hdphoto57.wdp"/></Relationships>
</file>

<file path=ppt/slides/_rels/slide183.xml.rels><?xml version="1.0" encoding="UTF-8" standalone="yes"?>
<Relationships xmlns="http://schemas.openxmlformats.org/package/2006/relationships"><Relationship Id="rId3" Type="http://schemas.microsoft.com/office/2007/relationships/hdphoto" Target="../media/hdphoto58.wdp"/><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microsoft.com/office/2007/relationships/hdphoto" Target="../media/hdphoto58.wdp"/><Relationship Id="rId2" Type="http://schemas.openxmlformats.org/officeDocument/2006/relationships/image" Target="../media/image176.png"/><Relationship Id="rId1" Type="http://schemas.openxmlformats.org/officeDocument/2006/relationships/slideLayout" Target="../slideLayouts/slideLayout2.xml"/><Relationship Id="rId5" Type="http://schemas.microsoft.com/office/2007/relationships/hdphoto" Target="../media/hdphoto59.wdp"/><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3" Type="http://schemas.microsoft.com/office/2007/relationships/hdphoto" Target="../media/hdphoto58.wdp"/><Relationship Id="rId7" Type="http://schemas.microsoft.com/office/2007/relationships/hdphoto" Target="../media/hdphoto60.wdp"/><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78.png"/><Relationship Id="rId5" Type="http://schemas.microsoft.com/office/2007/relationships/hdphoto" Target="../media/hdphoto59.wdp"/><Relationship Id="rId4" Type="http://schemas.openxmlformats.org/officeDocument/2006/relationships/image" Target="../media/image177.png"/></Relationships>
</file>

<file path=ppt/slides/_rels/slide186.xml.rels><?xml version="1.0" encoding="UTF-8" standalone="yes"?>
<Relationships xmlns="http://schemas.openxmlformats.org/package/2006/relationships"><Relationship Id="rId8" Type="http://schemas.openxmlformats.org/officeDocument/2006/relationships/image" Target="../media/image179.png"/><Relationship Id="rId3" Type="http://schemas.microsoft.com/office/2007/relationships/hdphoto" Target="../media/hdphoto58.wdp"/><Relationship Id="rId7" Type="http://schemas.microsoft.com/office/2007/relationships/hdphoto" Target="../media/hdphoto60.wdp"/><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78.png"/><Relationship Id="rId5" Type="http://schemas.microsoft.com/office/2007/relationships/hdphoto" Target="../media/hdphoto59.wdp"/><Relationship Id="rId4" Type="http://schemas.openxmlformats.org/officeDocument/2006/relationships/image" Target="../media/image177.png"/><Relationship Id="rId9" Type="http://schemas.microsoft.com/office/2007/relationships/hdphoto" Target="../media/hdphoto61.wdp"/></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4" Type="http://schemas.microsoft.com/office/2007/relationships/hdphoto" Target="../media/hdphoto62.wdp"/></Relationships>
</file>

<file path=ppt/slides/_rels/slide19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6" Type="http://schemas.microsoft.com/office/2007/relationships/hdphoto" Target="../media/hdphoto63.wdp"/><Relationship Id="rId5" Type="http://schemas.openxmlformats.org/officeDocument/2006/relationships/image" Target="../media/image183.png"/><Relationship Id="rId4" Type="http://schemas.microsoft.com/office/2007/relationships/hdphoto" Target="../media/hdphoto62.wdp"/></Relationships>
</file>

<file path=ppt/slides/_rels/slide196.xml.rels><?xml version="1.0" encoding="UTF-8" standalone="yes"?>
<Relationships xmlns="http://schemas.openxmlformats.org/package/2006/relationships"><Relationship Id="rId3" Type="http://schemas.microsoft.com/office/2007/relationships/hdphoto" Target="../media/hdphoto64.wdp"/><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microsoft.com/office/2007/relationships/hdphoto" Target="../media/hdphoto64.wdp"/><Relationship Id="rId7" Type="http://schemas.microsoft.com/office/2007/relationships/hdphoto" Target="../media/hdphoto66.wdp"/><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6.png"/><Relationship Id="rId5" Type="http://schemas.microsoft.com/office/2007/relationships/hdphoto" Target="../media/hdphoto65.wdp"/><Relationship Id="rId4" Type="http://schemas.openxmlformats.org/officeDocument/2006/relationships/image" Target="../media/image185.png"/></Relationships>
</file>

<file path=ppt/slides/_rels/slide19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1.png"/><Relationship Id="rId1" Type="http://schemas.openxmlformats.org/officeDocument/2006/relationships/slideLayout" Target="../slideLayouts/slideLayout2.xml"/><Relationship Id="rId4" Type="http://schemas.microsoft.com/office/2007/relationships/hdphoto" Target="../media/hdphoto67.wdp"/></Relationships>
</file>

<file path=ppt/slides/_rels/slide1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1.png"/><Relationship Id="rId1" Type="http://schemas.openxmlformats.org/officeDocument/2006/relationships/slideLayout" Target="../slideLayouts/slideLayout2.xml"/><Relationship Id="rId6" Type="http://schemas.microsoft.com/office/2007/relationships/hdphoto" Target="../media/hdphoto68.wdp"/><Relationship Id="rId5" Type="http://schemas.openxmlformats.org/officeDocument/2006/relationships/image" Target="../media/image188.png"/><Relationship Id="rId4" Type="http://schemas.microsoft.com/office/2007/relationships/hdphoto" Target="../media/hdphoto67.wdp"/></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2.xml"/><Relationship Id="rId4" Type="http://schemas.openxmlformats.org/officeDocument/2006/relationships/image" Target="../media/image191.jpeg"/></Relationships>
</file>

<file path=ppt/slides/_rels/slide20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2.jpeg"/><Relationship Id="rId4" Type="http://schemas.openxmlformats.org/officeDocument/2006/relationships/image" Target="../media/image191.jpeg"/></Relationships>
</file>

<file path=ppt/slides/_rels/slide204.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2.xml"/><Relationship Id="rId4" Type="http://schemas.openxmlformats.org/officeDocument/2006/relationships/image" Target="../media/image194.jpeg"/></Relationships>
</file>

<file path=ppt/slides/_rels/slide206.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93.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1.png"/><Relationship Id="rId1" Type="http://schemas.openxmlformats.org/officeDocument/2006/relationships/slideLayout" Target="../slideLayouts/slideLayout16.xml"/><Relationship Id="rId4" Type="http://schemas.openxmlformats.org/officeDocument/2006/relationships/image" Target="../media/image202.png"/></Relationships>
</file>

<file path=ppt/slides/_rels/slide2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3.png"/><Relationship Id="rId1" Type="http://schemas.openxmlformats.org/officeDocument/2006/relationships/slideLayout" Target="../slideLayouts/slideLayout16.xml"/><Relationship Id="rId4" Type="http://schemas.openxmlformats.org/officeDocument/2006/relationships/image" Target="../media/image202.png"/></Relationships>
</file>

<file path=ppt/slides/_rels/slide2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4.png"/><Relationship Id="rId1" Type="http://schemas.openxmlformats.org/officeDocument/2006/relationships/slideLayout" Target="../slideLayouts/slideLayout16.xml"/><Relationship Id="rId4" Type="http://schemas.openxmlformats.org/officeDocument/2006/relationships/image" Target="../media/image202.png"/></Relationships>
</file>

<file path=ppt/slides/_rels/slide2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5.png"/><Relationship Id="rId1" Type="http://schemas.openxmlformats.org/officeDocument/2006/relationships/slideLayout" Target="../slideLayouts/slideLayout16.xml"/></Relationships>
</file>

<file path=ppt/slides/_rels/slide2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5.png"/><Relationship Id="rId1" Type="http://schemas.openxmlformats.org/officeDocument/2006/relationships/slideLayout" Target="../slideLayouts/slideLayout13.xml"/><Relationship Id="rId4" Type="http://schemas.openxmlformats.org/officeDocument/2006/relationships/image" Target="../media/image202.png"/></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07.png"/><Relationship Id="rId7" Type="http://schemas.openxmlformats.org/officeDocument/2006/relationships/image" Target="../media/image205.png"/><Relationship Id="rId2" Type="http://schemas.openxmlformats.org/officeDocument/2006/relationships/image" Target="../media/image206.png"/><Relationship Id="rId1" Type="http://schemas.openxmlformats.org/officeDocument/2006/relationships/slideLayout" Target="../slideLayouts/slideLayout13.xml"/><Relationship Id="rId6" Type="http://schemas.openxmlformats.org/officeDocument/2006/relationships/image" Target="../media/image210.png"/><Relationship Id="rId11" Type="http://schemas.openxmlformats.org/officeDocument/2006/relationships/image" Target="../media/image213.png"/><Relationship Id="rId5" Type="http://schemas.openxmlformats.org/officeDocument/2006/relationships/image" Target="../media/image209.png"/><Relationship Id="rId10" Type="http://schemas.openxmlformats.org/officeDocument/2006/relationships/image" Target="../media/image212.png"/><Relationship Id="rId4" Type="http://schemas.openxmlformats.org/officeDocument/2006/relationships/image" Target="../media/image208.png"/><Relationship Id="rId9" Type="http://schemas.openxmlformats.org/officeDocument/2006/relationships/image" Target="../media/image211.png"/></Relationships>
</file>

<file path=ppt/slides/_rels/slide22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07.png"/><Relationship Id="rId7" Type="http://schemas.openxmlformats.org/officeDocument/2006/relationships/image" Target="../media/image205.png"/><Relationship Id="rId2" Type="http://schemas.openxmlformats.org/officeDocument/2006/relationships/image" Target="../media/image206.png"/><Relationship Id="rId1" Type="http://schemas.openxmlformats.org/officeDocument/2006/relationships/slideLayout" Target="../slideLayouts/slideLayout13.xml"/><Relationship Id="rId6" Type="http://schemas.openxmlformats.org/officeDocument/2006/relationships/image" Target="../media/image210.png"/><Relationship Id="rId11" Type="http://schemas.openxmlformats.org/officeDocument/2006/relationships/image" Target="../media/image213.png"/><Relationship Id="rId5" Type="http://schemas.openxmlformats.org/officeDocument/2006/relationships/image" Target="../media/image209.png"/><Relationship Id="rId10" Type="http://schemas.openxmlformats.org/officeDocument/2006/relationships/image" Target="../media/image212.png"/><Relationship Id="rId4" Type="http://schemas.openxmlformats.org/officeDocument/2006/relationships/image" Target="../media/image208.png"/><Relationship Id="rId9" Type="http://schemas.openxmlformats.org/officeDocument/2006/relationships/image" Target="../media/image211.png"/></Relationships>
</file>

<file path=ppt/slides/_rels/slide222.xml.rels><?xml version="1.0" encoding="UTF-8" standalone="yes"?>
<Relationships xmlns="http://schemas.openxmlformats.org/package/2006/relationships"><Relationship Id="rId3" Type="http://schemas.openxmlformats.org/officeDocument/2006/relationships/image" Target="../media/image214.gif"/><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image" Target="../media/image215.gif"/><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16.png"/><Relationship Id="rId1" Type="http://schemas.openxmlformats.org/officeDocument/2006/relationships/slideLayout" Target="../slideLayouts/slideLayout16.xml"/></Relationships>
</file>

<file path=ppt/slides/_rels/slide225.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png"/><Relationship Id="rId1" Type="http://schemas.openxmlformats.org/officeDocument/2006/relationships/slideLayout" Target="../slideLayouts/slideLayout16.xml"/><Relationship Id="rId4" Type="http://schemas.openxmlformats.org/officeDocument/2006/relationships/image" Target="../media/image20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3" Type="http://schemas.openxmlformats.org/officeDocument/2006/relationships/image" Target="../media/image219.jpe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image" Target="../media/image218.png"/><Relationship Id="rId1" Type="http://schemas.openxmlformats.org/officeDocument/2006/relationships/slideLayout" Target="../slideLayouts/slideLayout7.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jpeg"/><Relationship Id="rId10" Type="http://schemas.openxmlformats.org/officeDocument/2006/relationships/image" Target="../media/image226.png"/><Relationship Id="rId4" Type="http://schemas.openxmlformats.org/officeDocument/2006/relationships/image" Target="../media/image220.jpeg"/><Relationship Id="rId9" Type="http://schemas.openxmlformats.org/officeDocument/2006/relationships/image" Target="../media/image225.png"/><Relationship Id="rId14" Type="http://schemas.openxmlformats.org/officeDocument/2006/relationships/image" Target="../media/image230.png"/></Relationships>
</file>

<file path=ppt/slides/_rels/slide22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31.jpeg"/><Relationship Id="rId1" Type="http://schemas.openxmlformats.org/officeDocument/2006/relationships/slideLayout" Target="../slideLayouts/slideLayout7.xml"/><Relationship Id="rId5" Type="http://schemas.openxmlformats.org/officeDocument/2006/relationships/image" Target="../media/image232.png"/><Relationship Id="rId4" Type="http://schemas.openxmlformats.org/officeDocument/2006/relationships/image" Target="../media/image202.png"/></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31.jpeg"/><Relationship Id="rId1" Type="http://schemas.openxmlformats.org/officeDocument/2006/relationships/slideLayout" Target="../slideLayouts/slideLayout7.xml"/><Relationship Id="rId5" Type="http://schemas.openxmlformats.org/officeDocument/2006/relationships/image" Target="../media/image232.png"/><Relationship Id="rId4" Type="http://schemas.openxmlformats.org/officeDocument/2006/relationships/image" Target="../media/image202.png"/></Relationships>
</file>

<file path=ppt/slides/_rels/slide2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33.jpeg"/><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33.jpeg"/><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3" Type="http://schemas.openxmlformats.org/officeDocument/2006/relationships/image" Target="../media/image234.gif"/><Relationship Id="rId2" Type="http://schemas.openxmlformats.org/officeDocument/2006/relationships/image" Target="../media/image200.png"/><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png"/><Relationship Id="rId1" Type="http://schemas.openxmlformats.org/officeDocument/2006/relationships/slideLayout" Target="../slideLayouts/slideLayout16.xml"/><Relationship Id="rId5" Type="http://schemas.openxmlformats.org/officeDocument/2006/relationships/image" Target="../media/image235.gif"/><Relationship Id="rId4" Type="http://schemas.openxmlformats.org/officeDocument/2006/relationships/image" Target="../media/image232.png"/></Relationships>
</file>

<file path=ppt/slides/_rels/slide2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image" Target="../media/image236.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37.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image" Target="../media/image236.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38.xml.rels><?xml version="1.0" encoding="UTF-8" standalone="yes"?>
<Relationships xmlns="http://schemas.openxmlformats.org/package/2006/relationships"><Relationship Id="rId3" Type="http://schemas.openxmlformats.org/officeDocument/2006/relationships/image" Target="../media/image238.gif"/><Relationship Id="rId2" Type="http://schemas.openxmlformats.org/officeDocument/2006/relationships/image" Target="../media/image200.png"/><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3" Type="http://schemas.openxmlformats.org/officeDocument/2006/relationships/image" Target="../media/image239.gif"/><Relationship Id="rId2" Type="http://schemas.openxmlformats.org/officeDocument/2006/relationships/image" Target="../media/image20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40.png"/><Relationship Id="rId1" Type="http://schemas.openxmlformats.org/officeDocument/2006/relationships/slideLayout" Target="../slideLayouts/slideLayout16.xml"/><Relationship Id="rId4" Type="http://schemas.openxmlformats.org/officeDocument/2006/relationships/image" Target="../media/image212.png"/></Relationships>
</file>

<file path=ppt/slides/_rels/slide241.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240.png"/><Relationship Id="rId1" Type="http://schemas.openxmlformats.org/officeDocument/2006/relationships/slideLayout" Target="../slideLayouts/slideLayout16.xml"/><Relationship Id="rId5" Type="http://schemas.openxmlformats.org/officeDocument/2006/relationships/image" Target="../media/image212.png"/><Relationship Id="rId4" Type="http://schemas.openxmlformats.org/officeDocument/2006/relationships/image" Target="../media/image200.png"/></Relationships>
</file>

<file path=ppt/slides/_rels/slide2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42.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243.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image" Target="../media/image242.png"/><Relationship Id="rId1" Type="http://schemas.openxmlformats.org/officeDocument/2006/relationships/slideLayout" Target="../slideLayouts/slideLayout7.xml"/><Relationship Id="rId5" Type="http://schemas.openxmlformats.org/officeDocument/2006/relationships/image" Target="../media/image202.png"/><Relationship Id="rId4" Type="http://schemas.openxmlformats.org/officeDocument/2006/relationships/image" Target="../media/image200.png"/></Relationships>
</file>

<file path=ppt/slides/_rels/slide244.xml.rels><?xml version="1.0" encoding="UTF-8" standalone="yes"?>
<Relationships xmlns="http://schemas.openxmlformats.org/package/2006/relationships"><Relationship Id="rId3" Type="http://schemas.openxmlformats.org/officeDocument/2006/relationships/image" Target="../media/image245.jpeg"/><Relationship Id="rId7" Type="http://schemas.openxmlformats.org/officeDocument/2006/relationships/image" Target="../media/image202.png"/><Relationship Id="rId2" Type="http://schemas.openxmlformats.org/officeDocument/2006/relationships/image" Target="../media/image244.jpeg"/><Relationship Id="rId1" Type="http://schemas.openxmlformats.org/officeDocument/2006/relationships/slideLayout" Target="../slideLayouts/slideLayout16.xml"/><Relationship Id="rId6" Type="http://schemas.openxmlformats.org/officeDocument/2006/relationships/image" Target="../media/image200.png"/><Relationship Id="rId5" Type="http://schemas.openxmlformats.org/officeDocument/2006/relationships/image" Target="../media/image247.png"/><Relationship Id="rId4" Type="http://schemas.openxmlformats.org/officeDocument/2006/relationships/image" Target="../media/image246.jpeg"/></Relationships>
</file>

<file path=ppt/slides/_rels/slide2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48.jpeg"/><Relationship Id="rId1" Type="http://schemas.openxmlformats.org/officeDocument/2006/relationships/slideLayout" Target="../slideLayouts/slideLayout1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image" Target="../media/image254.jpeg"/><Relationship Id="rId13" Type="http://schemas.openxmlformats.org/officeDocument/2006/relationships/image" Target="../media/image259.png"/><Relationship Id="rId18" Type="http://schemas.openxmlformats.org/officeDocument/2006/relationships/image" Target="../media/image264.png"/><Relationship Id="rId26" Type="http://schemas.openxmlformats.org/officeDocument/2006/relationships/image" Target="../media/image272.png"/><Relationship Id="rId3" Type="http://schemas.openxmlformats.org/officeDocument/2006/relationships/image" Target="../media/image249.jpeg"/><Relationship Id="rId21" Type="http://schemas.openxmlformats.org/officeDocument/2006/relationships/image" Target="../media/image267.png"/><Relationship Id="rId7" Type="http://schemas.openxmlformats.org/officeDocument/2006/relationships/image" Target="../media/image253.jpeg"/><Relationship Id="rId12" Type="http://schemas.openxmlformats.org/officeDocument/2006/relationships/image" Target="../media/image258.png"/><Relationship Id="rId17" Type="http://schemas.openxmlformats.org/officeDocument/2006/relationships/image" Target="../media/image263.png"/><Relationship Id="rId25" Type="http://schemas.openxmlformats.org/officeDocument/2006/relationships/image" Target="../media/image271.png"/><Relationship Id="rId2" Type="http://schemas.openxmlformats.org/officeDocument/2006/relationships/image" Target="../media/image245.jpeg"/><Relationship Id="rId16" Type="http://schemas.openxmlformats.org/officeDocument/2006/relationships/image" Target="../media/image262.png"/><Relationship Id="rId20"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52.jpeg"/><Relationship Id="rId11" Type="http://schemas.openxmlformats.org/officeDocument/2006/relationships/image" Target="../media/image257.png"/><Relationship Id="rId24" Type="http://schemas.openxmlformats.org/officeDocument/2006/relationships/image" Target="../media/image270.png"/><Relationship Id="rId5" Type="http://schemas.openxmlformats.org/officeDocument/2006/relationships/image" Target="../media/image251.jpeg"/><Relationship Id="rId15" Type="http://schemas.openxmlformats.org/officeDocument/2006/relationships/image" Target="../media/image261.png"/><Relationship Id="rId23" Type="http://schemas.openxmlformats.org/officeDocument/2006/relationships/image" Target="../media/image269.png"/><Relationship Id="rId10" Type="http://schemas.openxmlformats.org/officeDocument/2006/relationships/image" Target="../media/image256.png"/><Relationship Id="rId19" Type="http://schemas.openxmlformats.org/officeDocument/2006/relationships/image" Target="../media/image265.png"/><Relationship Id="rId4" Type="http://schemas.openxmlformats.org/officeDocument/2006/relationships/image" Target="../media/image250.jpeg"/><Relationship Id="rId9" Type="http://schemas.openxmlformats.org/officeDocument/2006/relationships/image" Target="../media/image255.jpeg"/><Relationship Id="rId14" Type="http://schemas.openxmlformats.org/officeDocument/2006/relationships/image" Target="../media/image260.png"/><Relationship Id="rId22" Type="http://schemas.openxmlformats.org/officeDocument/2006/relationships/image" Target="../media/image268.png"/></Relationships>
</file>

<file path=ppt/slides/_rels/slide248.xml.rels><?xml version="1.0" encoding="UTF-8" standalone="yes"?>
<Relationships xmlns="http://schemas.openxmlformats.org/package/2006/relationships"><Relationship Id="rId8" Type="http://schemas.openxmlformats.org/officeDocument/2006/relationships/image" Target="../media/image279.jpeg"/><Relationship Id="rId13" Type="http://schemas.openxmlformats.org/officeDocument/2006/relationships/image" Target="../media/image258.png"/><Relationship Id="rId18" Type="http://schemas.openxmlformats.org/officeDocument/2006/relationships/image" Target="../media/image284.png"/><Relationship Id="rId26" Type="http://schemas.openxmlformats.org/officeDocument/2006/relationships/image" Target="../media/image290.png"/><Relationship Id="rId3" Type="http://schemas.openxmlformats.org/officeDocument/2006/relationships/image" Target="../media/image274.jpeg"/><Relationship Id="rId21" Type="http://schemas.openxmlformats.org/officeDocument/2006/relationships/image" Target="../media/image286.png"/><Relationship Id="rId7" Type="http://schemas.openxmlformats.org/officeDocument/2006/relationships/image" Target="../media/image278.jpeg"/><Relationship Id="rId12" Type="http://schemas.openxmlformats.org/officeDocument/2006/relationships/image" Target="../media/image281.png"/><Relationship Id="rId17" Type="http://schemas.openxmlformats.org/officeDocument/2006/relationships/image" Target="../media/image283.png"/><Relationship Id="rId25" Type="http://schemas.openxmlformats.org/officeDocument/2006/relationships/image" Target="../media/image289.png"/><Relationship Id="rId2" Type="http://schemas.openxmlformats.org/officeDocument/2006/relationships/image" Target="../media/image273.jpeg"/><Relationship Id="rId16" Type="http://schemas.openxmlformats.org/officeDocument/2006/relationships/image" Target="../media/image262.png"/><Relationship Id="rId20" Type="http://schemas.openxmlformats.org/officeDocument/2006/relationships/image" Target="../media/image285.png"/><Relationship Id="rId1" Type="http://schemas.openxmlformats.org/officeDocument/2006/relationships/slideLayout" Target="../slideLayouts/slideLayout7.xml"/><Relationship Id="rId6" Type="http://schemas.openxmlformats.org/officeDocument/2006/relationships/image" Target="../media/image277.jpeg"/><Relationship Id="rId11" Type="http://schemas.openxmlformats.org/officeDocument/2006/relationships/image" Target="../media/image257.png"/><Relationship Id="rId24" Type="http://schemas.openxmlformats.org/officeDocument/2006/relationships/image" Target="../media/image288.png"/><Relationship Id="rId5" Type="http://schemas.openxmlformats.org/officeDocument/2006/relationships/image" Target="../media/image276.jpeg"/><Relationship Id="rId15" Type="http://schemas.openxmlformats.org/officeDocument/2006/relationships/image" Target="../media/image282.png"/><Relationship Id="rId23" Type="http://schemas.openxmlformats.org/officeDocument/2006/relationships/image" Target="../media/image265.png"/><Relationship Id="rId28" Type="http://schemas.openxmlformats.org/officeDocument/2006/relationships/image" Target="../media/image292.png"/><Relationship Id="rId10" Type="http://schemas.openxmlformats.org/officeDocument/2006/relationships/image" Target="../media/image259.png"/><Relationship Id="rId19" Type="http://schemas.openxmlformats.org/officeDocument/2006/relationships/image" Target="../media/image263.png"/><Relationship Id="rId4" Type="http://schemas.openxmlformats.org/officeDocument/2006/relationships/image" Target="../media/image275.jpeg"/><Relationship Id="rId9" Type="http://schemas.openxmlformats.org/officeDocument/2006/relationships/image" Target="../media/image280.jpeg"/><Relationship Id="rId14" Type="http://schemas.openxmlformats.org/officeDocument/2006/relationships/image" Target="../media/image261.png"/><Relationship Id="rId22" Type="http://schemas.openxmlformats.org/officeDocument/2006/relationships/image" Target="../media/image287.png"/><Relationship Id="rId27" Type="http://schemas.openxmlformats.org/officeDocument/2006/relationships/image" Target="../media/image291.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jpeg"/><Relationship Id="rId1" Type="http://schemas.openxmlformats.org/officeDocument/2006/relationships/slideLayout" Target="../slideLayouts/slideLayout7.xml"/><Relationship Id="rId4" Type="http://schemas.openxmlformats.org/officeDocument/2006/relationships/image" Target="../media/image295.png"/></Relationships>
</file>

<file path=ppt/slides/_rels/slide252.xml.rels><?xml version="1.0" encoding="UTF-8" standalone="yes"?>
<Relationships xmlns="http://schemas.openxmlformats.org/package/2006/relationships"><Relationship Id="rId3" Type="http://schemas.openxmlformats.org/officeDocument/2006/relationships/image" Target="../media/image294.png"/><Relationship Id="rId7" Type="http://schemas.openxmlformats.org/officeDocument/2006/relationships/image" Target="../media/image200.png"/><Relationship Id="rId2" Type="http://schemas.openxmlformats.org/officeDocument/2006/relationships/image" Target="../media/image296.jpe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97.png"/><Relationship Id="rId4" Type="http://schemas.openxmlformats.org/officeDocument/2006/relationships/image" Target="../media/image295.png"/></Relationships>
</file>

<file path=ppt/slides/_rels/slide25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94.png"/><Relationship Id="rId7" Type="http://schemas.openxmlformats.org/officeDocument/2006/relationships/image" Target="../media/image202.png"/><Relationship Id="rId2" Type="http://schemas.openxmlformats.org/officeDocument/2006/relationships/image" Target="../media/image296.jpeg"/><Relationship Id="rId1"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231.jpeg"/><Relationship Id="rId4" Type="http://schemas.openxmlformats.org/officeDocument/2006/relationships/image" Target="../media/image295.png"/></Relationships>
</file>

<file path=ppt/slides/_rels/slide25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94.png"/><Relationship Id="rId7" Type="http://schemas.openxmlformats.org/officeDocument/2006/relationships/image" Target="../media/image202.png"/><Relationship Id="rId2" Type="http://schemas.openxmlformats.org/officeDocument/2006/relationships/image" Target="../media/image296.jpeg"/><Relationship Id="rId1"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231.jpeg"/><Relationship Id="rId4" Type="http://schemas.openxmlformats.org/officeDocument/2006/relationships/image" Target="../media/image295.png"/></Relationships>
</file>

<file path=ppt/slides/_rels/slide25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94.png"/><Relationship Id="rId7" Type="http://schemas.openxmlformats.org/officeDocument/2006/relationships/image" Target="../media/image202.png"/><Relationship Id="rId2" Type="http://schemas.openxmlformats.org/officeDocument/2006/relationships/image" Target="../media/image296.jpeg"/><Relationship Id="rId1"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231.jpeg"/><Relationship Id="rId4" Type="http://schemas.openxmlformats.org/officeDocument/2006/relationships/image" Target="../media/image295.png"/></Relationships>
</file>

<file path=ppt/slides/_rels/slide2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47.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48.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49.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50.wdp"/><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52.wdp"/><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B13A-205A-435F-84DB-9B96218C1801}"/>
              </a:ext>
            </a:extLst>
          </p:cNvPr>
          <p:cNvSpPr>
            <a:spLocks noGrp="1"/>
          </p:cNvSpPr>
          <p:nvPr>
            <p:ph type="title"/>
          </p:nvPr>
        </p:nvSpPr>
        <p:spPr>
          <a:xfrm>
            <a:off x="4323678" y="2766218"/>
            <a:ext cx="4637442" cy="1325563"/>
          </a:xfrm>
        </p:spPr>
        <p:txBody>
          <a:bodyPr/>
          <a:lstStyle/>
          <a:p>
            <a:r>
              <a:rPr lang="en-US" b="1" dirty="0"/>
              <a:t>ANN continued…</a:t>
            </a:r>
          </a:p>
        </p:txBody>
      </p:sp>
    </p:spTree>
    <p:extLst>
      <p:ext uri="{BB962C8B-B14F-4D97-AF65-F5344CB8AC3E}">
        <p14:creationId xmlns:p14="http://schemas.microsoft.com/office/powerpoint/2010/main" val="3743247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6A3654D-274B-4B40-8136-20D0E6C058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5258" y="1557180"/>
            <a:ext cx="4072453" cy="3460890"/>
          </a:xfrm>
        </p:spPr>
      </p:pic>
      <p:sp>
        <p:nvSpPr>
          <p:cNvPr id="11" name="TextBox 10">
            <a:extLst>
              <a:ext uri="{FF2B5EF4-FFF2-40B4-BE49-F238E27FC236}">
                <a16:creationId xmlns:a16="http://schemas.microsoft.com/office/drawing/2014/main" id="{C76E65E2-8853-4AEC-841D-441EA7B86502}"/>
              </a:ext>
            </a:extLst>
          </p:cNvPr>
          <p:cNvSpPr txBox="1"/>
          <p:nvPr/>
        </p:nvSpPr>
        <p:spPr>
          <a:xfrm>
            <a:off x="566569" y="731892"/>
            <a:ext cx="5529431" cy="461665"/>
          </a:xfrm>
          <a:prstGeom prst="rect">
            <a:avLst/>
          </a:prstGeom>
          <a:noFill/>
        </p:spPr>
        <p:txBody>
          <a:bodyPr wrap="square" rtlCol="0">
            <a:spAutoFit/>
          </a:bodyPr>
          <a:lstStyle/>
          <a:p>
            <a:r>
              <a:rPr lang="en-US" sz="2400" dirty="0"/>
              <a:t>Let’s try some different values for w and b</a:t>
            </a:r>
          </a:p>
        </p:txBody>
      </p:sp>
      <p:sp>
        <p:nvSpPr>
          <p:cNvPr id="12" name="TextBox 11">
            <a:extLst>
              <a:ext uri="{FF2B5EF4-FFF2-40B4-BE49-F238E27FC236}">
                <a16:creationId xmlns:a16="http://schemas.microsoft.com/office/drawing/2014/main" id="{557C1BD0-35C2-47A9-9E84-0B4C43117381}"/>
              </a:ext>
            </a:extLst>
          </p:cNvPr>
          <p:cNvSpPr txBox="1"/>
          <p:nvPr/>
        </p:nvSpPr>
        <p:spPr>
          <a:xfrm>
            <a:off x="375258" y="5239909"/>
            <a:ext cx="4584017" cy="1015663"/>
          </a:xfrm>
          <a:prstGeom prst="rect">
            <a:avLst/>
          </a:prstGeom>
          <a:noFill/>
        </p:spPr>
        <p:txBody>
          <a:bodyPr wrap="square" rtlCol="0">
            <a:spAutoFit/>
          </a:bodyPr>
          <a:lstStyle/>
          <a:p>
            <a:r>
              <a:rPr lang="en-US" sz="2000" dirty="0"/>
              <a:t>With some guess work and intuition we were able to find the right values for w and b.</a:t>
            </a:r>
          </a:p>
        </p:txBody>
      </p:sp>
      <p:pic>
        <p:nvPicPr>
          <p:cNvPr id="6" name="Picture 5" descr="Capture7.PNG"/>
          <p:cNvPicPr>
            <a:picLocks noChangeAspect="1"/>
          </p:cNvPicPr>
          <p:nvPr/>
        </p:nvPicPr>
        <p:blipFill>
          <a:blip r:embed="rId3" cstate="print"/>
          <a:stretch>
            <a:fillRect/>
          </a:stretch>
        </p:blipFill>
        <p:spPr>
          <a:xfrm>
            <a:off x="5701553" y="1508696"/>
            <a:ext cx="6182222" cy="5014682"/>
          </a:xfrm>
          <a:prstGeom prst="rect">
            <a:avLst/>
          </a:prstGeom>
        </p:spPr>
      </p:pic>
    </p:spTree>
    <p:extLst>
      <p:ext uri="{BB962C8B-B14F-4D97-AF65-F5344CB8AC3E}">
        <p14:creationId xmlns:p14="http://schemas.microsoft.com/office/powerpoint/2010/main" val="12876115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FB64AB-03C3-48B3-87D2-F130A39FC3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1909634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6FABA1-1B19-45B5-9F2D-831E8CCC7B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5735905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BC31E4-D53B-41A3-8A16-02B7AF5E493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37447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E135AA-1F8D-4D64-9039-6668C76BD2D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6" name="Rectangle 5">
            <a:extLst>
              <a:ext uri="{FF2B5EF4-FFF2-40B4-BE49-F238E27FC236}">
                <a16:creationId xmlns:a16="http://schemas.microsoft.com/office/drawing/2014/main" id="{7CBA4AE5-E3BD-4A2F-BDA1-B28B09915E95}"/>
              </a:ext>
            </a:extLst>
          </p:cNvPr>
          <p:cNvSpPr/>
          <p:nvPr/>
        </p:nvSpPr>
        <p:spPr>
          <a:xfrm>
            <a:off x="3948056" y="5561704"/>
            <a:ext cx="3894269" cy="634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6690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416C84-318F-4461-BAAA-B318A21F2A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860612"/>
            <a:ext cx="12190343" cy="5997388"/>
          </a:xfrm>
        </p:spPr>
      </p:pic>
      <p:sp>
        <p:nvSpPr>
          <p:cNvPr id="6" name="Rectangle 5">
            <a:extLst>
              <a:ext uri="{FF2B5EF4-FFF2-40B4-BE49-F238E27FC236}">
                <a16:creationId xmlns:a16="http://schemas.microsoft.com/office/drawing/2014/main" id="{158BEEAF-55FC-4313-B5D5-350958BCC61B}"/>
              </a:ext>
            </a:extLst>
          </p:cNvPr>
          <p:cNvSpPr/>
          <p:nvPr/>
        </p:nvSpPr>
        <p:spPr>
          <a:xfrm>
            <a:off x="11607501" y="785308"/>
            <a:ext cx="451821" cy="35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9235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F61BEE-7493-4A77-BB7C-BA2EAF0DDAB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898467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EC3A5D-E779-4E2E-946F-EB84557BD6F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697540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CD440C-DBD5-4A24-B790-B54A3DDEDA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0758"/>
            <a:ext cx="12192000" cy="6858000"/>
          </a:xfrm>
        </p:spPr>
      </p:pic>
    </p:spTree>
    <p:extLst>
      <p:ext uri="{BB962C8B-B14F-4D97-AF65-F5344CB8AC3E}">
        <p14:creationId xmlns:p14="http://schemas.microsoft.com/office/powerpoint/2010/main" val="25127187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96FBD1-98AD-4F37-A8D3-2527B027270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097001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15507F-A13A-44D1-8DA4-76D2D7CFA77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118280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4B9315-3EDC-4014-B6EB-B3F7C0CA3337}"/>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93885" y="1300335"/>
            <a:ext cx="4974181" cy="4700482"/>
          </a:xfrm>
        </p:spPr>
      </p:pic>
      <p:sp>
        <p:nvSpPr>
          <p:cNvPr id="6" name="TextBox 5">
            <a:extLst>
              <a:ext uri="{FF2B5EF4-FFF2-40B4-BE49-F238E27FC236}">
                <a16:creationId xmlns:a16="http://schemas.microsoft.com/office/drawing/2014/main" id="{57C2CD7E-B637-49D6-BE42-204C47FC7555}"/>
              </a:ext>
            </a:extLst>
          </p:cNvPr>
          <p:cNvSpPr txBox="1"/>
          <p:nvPr/>
        </p:nvSpPr>
        <p:spPr>
          <a:xfrm>
            <a:off x="6379285" y="1484555"/>
            <a:ext cx="5060241"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Since we have only 2 points and 2 parameters (w,b) we can easily plot L(w,b) for different values of w and b and pick the one where L(w,b) is minimum.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But when we have more data points and more parameters, this approach becomes infeasible.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Further, even here we have plotted the error surface only for small range of (w,b) i.e. from (-6,6) and not from (-infinity to +infinity)</a:t>
            </a:r>
          </a:p>
        </p:txBody>
      </p:sp>
    </p:spTree>
    <p:extLst>
      <p:ext uri="{BB962C8B-B14F-4D97-AF65-F5344CB8AC3E}">
        <p14:creationId xmlns:p14="http://schemas.microsoft.com/office/powerpoint/2010/main" val="2314985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47DB97-7FCB-43B8-B79A-0102B4C78E0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32815986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963241-6608-499F-9896-4C3B5068A69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344847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248CDF-B3EA-473A-8F8E-431E7D52A5C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263550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FB5E51-3E0D-4AD3-AD6F-9A393C8A2E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962458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263BD3-BEE3-4CF9-AAC3-E20484EE375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990077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C9DF59-630E-444E-826F-1FD0C4F2A41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908764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F233C0-C3C1-4929-BE92-4CDF6D781D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7220774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22D575-793A-401F-ABB8-67C3EAAEEEA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052251" cy="6779391"/>
          </a:xfrm>
        </p:spPr>
      </p:pic>
    </p:spTree>
    <p:extLst>
      <p:ext uri="{BB962C8B-B14F-4D97-AF65-F5344CB8AC3E}">
        <p14:creationId xmlns:p14="http://schemas.microsoft.com/office/powerpoint/2010/main" val="25206922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583E58-5526-4DFA-B45C-787A74370D6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2374193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499F4E-F5E7-4BB6-87F2-248237D497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1495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A64F-AEE7-4761-A3C5-F2A1603B42A1}"/>
              </a:ext>
            </a:extLst>
          </p:cNvPr>
          <p:cNvSpPr>
            <a:spLocks noGrp="1"/>
          </p:cNvSpPr>
          <p:nvPr>
            <p:ph type="title"/>
          </p:nvPr>
        </p:nvSpPr>
        <p:spPr>
          <a:xfrm>
            <a:off x="246528" y="214518"/>
            <a:ext cx="10102327" cy="742913"/>
          </a:xfrm>
        </p:spPr>
        <p:txBody>
          <a:bodyPr>
            <a:normAutofit/>
          </a:bodyPr>
          <a:lstStyle/>
          <a:p>
            <a:r>
              <a:rPr lang="en-US" b="1" dirty="0"/>
              <a:t>Gradient descent (for learning parameters)</a:t>
            </a:r>
          </a:p>
        </p:txBody>
      </p:sp>
      <p:sp>
        <p:nvSpPr>
          <p:cNvPr id="3" name="Content Placeholder 2">
            <a:extLst>
              <a:ext uri="{FF2B5EF4-FFF2-40B4-BE49-F238E27FC236}">
                <a16:creationId xmlns:a16="http://schemas.microsoft.com/office/drawing/2014/main" id="{BE066C58-D719-43E2-8035-A61123615004}"/>
              </a:ext>
            </a:extLst>
          </p:cNvPr>
          <p:cNvSpPr>
            <a:spLocks noGrp="1"/>
          </p:cNvSpPr>
          <p:nvPr>
            <p:ph idx="1"/>
          </p:nvPr>
        </p:nvSpPr>
        <p:spPr>
          <a:xfrm>
            <a:off x="246528" y="1100588"/>
            <a:ext cx="11698944" cy="5757412"/>
          </a:xfrm>
        </p:spPr>
        <p:txBody>
          <a:bodyPr>
            <a:normAutofit fontScale="92500" lnSpcReduction="20000"/>
          </a:bodyPr>
          <a:lstStyle/>
          <a:p>
            <a:r>
              <a:rPr lang="en-US" dirty="0"/>
              <a:t>In ML we optimize a lot of stuff. Such as in Linear regression, we optimize slope and intercept, in logistic regression we optimize the sigmoid curve, etc.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cool thing about gradient descent is that it can optimize all of the algorithms. So, if we learn the strategy for applying gradient descent to one algorithm, we will automatically learn it for all other algorithms.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descr="9.PNG"/>
          <p:cNvPicPr>
            <a:picLocks noChangeAspect="1"/>
          </p:cNvPicPr>
          <p:nvPr/>
        </p:nvPicPr>
        <p:blipFill>
          <a:blip r:embed="rId2" cstate="print"/>
          <a:stretch>
            <a:fillRect/>
          </a:stretch>
        </p:blipFill>
        <p:spPr>
          <a:xfrm>
            <a:off x="6246461" y="1993479"/>
            <a:ext cx="5765686" cy="3197086"/>
          </a:xfrm>
          <a:prstGeom prst="rect">
            <a:avLst/>
          </a:prstGeom>
        </p:spPr>
      </p:pic>
      <p:pic>
        <p:nvPicPr>
          <p:cNvPr id="8" name="Picture 7" descr="Capture8.PNG"/>
          <p:cNvPicPr>
            <a:picLocks noChangeAspect="1"/>
          </p:cNvPicPr>
          <p:nvPr/>
        </p:nvPicPr>
        <p:blipFill>
          <a:blip r:embed="rId3" cstate="print"/>
          <a:stretch>
            <a:fillRect/>
          </a:stretch>
        </p:blipFill>
        <p:spPr>
          <a:xfrm>
            <a:off x="0" y="1966853"/>
            <a:ext cx="6169739" cy="2823664"/>
          </a:xfrm>
          <a:prstGeom prst="rect">
            <a:avLst/>
          </a:prstGeom>
        </p:spPr>
      </p:pic>
      <p:cxnSp>
        <p:nvCxnSpPr>
          <p:cNvPr id="10" name="Straight Connector 9"/>
          <p:cNvCxnSpPr/>
          <p:nvPr/>
        </p:nvCxnSpPr>
        <p:spPr>
          <a:xfrm>
            <a:off x="6104965" y="2084295"/>
            <a:ext cx="13447" cy="290456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51167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CB16F5-DEEA-42C9-8B44-01D78A304A2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2134738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A09634-DF90-4366-A4B5-D22F46BA50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3448700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A7878EC-D84F-442C-9938-805D5059A31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08876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372BB6-2E2D-451D-823F-7F5C136C1F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095763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EF41C3-C3B7-458F-A071-DAD50F79A4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446872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B913C4-BC6B-4B7E-94D1-D98F83CFCC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42980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516233-2DE3-4508-89F5-B62FCD38C37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19547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9088FC-EA99-460E-928D-FFF53EDADF4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556153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36D049-90BF-4AF7-8D85-7381F8EE280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0755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0F757C-B720-4112-A5BD-8E0EA36919D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6753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C3BC-4BE8-4489-BCAE-D6CAFE7F2BAF}"/>
              </a:ext>
            </a:extLst>
          </p:cNvPr>
          <p:cNvSpPr>
            <a:spLocks noGrp="1"/>
          </p:cNvSpPr>
          <p:nvPr>
            <p:ph type="title"/>
          </p:nvPr>
        </p:nvSpPr>
        <p:spPr/>
        <p:txBody>
          <a:bodyPr/>
          <a:lstStyle/>
          <a:p>
            <a:r>
              <a:rPr lang="en-US" b="1" u="sng" dirty="0"/>
              <a:t>Gradient Descent analogy</a:t>
            </a:r>
            <a:endParaRPr lang="en-IN" b="1" u="sng" dirty="0"/>
          </a:p>
        </p:txBody>
      </p:sp>
      <p:sp>
        <p:nvSpPr>
          <p:cNvPr id="3" name="Content Placeholder 2">
            <a:extLst>
              <a:ext uri="{FF2B5EF4-FFF2-40B4-BE49-F238E27FC236}">
                <a16:creationId xmlns:a16="http://schemas.microsoft.com/office/drawing/2014/main" id="{A31E58DC-6D72-48B8-89E5-E685FB853DB8}"/>
              </a:ext>
            </a:extLst>
          </p:cNvPr>
          <p:cNvSpPr>
            <a:spLocks noGrp="1"/>
          </p:cNvSpPr>
          <p:nvPr>
            <p:ph idx="1"/>
          </p:nvPr>
        </p:nvSpPr>
        <p:spPr>
          <a:xfrm>
            <a:off x="838200" y="1825624"/>
            <a:ext cx="10515600" cy="4841505"/>
          </a:xfrm>
        </p:spPr>
        <p:txBody>
          <a:bodyPr>
            <a:normAutofit fontScale="55000" lnSpcReduction="20000"/>
          </a:bodyPr>
          <a:lstStyle/>
          <a:p>
            <a:pPr fontAlgn="base"/>
            <a:r>
              <a:rPr lang="en-US" dirty="0"/>
              <a:t>Imagine you're hiking through a mountain range, and as night approaches you want to find a nice lower-elevation spot to set up camp for the night. Your goal is to find the lowest elevation in your immediate vicinity.</a:t>
            </a:r>
          </a:p>
          <a:p>
            <a:pPr fontAlgn="base"/>
            <a:r>
              <a:rPr lang="en-US" dirty="0"/>
              <a:t>However, the fog is a bit thick, so you can't actually see the lowest spot. You can only see a few feet in each direction. How can you try to find the lowest spot?</a:t>
            </a:r>
          </a:p>
          <a:p>
            <a:pPr fontAlgn="base"/>
            <a:r>
              <a:rPr lang="en-US" dirty="0"/>
              <a:t>One strategy to do this would be to always walk in the direction that points the most downhill, and keep walking until it's impossible to walk downhill any further.</a:t>
            </a:r>
          </a:p>
          <a:p>
            <a:pPr fontAlgn="base"/>
            <a:r>
              <a:rPr lang="en-US" dirty="0"/>
              <a:t>It's not a bad strategy - it should work pretty well most of the time. The main downside to this strategy is that you might end up in a small hole, where if you could only walk uphill just a little bit, you could reach a much lower point.</a:t>
            </a:r>
          </a:p>
          <a:p>
            <a:pPr fontAlgn="base"/>
            <a:r>
              <a:rPr lang="en-US" dirty="0"/>
              <a:t>How this applies in math is when you're trying to find a local minimum of a function. Let's try this one as an example:</a:t>
            </a:r>
          </a:p>
          <a:p>
            <a:pPr fontAlgn="base"/>
            <a:r>
              <a:rPr lang="en-US" dirty="0"/>
              <a:t>f(x) = x</a:t>
            </a:r>
            <a:r>
              <a:rPr lang="en-US" baseline="30000" dirty="0"/>
              <a:t>2</a:t>
            </a:r>
            <a:r>
              <a:rPr lang="en-US" dirty="0"/>
              <a:t> - 6x + 9</a:t>
            </a:r>
          </a:p>
          <a:p>
            <a:pPr fontAlgn="base"/>
            <a:r>
              <a:rPr lang="en-US" dirty="0"/>
              <a:t>Now, obviously there's an analytical solution to this equation - i.e. you could factor it or use the quadratic formula. But pretend for a moment that you couldn't do that - there are lots of equations for which these tricks don't work.</a:t>
            </a:r>
          </a:p>
          <a:p>
            <a:pPr fontAlgn="base"/>
            <a:r>
              <a:rPr lang="en-US" dirty="0"/>
              <a:t>How could you find the minimum of this function - in other words, the value of x such that f(x) has the smallest possible value?</a:t>
            </a:r>
          </a:p>
          <a:p>
            <a:pPr fontAlgn="base"/>
            <a:r>
              <a:rPr lang="en-US" dirty="0"/>
              <a:t>Gradient descent is one such way - start with any value of x, like x=0. Compute f(x). Now compute the gradient of f at that point x, which is basically the slope of the function. Now move x a little bit in the direction of the slope, which puts it a bit closer to the minimum value. When you get to x=3, the gradient is zero, meaning you've found a local minimum.</a:t>
            </a:r>
          </a:p>
          <a:p>
            <a:pPr fontAlgn="base"/>
            <a:r>
              <a:rPr lang="en-US" dirty="0"/>
              <a:t>This method finds </a:t>
            </a:r>
            <a:r>
              <a:rPr lang="en-US" i="1" dirty="0"/>
              <a:t>local</a:t>
            </a:r>
            <a:r>
              <a:rPr lang="en-US" dirty="0"/>
              <a:t> minima - meaning that a function could have more than one "valley", and gradient descent only finds the closest one.</a:t>
            </a:r>
          </a:p>
        </p:txBody>
      </p:sp>
    </p:spTree>
    <p:extLst>
      <p:ext uri="{BB962C8B-B14F-4D97-AF65-F5344CB8AC3E}">
        <p14:creationId xmlns:p14="http://schemas.microsoft.com/office/powerpoint/2010/main" val="4107586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501D9B-3CEF-4431-9A80-7DD42D7AD6E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9714159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388598-EFB8-45D5-A86A-70BAC8F9454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5603232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50BD70-C200-4156-9A04-5AE10EF8390C}"/>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0758" y="767430"/>
            <a:ext cx="10596282" cy="6090570"/>
          </a:xfrm>
        </p:spPr>
      </p:pic>
      <p:sp>
        <p:nvSpPr>
          <p:cNvPr id="6" name="Rectangle 5">
            <a:extLst>
              <a:ext uri="{FF2B5EF4-FFF2-40B4-BE49-F238E27FC236}">
                <a16:creationId xmlns:a16="http://schemas.microsoft.com/office/drawing/2014/main" id="{13530700-F7EE-4F6E-89DB-6823D15507BB}"/>
              </a:ext>
            </a:extLst>
          </p:cNvPr>
          <p:cNvSpPr/>
          <p:nvPr/>
        </p:nvSpPr>
        <p:spPr>
          <a:xfrm>
            <a:off x="3560781" y="6497619"/>
            <a:ext cx="7046259" cy="360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DE2620-989C-40B8-B86A-9FA98AAB1DC5}"/>
              </a:ext>
            </a:extLst>
          </p:cNvPr>
          <p:cNvSpPr/>
          <p:nvPr/>
        </p:nvSpPr>
        <p:spPr>
          <a:xfrm>
            <a:off x="0" y="6497619"/>
            <a:ext cx="2560320" cy="360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3697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3D09FF-76EE-49B1-B104-174EC1DF702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11255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438CA0-FDF0-4177-AE2A-F5903F4138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534422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6FB8D9-D0EE-43CC-A6AE-856C4139C3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743034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239F62-B4FE-45CC-8241-DE8B7293662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5134303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5758E5-C8B8-4C8E-AA8E-64283F36305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281007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D017D7-27E9-42E8-B50C-6F0EA78D631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9208965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980B57-3524-4583-B81F-A910FDC7A9F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5932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2A2E4-533A-4002-BAF0-C5F62C4433F8}"/>
              </a:ext>
            </a:extLst>
          </p:cNvPr>
          <p:cNvSpPr>
            <a:spLocks noGrp="1"/>
          </p:cNvSpPr>
          <p:nvPr>
            <p:ph idx="1"/>
          </p:nvPr>
        </p:nvSpPr>
        <p:spPr>
          <a:xfrm>
            <a:off x="838200" y="550416"/>
            <a:ext cx="10515600" cy="5626547"/>
          </a:xfrm>
        </p:spPr>
        <p:txBody>
          <a:bodyPr>
            <a:normAutofit fontScale="92500" lnSpcReduction="20000"/>
          </a:bodyPr>
          <a:lstStyle/>
          <a:p>
            <a:pPr marL="0" indent="0" fontAlgn="base">
              <a:buNone/>
            </a:pPr>
            <a:r>
              <a:rPr lang="en-US" b="1" dirty="0"/>
              <a:t>Where is this used in the real world?</a:t>
            </a:r>
          </a:p>
          <a:p>
            <a:pPr marL="0" indent="0" fontAlgn="base">
              <a:buNone/>
            </a:pPr>
            <a:endParaRPr lang="en-US" dirty="0"/>
          </a:p>
          <a:p>
            <a:pPr fontAlgn="base"/>
            <a:r>
              <a:rPr lang="en-US" dirty="0"/>
              <a:t>You've got some function that expresses some real-world formula, often a function of many variables. It may be a function that tells you the total cost of a machine you're building, where the variables are the size of various pieces of the machine. Making one piece smaller and cheaper might result in another piece being larger and more expensive, so it's not obvious what combination of values results in the cheapest solution. Gradient descent is one way to find the set of inputs to your function that minimizes the output value.</a:t>
            </a:r>
          </a:p>
          <a:p>
            <a:pPr fontAlgn="base"/>
            <a:endParaRPr lang="en-US" dirty="0"/>
          </a:p>
          <a:p>
            <a:pPr fontAlgn="base"/>
            <a:r>
              <a:rPr lang="en-US" dirty="0"/>
              <a:t>Note that it works equally well in reverse, i.e. to maximize something. Imagine you're trying to maximize profit at a company. You come up with a formula for expected profit based on the number of products you manufacture, the advertising budget, and the number of sales employees. Gradient descent could help you figure out what permutation of those variables would </a:t>
            </a:r>
            <a:r>
              <a:rPr lang="en-US" i="1" dirty="0"/>
              <a:t>maximize</a:t>
            </a:r>
            <a:r>
              <a:rPr lang="en-US" dirty="0"/>
              <a:t> profit.</a:t>
            </a:r>
          </a:p>
          <a:p>
            <a:endParaRPr lang="en-IN" dirty="0"/>
          </a:p>
        </p:txBody>
      </p:sp>
    </p:spTree>
    <p:extLst>
      <p:ext uri="{BB962C8B-B14F-4D97-AF65-F5344CB8AC3E}">
        <p14:creationId xmlns:p14="http://schemas.microsoft.com/office/powerpoint/2010/main" val="26085078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E36081-47BA-4F6A-99C6-91D97C48FC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721911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CDB02A-4ED5-4415-B16F-E9763E6E22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12191999" cy="6858000"/>
          </a:xfrm>
        </p:spPr>
      </p:pic>
    </p:spTree>
    <p:extLst>
      <p:ext uri="{BB962C8B-B14F-4D97-AF65-F5344CB8AC3E}">
        <p14:creationId xmlns:p14="http://schemas.microsoft.com/office/powerpoint/2010/main" val="4992595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4901F6-BCBB-47DF-AB21-E9FC4741750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1556666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28BA30-D03B-4207-A872-03204BF9DD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7707206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1FFDDA-1717-4006-9748-19F49058BEA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466608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844CEF-6622-4765-B0EA-98609FE98AB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8124039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BB6272-CB98-4CE8-AFFD-F21A9B498EA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6" name="Rectangle 5">
            <a:extLst>
              <a:ext uri="{FF2B5EF4-FFF2-40B4-BE49-F238E27FC236}">
                <a16:creationId xmlns:a16="http://schemas.microsoft.com/office/drawing/2014/main" id="{A1D27337-C1B8-4A2F-9E71-FF21E4A3984A}"/>
              </a:ext>
            </a:extLst>
          </p:cNvPr>
          <p:cNvSpPr/>
          <p:nvPr/>
        </p:nvSpPr>
        <p:spPr>
          <a:xfrm>
            <a:off x="7325958" y="2495774"/>
            <a:ext cx="903642" cy="344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920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72FFCA-D77F-4AA5-BFC3-67709C69BA4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7373369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B85702-9781-4F32-A5A5-C68229B8DE5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5647385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5F5DD7-4C07-4471-B23B-44C91E2C5B1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48593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F45D-0198-4A4B-9876-40D3BE2C73CF}"/>
              </a:ext>
            </a:extLst>
          </p:cNvPr>
          <p:cNvSpPr>
            <a:spLocks noGrp="1"/>
          </p:cNvSpPr>
          <p:nvPr>
            <p:ph type="title"/>
          </p:nvPr>
        </p:nvSpPr>
        <p:spPr/>
        <p:txBody>
          <a:bodyPr/>
          <a:lstStyle/>
          <a:p>
            <a:r>
              <a:rPr lang="en-US" dirty="0"/>
              <a:t>So let’s start with a simple dataset</a:t>
            </a:r>
          </a:p>
        </p:txBody>
      </p:sp>
      <p:pic>
        <p:nvPicPr>
          <p:cNvPr id="5" name="Content Placeholder 4">
            <a:extLst>
              <a:ext uri="{FF2B5EF4-FFF2-40B4-BE49-F238E27FC236}">
                <a16:creationId xmlns:a16="http://schemas.microsoft.com/office/drawing/2014/main" id="{A12F6F7E-F14D-409A-B879-A3772143C14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3502" b="97860" l="0" r="98267">
                        <a14:foregroundMark x1="9185" y1="3502" x2="0" y2="14591"/>
                        <a14:foregroundMark x1="3986" y1="14786" x2="3986" y2="14786"/>
                        <a14:foregroundMark x1="1906" y1="18093" x2="2253" y2="50389"/>
                        <a14:foregroundMark x1="693" y1="50389" x2="15771" y2="69455"/>
                        <a14:foregroundMark x1="16118" y1="64786" x2="23050" y2="38716"/>
                        <a14:foregroundMark x1="25477" y1="43580" x2="2253" y2="42802"/>
                        <a14:foregroundMark x1="16291" y1="37743" x2="11958" y2="65175"/>
                        <a14:foregroundMark x1="12478" y1="66537" x2="30503" y2="89300"/>
                        <a14:foregroundMark x1="33969" y1="88521" x2="67764" y2="95136"/>
                        <a14:foregroundMark x1="52860" y1="95914" x2="34835" y2="93385"/>
                        <a14:foregroundMark x1="35182" y1="88911" x2="41421" y2="67510"/>
                        <a14:foregroundMark x1="40901" y1="64008" x2="69497" y2="68677"/>
                        <a14:foregroundMark x1="69497" y1="68677" x2="67071" y2="40272"/>
                        <a14:foregroundMark x1="62218" y1="37743" x2="28423" y2="19844"/>
                        <a14:foregroundMark x1="36222" y1="38521" x2="46101" y2="54864"/>
                        <a14:foregroundMark x1="46101" y1="54864" x2="25477" y2="61284"/>
                        <a14:foregroundMark x1="23570" y1="59144" x2="21490" y2="20233"/>
                        <a14:foregroundMark x1="16638" y1="32685" x2="11612" y2="12840"/>
                        <a14:foregroundMark x1="14211" y1="52335" x2="10399" y2="38521"/>
                        <a14:foregroundMark x1="10919" y1="53113" x2="1386" y2="50584"/>
                        <a14:foregroundMark x1="4679" y1="27432" x2="16984" y2="34047"/>
                        <a14:foregroundMark x1="21837" y1="9922" x2="90121" y2="18288"/>
                        <a14:foregroundMark x1="81109" y1="21401" x2="82842" y2="64786"/>
                        <a14:foregroundMark x1="76083" y1="24708" x2="54419" y2="41245"/>
                        <a14:foregroundMark x1="64645" y1="22179" x2="30676" y2="38521"/>
                        <a14:foregroundMark x1="42981" y1="94747" x2="74697" y2="80350"/>
                        <a14:foregroundMark x1="52686" y1="98054" x2="86135" y2="81128"/>
                        <a14:foregroundMark x1="66898" y1="95720" x2="84922" y2="82296"/>
                        <a14:foregroundMark x1="43674" y1="91440" x2="62045" y2="62840"/>
                        <a14:foregroundMark x1="33276" y1="67899" x2="98267" y2="59728"/>
                        <a14:foregroundMark x1="47487" y1="40856" x2="34142" y2="60117"/>
                        <a14:foregroundMark x1="19064" y1="72957" x2="16291" y2="87549"/>
                      </a14:backgroundRemoval>
                    </a14:imgEffect>
                  </a14:imgLayer>
                </a14:imgProps>
              </a:ext>
              <a:ext uri="{28A0092B-C50C-407E-A947-70E740481C1C}">
                <a14:useLocalDpi xmlns:a14="http://schemas.microsoft.com/office/drawing/2010/main" val="0"/>
              </a:ext>
            </a:extLst>
          </a:blip>
          <a:stretch>
            <a:fillRect/>
          </a:stretch>
        </p:blipFill>
        <p:spPr>
          <a:xfrm>
            <a:off x="2965174" y="2141537"/>
            <a:ext cx="4884673" cy="4351338"/>
          </a:xfrm>
        </p:spPr>
      </p:pic>
    </p:spTree>
    <p:extLst>
      <p:ext uri="{BB962C8B-B14F-4D97-AF65-F5344CB8AC3E}">
        <p14:creationId xmlns:p14="http://schemas.microsoft.com/office/powerpoint/2010/main" val="8656187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0FBDD5-C655-43D8-B60A-73F48DB9468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3659893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6D0EA6-9F53-4625-93B2-A767AEDF45A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1989174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45AFD8-76BF-4702-819A-DA2E3DC5F8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307388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16EBCE-3F7D-4F74-90C9-9FBFD7F503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161274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BD2D16-A4EF-4DB9-8ECC-0F40E9B9FB4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2311548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92D7A8-3F2B-4331-82C0-8B67AA6855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680934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6DE08D-DF4F-4326-9EDF-A06F3F7C8E5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986217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97650E-8262-49E9-A137-5686D8E7CEC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712594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8338EE-7FD7-4315-ABAC-6459722D963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584389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7154D4-3661-4B52-8C96-7614A0AE30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1368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29A9-2D92-4BAB-94FD-0CCC5DD569A6}"/>
              </a:ext>
            </a:extLst>
          </p:cNvPr>
          <p:cNvSpPr>
            <a:spLocks noGrp="1"/>
          </p:cNvSpPr>
          <p:nvPr>
            <p:ph type="title"/>
          </p:nvPr>
        </p:nvSpPr>
        <p:spPr/>
        <p:txBody>
          <a:bodyPr>
            <a:normAutofit/>
          </a:bodyPr>
          <a:lstStyle/>
          <a:p>
            <a:r>
              <a:rPr lang="en-US" sz="2800" dirty="0"/>
              <a:t>If we fit a line to the data and someone tells us that they weigh 1.5, we can use the line to predict that they are 1.9 tall</a:t>
            </a:r>
          </a:p>
        </p:txBody>
      </p:sp>
      <p:pic>
        <p:nvPicPr>
          <p:cNvPr id="5" name="Content Placeholder 4">
            <a:extLst>
              <a:ext uri="{FF2B5EF4-FFF2-40B4-BE49-F238E27FC236}">
                <a16:creationId xmlns:a16="http://schemas.microsoft.com/office/drawing/2014/main" id="{16215A0A-78B7-4EBB-A054-F98A495069C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1261" y="1690688"/>
            <a:ext cx="5305593" cy="4563316"/>
          </a:xfrm>
        </p:spPr>
      </p:pic>
      <p:sp>
        <p:nvSpPr>
          <p:cNvPr id="6" name="TextBox 5">
            <a:extLst>
              <a:ext uri="{FF2B5EF4-FFF2-40B4-BE49-F238E27FC236}">
                <a16:creationId xmlns:a16="http://schemas.microsoft.com/office/drawing/2014/main" id="{1C717A0C-47A6-46BB-B1D3-6D3EA94D3699}"/>
              </a:ext>
            </a:extLst>
          </p:cNvPr>
          <p:cNvSpPr txBox="1"/>
          <p:nvPr/>
        </p:nvSpPr>
        <p:spPr>
          <a:xfrm>
            <a:off x="5967461" y="2633518"/>
            <a:ext cx="6110343" cy="2677656"/>
          </a:xfrm>
          <a:prstGeom prst="rect">
            <a:avLst/>
          </a:prstGeom>
          <a:noFill/>
        </p:spPr>
        <p:txBody>
          <a:bodyPr wrap="square" rtlCol="0">
            <a:spAutoFit/>
          </a:bodyPr>
          <a:lstStyle/>
          <a:p>
            <a:r>
              <a:rPr lang="en-US" sz="2400" b="1" dirty="0"/>
              <a:t>Predicted height = Intercept + Slope x Weight</a:t>
            </a:r>
          </a:p>
          <a:p>
            <a:endParaRPr lang="en-US" sz="2400" b="1" dirty="0"/>
          </a:p>
          <a:p>
            <a:endParaRPr lang="en-US" sz="2400" dirty="0"/>
          </a:p>
          <a:p>
            <a:endParaRPr lang="en-US" sz="2400" dirty="0"/>
          </a:p>
          <a:p>
            <a:r>
              <a:rPr lang="en-US" sz="2400" dirty="0"/>
              <a:t>So, let’s learn how Gradient descent can fit a line to the data by finding optimal values for intercept and slope.</a:t>
            </a:r>
          </a:p>
        </p:txBody>
      </p:sp>
    </p:spTree>
    <p:extLst>
      <p:ext uri="{BB962C8B-B14F-4D97-AF65-F5344CB8AC3E}">
        <p14:creationId xmlns:p14="http://schemas.microsoft.com/office/powerpoint/2010/main" val="12887560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DE4ED6-BFAF-4754-8112-3D504453649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640496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1D6C19-C8E8-480E-B8F5-C89AC56B278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124702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34982E-4AC9-4383-BA86-F5A928072D7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2" name="Rectangle 1">
            <a:extLst>
              <a:ext uri="{FF2B5EF4-FFF2-40B4-BE49-F238E27FC236}">
                <a16:creationId xmlns:a16="http://schemas.microsoft.com/office/drawing/2014/main" id="{F15F3E4C-A9F6-4F7B-AD24-2CFC4F5DCED0}"/>
              </a:ext>
            </a:extLst>
          </p:cNvPr>
          <p:cNvSpPr/>
          <p:nvPr/>
        </p:nvSpPr>
        <p:spPr>
          <a:xfrm>
            <a:off x="8229600" y="3270325"/>
            <a:ext cx="2990626" cy="387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62501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F0ABA1-A459-4736-99B5-FBE43256259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1956628" cy="6725603"/>
          </a:xfrm>
        </p:spPr>
      </p:pic>
      <p:sp>
        <p:nvSpPr>
          <p:cNvPr id="2" name="Rectangle 1">
            <a:extLst>
              <a:ext uri="{FF2B5EF4-FFF2-40B4-BE49-F238E27FC236}">
                <a16:creationId xmlns:a16="http://schemas.microsoft.com/office/drawing/2014/main" id="{7A4CA806-7522-4EB4-AD88-26862637B105}"/>
              </a:ext>
            </a:extLst>
          </p:cNvPr>
          <p:cNvSpPr/>
          <p:nvPr/>
        </p:nvSpPr>
        <p:spPr>
          <a:xfrm>
            <a:off x="8078993" y="3184264"/>
            <a:ext cx="2893807"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00628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C42BFE-069A-446C-A762-1138882347A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2" name="Rectangle 1">
            <a:extLst>
              <a:ext uri="{FF2B5EF4-FFF2-40B4-BE49-F238E27FC236}">
                <a16:creationId xmlns:a16="http://schemas.microsoft.com/office/drawing/2014/main" id="{AFFB50DE-E0A9-4252-BF33-631E33A53FE8}"/>
              </a:ext>
            </a:extLst>
          </p:cNvPr>
          <p:cNvSpPr/>
          <p:nvPr/>
        </p:nvSpPr>
        <p:spPr>
          <a:xfrm>
            <a:off x="8229600" y="3281082"/>
            <a:ext cx="2904565" cy="333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3181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03A4F9-95C8-4F31-999F-3178FA375B3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2" name="Rectangle 1">
            <a:extLst>
              <a:ext uri="{FF2B5EF4-FFF2-40B4-BE49-F238E27FC236}">
                <a16:creationId xmlns:a16="http://schemas.microsoft.com/office/drawing/2014/main" id="{63680F9B-9ED3-46D1-8F8E-CAF303D7E9DB}"/>
              </a:ext>
            </a:extLst>
          </p:cNvPr>
          <p:cNvSpPr/>
          <p:nvPr/>
        </p:nvSpPr>
        <p:spPr>
          <a:xfrm>
            <a:off x="8229600" y="3259567"/>
            <a:ext cx="2990626" cy="376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8975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E29400-2D35-447F-80A9-F2A272145DF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659750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0C4B96-7FA1-47E1-95A9-EBB6D69966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046928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B147D7-AD83-43A1-AFF2-A10AF69047D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309734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97D5-291C-4932-AFA4-9E8A47CAECD3}"/>
              </a:ext>
            </a:extLst>
          </p:cNvPr>
          <p:cNvSpPr>
            <a:spLocks noGrp="1"/>
          </p:cNvSpPr>
          <p:nvPr>
            <p:ph type="title"/>
          </p:nvPr>
        </p:nvSpPr>
        <p:spPr/>
        <p:txBody>
          <a:bodyPr/>
          <a:lstStyle/>
          <a:p>
            <a:r>
              <a:rPr lang="en-US" b="1" dirty="0"/>
              <a:t>Gradient descent another approach</a:t>
            </a:r>
          </a:p>
        </p:txBody>
      </p:sp>
      <p:sp>
        <p:nvSpPr>
          <p:cNvPr id="4" name="object 3">
            <a:extLst>
              <a:ext uri="{FF2B5EF4-FFF2-40B4-BE49-F238E27FC236}">
                <a16:creationId xmlns:a16="http://schemas.microsoft.com/office/drawing/2014/main" id="{61CB7C80-222F-4482-813E-D8FD9DDF6D9B}"/>
              </a:ext>
            </a:extLst>
          </p:cNvPr>
          <p:cNvSpPr txBox="1"/>
          <p:nvPr/>
        </p:nvSpPr>
        <p:spPr>
          <a:xfrm>
            <a:off x="1462795" y="2718435"/>
            <a:ext cx="5454372" cy="1791901"/>
          </a:xfrm>
          <a:prstGeom prst="rect">
            <a:avLst/>
          </a:prstGeom>
        </p:spPr>
        <p:txBody>
          <a:bodyPr vert="horz" wrap="square" lIns="0" tIns="6985" rIns="0" bIns="0" rtlCol="0">
            <a:spAutoFit/>
          </a:bodyPr>
          <a:lstStyle/>
          <a:p>
            <a:pPr marL="12700" marR="305435" algn="just">
              <a:lnSpc>
                <a:spcPct val="102600"/>
              </a:lnSpc>
              <a:spcBef>
                <a:spcPts val="55"/>
              </a:spcBef>
            </a:pPr>
            <a:r>
              <a:rPr lang="en-US" sz="2800" spc="-20" dirty="0">
                <a:solidFill>
                  <a:prstClr val="black"/>
                </a:solidFill>
                <a:latin typeface="+mj-lt"/>
                <a:cs typeface="Georgia"/>
              </a:rPr>
              <a:t>Consider a V</a:t>
            </a:r>
            <a:r>
              <a:rPr sz="2800" spc="-20" dirty="0">
                <a:solidFill>
                  <a:prstClr val="black"/>
                </a:solidFill>
                <a:latin typeface="+mj-lt"/>
                <a:cs typeface="Georgia"/>
              </a:rPr>
              <a:t>ector</a:t>
            </a:r>
            <a:r>
              <a:rPr lang="en-US" sz="2800" spc="-20" dirty="0">
                <a:solidFill>
                  <a:prstClr val="black"/>
                </a:solidFill>
                <a:latin typeface="+mj-lt"/>
                <a:cs typeface="Georgia"/>
              </a:rPr>
              <a:t> </a:t>
            </a:r>
            <a:r>
              <a:rPr sz="2800" spc="-40" dirty="0">
                <a:solidFill>
                  <a:prstClr val="black"/>
                </a:solidFill>
                <a:latin typeface="+mj-lt"/>
                <a:cs typeface="Georgia"/>
              </a:rPr>
              <a:t>of </a:t>
            </a:r>
            <a:r>
              <a:rPr sz="2800" spc="-25" dirty="0">
                <a:solidFill>
                  <a:prstClr val="black"/>
                </a:solidFill>
                <a:latin typeface="+mj-lt"/>
                <a:cs typeface="Georgia"/>
              </a:rPr>
              <a:t>parameters,</a:t>
            </a:r>
            <a:r>
              <a:rPr lang="en-US" sz="2800" spc="-25" dirty="0">
                <a:solidFill>
                  <a:prstClr val="black"/>
                </a:solidFill>
                <a:latin typeface="+mj-lt"/>
                <a:cs typeface="Georgia"/>
              </a:rPr>
              <a:t> </a:t>
            </a:r>
            <a:r>
              <a:rPr sz="2800" spc="-35" dirty="0">
                <a:solidFill>
                  <a:prstClr val="black"/>
                </a:solidFill>
                <a:latin typeface="+mj-lt"/>
                <a:cs typeface="Georgia"/>
              </a:rPr>
              <a:t>say, </a:t>
            </a:r>
            <a:r>
              <a:rPr sz="2800" spc="-25" dirty="0">
                <a:solidFill>
                  <a:prstClr val="black"/>
                </a:solidFill>
                <a:latin typeface="+mj-lt"/>
                <a:cs typeface="Georgia"/>
              </a:rPr>
              <a:t>randomly </a:t>
            </a:r>
            <a:r>
              <a:rPr sz="2800" spc="-20" dirty="0">
                <a:solidFill>
                  <a:prstClr val="black"/>
                </a:solidFill>
                <a:latin typeface="+mj-lt"/>
                <a:cs typeface="Georgia"/>
              </a:rPr>
              <a:t>initial</a:t>
            </a:r>
            <a:r>
              <a:rPr sz="2800" spc="-25" dirty="0">
                <a:solidFill>
                  <a:prstClr val="black"/>
                </a:solidFill>
                <a:latin typeface="+mj-lt"/>
                <a:cs typeface="Georgia"/>
              </a:rPr>
              <a:t>ized</a:t>
            </a:r>
            <a:endParaRPr lang="en-US" sz="2800" dirty="0">
              <a:solidFill>
                <a:prstClr val="black"/>
              </a:solidFill>
              <a:latin typeface="+mj-lt"/>
              <a:cs typeface="Georgia"/>
            </a:endParaRPr>
          </a:p>
          <a:p>
            <a:pPr marL="12700" marR="305435" algn="just">
              <a:lnSpc>
                <a:spcPct val="102600"/>
              </a:lnSpc>
              <a:spcBef>
                <a:spcPts val="55"/>
              </a:spcBef>
            </a:pPr>
            <a:endParaRPr lang="en-US" sz="2800" i="1" spc="-30" dirty="0">
              <a:solidFill>
                <a:prstClr val="black"/>
              </a:solidFill>
              <a:latin typeface="+mj-lt"/>
              <a:cs typeface="Times New Roman"/>
            </a:endParaRPr>
          </a:p>
          <a:p>
            <a:pPr marL="12700" marR="305435" algn="just">
              <a:lnSpc>
                <a:spcPct val="102600"/>
              </a:lnSpc>
              <a:spcBef>
                <a:spcPts val="55"/>
              </a:spcBef>
            </a:pPr>
            <a:r>
              <a:rPr sz="2800" i="1" spc="-30" dirty="0">
                <a:solidFill>
                  <a:prstClr val="black"/>
                </a:solidFill>
                <a:latin typeface="+mj-lt"/>
                <a:cs typeface="Times New Roman"/>
              </a:rPr>
              <a:t>θ </a:t>
            </a:r>
            <a:r>
              <a:rPr sz="2800" spc="140" dirty="0">
                <a:solidFill>
                  <a:prstClr val="black"/>
                </a:solidFill>
                <a:latin typeface="+mj-lt"/>
                <a:cs typeface="Georgia"/>
              </a:rPr>
              <a:t>= </a:t>
            </a:r>
            <a:r>
              <a:rPr sz="2800" spc="-5" dirty="0">
                <a:solidFill>
                  <a:prstClr val="black"/>
                </a:solidFill>
                <a:latin typeface="+mj-lt"/>
                <a:cs typeface="Georgia"/>
              </a:rPr>
              <a:t>[</a:t>
            </a:r>
            <a:r>
              <a:rPr sz="2800" i="1" spc="-5" dirty="0">
                <a:solidFill>
                  <a:prstClr val="black"/>
                </a:solidFill>
                <a:latin typeface="+mj-lt"/>
                <a:cs typeface="Times New Roman"/>
              </a:rPr>
              <a:t>w,</a:t>
            </a:r>
            <a:r>
              <a:rPr sz="2800" i="1" spc="-204" dirty="0">
                <a:solidFill>
                  <a:prstClr val="black"/>
                </a:solidFill>
                <a:latin typeface="+mj-lt"/>
                <a:cs typeface="Times New Roman"/>
              </a:rPr>
              <a:t> </a:t>
            </a:r>
            <a:r>
              <a:rPr sz="2800" i="1" spc="-100" dirty="0">
                <a:solidFill>
                  <a:prstClr val="black"/>
                </a:solidFill>
                <a:latin typeface="+mj-lt"/>
                <a:cs typeface="Times New Roman"/>
              </a:rPr>
              <a:t>b</a:t>
            </a:r>
            <a:r>
              <a:rPr sz="2800" spc="-100" dirty="0">
                <a:solidFill>
                  <a:prstClr val="black"/>
                </a:solidFill>
                <a:latin typeface="+mj-lt"/>
                <a:cs typeface="Georgia"/>
              </a:rPr>
              <a:t>]</a:t>
            </a:r>
            <a:endParaRPr sz="2800" dirty="0">
              <a:solidFill>
                <a:prstClr val="black"/>
              </a:solidFill>
              <a:latin typeface="+mj-lt"/>
              <a:cs typeface="Georgia"/>
            </a:endParaRPr>
          </a:p>
        </p:txBody>
      </p:sp>
    </p:spTree>
    <p:extLst>
      <p:ext uri="{BB962C8B-B14F-4D97-AF65-F5344CB8AC3E}">
        <p14:creationId xmlns:p14="http://schemas.microsoft.com/office/powerpoint/2010/main" val="1561815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60523-2324-408F-965E-816DC192418E}"/>
              </a:ext>
            </a:extLst>
          </p:cNvPr>
          <p:cNvSpPr>
            <a:spLocks noGrp="1"/>
          </p:cNvSpPr>
          <p:nvPr>
            <p:ph idx="1"/>
          </p:nvPr>
        </p:nvSpPr>
        <p:spPr>
          <a:xfrm>
            <a:off x="450924" y="1253331"/>
            <a:ext cx="11317942" cy="4351338"/>
          </a:xfrm>
        </p:spPr>
        <p:txBody>
          <a:bodyPr>
            <a:normAutofit/>
          </a:bodyPr>
          <a:lstStyle/>
          <a:p>
            <a:pPr marL="0" indent="0">
              <a:buNone/>
            </a:pPr>
            <a:r>
              <a:rPr lang="en-US" b="1" dirty="0"/>
              <a:t>Predicted height = Intercept + Slope x Weight</a:t>
            </a:r>
          </a:p>
          <a:p>
            <a:pPr marL="0" indent="0">
              <a:buNone/>
            </a:pPr>
            <a:endParaRPr lang="en-US" dirty="0"/>
          </a:p>
          <a:p>
            <a:r>
              <a:rPr lang="en-US" dirty="0"/>
              <a:t>We’ll start by using Gradient descent to find the intercept. </a:t>
            </a:r>
          </a:p>
          <a:p>
            <a:r>
              <a:rPr lang="en-US" dirty="0"/>
              <a:t>Then, once we understand how Gradient descent works, we’ll use it to solve for the Intercept and Slope.</a:t>
            </a:r>
          </a:p>
          <a:p>
            <a:r>
              <a:rPr lang="en-US" dirty="0"/>
              <a:t>So for now, let’s plug in the </a:t>
            </a:r>
            <a:r>
              <a:rPr lang="en-US" b="1" dirty="0"/>
              <a:t>least squares estimate </a:t>
            </a:r>
            <a:r>
              <a:rPr lang="en-US" dirty="0"/>
              <a:t>for the </a:t>
            </a:r>
            <a:r>
              <a:rPr lang="en-US" b="1" dirty="0"/>
              <a:t>slope, 0.64 </a:t>
            </a:r>
            <a:r>
              <a:rPr lang="en-US" dirty="0"/>
              <a:t>and we’ll use Gradient descent to find the optimal value for the intercept.</a:t>
            </a:r>
          </a:p>
          <a:p>
            <a:endParaRPr lang="en-US" dirty="0"/>
          </a:p>
          <a:p>
            <a:pPr marL="0" indent="0">
              <a:buNone/>
            </a:pPr>
            <a:r>
              <a:rPr lang="en-US" b="1" dirty="0"/>
              <a:t>Predicted height = Intercept + 0.64 x Weight</a:t>
            </a:r>
          </a:p>
          <a:p>
            <a:endParaRPr lang="en-US" dirty="0"/>
          </a:p>
        </p:txBody>
      </p:sp>
    </p:spTree>
    <p:extLst>
      <p:ext uri="{BB962C8B-B14F-4D97-AF65-F5344CB8AC3E}">
        <p14:creationId xmlns:p14="http://schemas.microsoft.com/office/powerpoint/2010/main" val="2640415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FC48D4-CB68-409C-8FE7-99C69D209497}"/>
              </a:ext>
            </a:extLst>
          </p:cNvPr>
          <p:cNvSpPr>
            <a:spLocks noGrp="1"/>
          </p:cNvSpPr>
          <p:nvPr>
            <p:ph idx="1"/>
          </p:nvPr>
        </p:nvSpPr>
        <p:spPr/>
        <p:txBody>
          <a:bodyPr/>
          <a:lstStyle/>
          <a:p>
            <a:pPr marL="0" marR="478790" indent="0" algn="just">
              <a:lnSpc>
                <a:spcPct val="102600"/>
              </a:lnSpc>
              <a:spcBef>
                <a:spcPts val="55"/>
              </a:spcBef>
              <a:buNone/>
            </a:pPr>
            <a:r>
              <a:rPr lang="en-US" spc="-20" dirty="0">
                <a:latin typeface="Georgia"/>
                <a:cs typeface="Georgia"/>
              </a:rPr>
              <a:t>Vector </a:t>
            </a:r>
            <a:r>
              <a:rPr lang="en-US" spc="-40" dirty="0">
                <a:latin typeface="Georgia"/>
                <a:cs typeface="Georgia"/>
              </a:rPr>
              <a:t>of </a:t>
            </a:r>
            <a:r>
              <a:rPr lang="en-US" spc="-25" dirty="0">
                <a:latin typeface="Georgia"/>
                <a:cs typeface="Georgia"/>
              </a:rPr>
              <a:t>parameters,  </a:t>
            </a:r>
            <a:r>
              <a:rPr lang="en-US" spc="-35" dirty="0">
                <a:latin typeface="Georgia"/>
                <a:cs typeface="Georgia"/>
              </a:rPr>
              <a:t>say, </a:t>
            </a:r>
            <a:r>
              <a:rPr lang="en-US" spc="-25" dirty="0">
                <a:latin typeface="Georgia"/>
                <a:cs typeface="Georgia"/>
              </a:rPr>
              <a:t>randomly </a:t>
            </a:r>
            <a:r>
              <a:rPr lang="en-US" spc="-20" dirty="0">
                <a:latin typeface="Georgia"/>
                <a:cs typeface="Georgia"/>
              </a:rPr>
              <a:t>initial</a:t>
            </a:r>
            <a:r>
              <a:rPr lang="en-US" spc="-25" dirty="0">
                <a:latin typeface="Georgia"/>
                <a:cs typeface="Georgia"/>
              </a:rPr>
              <a:t>ized</a:t>
            </a:r>
            <a:endParaRPr lang="en-US" dirty="0">
              <a:latin typeface="Georgia"/>
              <a:cs typeface="Georgia"/>
            </a:endParaRPr>
          </a:p>
          <a:p>
            <a:pPr marL="1071880" algn="ctr">
              <a:lnSpc>
                <a:spcPct val="100000"/>
              </a:lnSpc>
              <a:spcBef>
                <a:spcPts val="55"/>
              </a:spcBef>
            </a:pPr>
            <a:r>
              <a:rPr lang="en-US" i="1" spc="-30" dirty="0">
                <a:latin typeface="Times New Roman"/>
                <a:cs typeface="Times New Roman"/>
              </a:rPr>
              <a:t>θ </a:t>
            </a:r>
            <a:r>
              <a:rPr lang="en-US" spc="140" dirty="0">
                <a:latin typeface="Georgia"/>
                <a:cs typeface="Georgia"/>
              </a:rPr>
              <a:t>= </a:t>
            </a:r>
            <a:r>
              <a:rPr lang="en-US" spc="-5" dirty="0">
                <a:latin typeface="Georgia"/>
                <a:cs typeface="Georgia"/>
              </a:rPr>
              <a:t>[</a:t>
            </a:r>
            <a:r>
              <a:rPr lang="en-US" i="1" spc="-5" dirty="0">
                <a:latin typeface="Times New Roman"/>
                <a:cs typeface="Times New Roman"/>
              </a:rPr>
              <a:t>w,</a:t>
            </a:r>
            <a:r>
              <a:rPr lang="en-US" i="1" spc="-150" dirty="0">
                <a:latin typeface="Times New Roman"/>
                <a:cs typeface="Times New Roman"/>
              </a:rPr>
              <a:t> </a:t>
            </a:r>
            <a:r>
              <a:rPr lang="en-US" i="1" spc="-100" dirty="0">
                <a:latin typeface="Times New Roman"/>
                <a:cs typeface="Times New Roman"/>
              </a:rPr>
              <a:t>b</a:t>
            </a:r>
            <a:r>
              <a:rPr lang="en-US" spc="-100" dirty="0">
                <a:latin typeface="Georgia"/>
                <a:cs typeface="Georgia"/>
              </a:rPr>
              <a:t>]</a:t>
            </a:r>
            <a:endParaRPr lang="en-US" dirty="0">
              <a:latin typeface="Georgia"/>
              <a:cs typeface="Georgia"/>
            </a:endParaRPr>
          </a:p>
          <a:p>
            <a:pPr>
              <a:lnSpc>
                <a:spcPct val="100000"/>
              </a:lnSpc>
              <a:spcBef>
                <a:spcPts val="20"/>
              </a:spcBef>
            </a:pPr>
            <a:endParaRPr lang="en-US" sz="3600" dirty="0">
              <a:latin typeface="Times New Roman"/>
              <a:cs typeface="Times New Roman"/>
            </a:endParaRPr>
          </a:p>
          <a:p>
            <a:pPr marL="0" marR="1092200" indent="0">
              <a:lnSpc>
                <a:spcPct val="102699"/>
              </a:lnSpc>
              <a:spcBef>
                <a:spcPts val="800"/>
              </a:spcBef>
              <a:buNone/>
            </a:pPr>
            <a:r>
              <a:rPr lang="en-US" spc="-35" dirty="0">
                <a:latin typeface="Georgia"/>
                <a:cs typeface="Georgia"/>
              </a:rPr>
              <a:t>Change in </a:t>
            </a:r>
            <a:r>
              <a:rPr lang="en-US" spc="-15" dirty="0">
                <a:latin typeface="Georgia"/>
                <a:cs typeface="Georgia"/>
              </a:rPr>
              <a:t>the  </a:t>
            </a:r>
            <a:r>
              <a:rPr lang="en-US" spc="-30" dirty="0">
                <a:latin typeface="Georgia"/>
                <a:cs typeface="Georgia"/>
              </a:rPr>
              <a:t>values </a:t>
            </a:r>
            <a:r>
              <a:rPr lang="en-US" spc="-40" dirty="0">
                <a:latin typeface="Georgia"/>
                <a:cs typeface="Georgia"/>
              </a:rPr>
              <a:t>of </a:t>
            </a:r>
            <a:r>
              <a:rPr lang="en-US" spc="-10" dirty="0">
                <a:latin typeface="Georgia"/>
                <a:cs typeface="Georgia"/>
              </a:rPr>
              <a:t>w,</a:t>
            </a:r>
            <a:r>
              <a:rPr lang="en-US" spc="70" dirty="0">
                <a:latin typeface="Georgia"/>
                <a:cs typeface="Georgia"/>
              </a:rPr>
              <a:t> </a:t>
            </a:r>
            <a:r>
              <a:rPr lang="en-US" spc="-15" dirty="0">
                <a:latin typeface="Georgia"/>
                <a:cs typeface="Georgia"/>
              </a:rPr>
              <a:t>b</a:t>
            </a:r>
            <a:endParaRPr lang="en-US" dirty="0">
              <a:latin typeface="Georgia"/>
              <a:cs typeface="Georgia"/>
            </a:endParaRPr>
          </a:p>
          <a:p>
            <a:pPr lvl="8"/>
            <a:r>
              <a:rPr lang="en-US" sz="2800" spc="70" dirty="0">
                <a:latin typeface="Georgia"/>
                <a:cs typeface="Georgia"/>
              </a:rPr>
              <a:t>∆</a:t>
            </a:r>
            <a:r>
              <a:rPr lang="en-US" sz="2800" i="1" spc="70" dirty="0">
                <a:latin typeface="Times New Roman"/>
                <a:cs typeface="Times New Roman"/>
              </a:rPr>
              <a:t>θ</a:t>
            </a:r>
            <a:r>
              <a:rPr lang="en-US" sz="2800" i="1" spc="25" dirty="0">
                <a:latin typeface="Times New Roman"/>
                <a:cs typeface="Times New Roman"/>
              </a:rPr>
              <a:t> </a:t>
            </a:r>
            <a:r>
              <a:rPr lang="en-US" sz="2800" spc="140" dirty="0">
                <a:latin typeface="Georgia"/>
                <a:cs typeface="Georgia"/>
              </a:rPr>
              <a:t>=</a:t>
            </a:r>
            <a:r>
              <a:rPr lang="en-US" sz="2800" spc="10" dirty="0">
                <a:latin typeface="Georgia"/>
                <a:cs typeface="Georgia"/>
              </a:rPr>
              <a:t> </a:t>
            </a:r>
            <a:r>
              <a:rPr lang="en-US" sz="2800" spc="40" dirty="0">
                <a:latin typeface="Georgia"/>
                <a:cs typeface="Georgia"/>
              </a:rPr>
              <a:t>[∆</a:t>
            </a:r>
            <a:r>
              <a:rPr lang="en-US" sz="2800" i="1" spc="40" dirty="0">
                <a:latin typeface="Times New Roman"/>
                <a:cs typeface="Times New Roman"/>
              </a:rPr>
              <a:t>w,</a:t>
            </a:r>
            <a:r>
              <a:rPr lang="en-US" sz="2800" i="1" spc="-110" dirty="0">
                <a:latin typeface="Times New Roman"/>
                <a:cs typeface="Times New Roman"/>
              </a:rPr>
              <a:t> </a:t>
            </a:r>
            <a:r>
              <a:rPr lang="en-US" sz="2800" spc="-10" dirty="0">
                <a:latin typeface="Georgia"/>
                <a:cs typeface="Georgia"/>
              </a:rPr>
              <a:t>∆</a:t>
            </a:r>
            <a:r>
              <a:rPr lang="en-US" sz="2800" i="1" spc="-10" dirty="0">
                <a:latin typeface="Times New Roman"/>
                <a:cs typeface="Times New Roman"/>
              </a:rPr>
              <a:t>b</a:t>
            </a:r>
            <a:r>
              <a:rPr lang="en-US" sz="2800" spc="-10" dirty="0">
                <a:latin typeface="Georgia"/>
                <a:cs typeface="Georgia"/>
              </a:rPr>
              <a:t>]</a:t>
            </a:r>
            <a:endParaRPr lang="en-US" sz="2800" dirty="0">
              <a:latin typeface="Georgia"/>
              <a:cs typeface="Georgia"/>
            </a:endParaRPr>
          </a:p>
          <a:p>
            <a:endParaRPr lang="en-US" dirty="0"/>
          </a:p>
        </p:txBody>
      </p:sp>
    </p:spTree>
    <p:extLst>
      <p:ext uri="{BB962C8B-B14F-4D97-AF65-F5344CB8AC3E}">
        <p14:creationId xmlns:p14="http://schemas.microsoft.com/office/powerpoint/2010/main" val="32081706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7491CE-AC43-4B5C-BB89-477ED7113DAE}"/>
              </a:ext>
            </a:extLst>
          </p:cNvPr>
          <p:cNvPicPr>
            <a:picLocks noGrp="1" noChangeAspect="1"/>
          </p:cNvPicPr>
          <p:nvPr>
            <p:ph idx="1"/>
          </p:nvPr>
        </p:nvPicPr>
        <p:blipFill>
          <a:blip r:embed="rId2" cstate="print"/>
          <a:stretch>
            <a:fillRect/>
          </a:stretch>
        </p:blipFill>
        <p:spPr>
          <a:xfrm>
            <a:off x="8721494" y="1916440"/>
            <a:ext cx="2944277" cy="2279043"/>
          </a:xfrm>
          <a:prstGeom prst="rect">
            <a:avLst/>
          </a:prstGeom>
        </p:spPr>
      </p:pic>
      <p:sp>
        <p:nvSpPr>
          <p:cNvPr id="5" name="Content Placeholder 2">
            <a:extLst>
              <a:ext uri="{FF2B5EF4-FFF2-40B4-BE49-F238E27FC236}">
                <a16:creationId xmlns:a16="http://schemas.microsoft.com/office/drawing/2014/main" id="{091181E1-4956-45C4-9E3F-E669EF823BF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478790" indent="0" algn="just">
              <a:lnSpc>
                <a:spcPct val="102600"/>
              </a:lnSpc>
              <a:spcBef>
                <a:spcPts val="55"/>
              </a:spcBef>
              <a:buFont typeface="Arial" panose="020B0604020202020204" pitchFamily="34" charset="0"/>
              <a:buNone/>
            </a:pPr>
            <a:r>
              <a:rPr lang="en-US" spc="-20" dirty="0">
                <a:latin typeface="Georgia"/>
                <a:cs typeface="Georgia"/>
              </a:rPr>
              <a:t>Vector </a:t>
            </a:r>
            <a:r>
              <a:rPr lang="en-US" spc="-40" dirty="0">
                <a:latin typeface="Georgia"/>
                <a:cs typeface="Georgia"/>
              </a:rPr>
              <a:t>of </a:t>
            </a:r>
            <a:r>
              <a:rPr lang="en-US" spc="-25" dirty="0">
                <a:latin typeface="Georgia"/>
                <a:cs typeface="Georgia"/>
              </a:rPr>
              <a:t>parameters,  </a:t>
            </a:r>
            <a:r>
              <a:rPr lang="en-US" spc="-35" dirty="0">
                <a:latin typeface="Georgia"/>
                <a:cs typeface="Georgia"/>
              </a:rPr>
              <a:t>say, </a:t>
            </a:r>
            <a:r>
              <a:rPr lang="en-US" spc="-25" dirty="0">
                <a:latin typeface="Georgia"/>
                <a:cs typeface="Georgia"/>
              </a:rPr>
              <a:t>randomly </a:t>
            </a:r>
            <a:r>
              <a:rPr lang="en-US" spc="-20" dirty="0">
                <a:latin typeface="Georgia"/>
                <a:cs typeface="Georgia"/>
              </a:rPr>
              <a:t>initial</a:t>
            </a:r>
            <a:r>
              <a:rPr lang="en-US" spc="-25" dirty="0">
                <a:latin typeface="Georgia"/>
                <a:cs typeface="Georgia"/>
              </a:rPr>
              <a:t>ized</a:t>
            </a:r>
            <a:endParaRPr lang="en-US" dirty="0">
              <a:latin typeface="Georgia"/>
              <a:cs typeface="Georgia"/>
            </a:endParaRPr>
          </a:p>
          <a:p>
            <a:pPr marL="1071880" algn="ctr">
              <a:lnSpc>
                <a:spcPct val="100000"/>
              </a:lnSpc>
              <a:spcBef>
                <a:spcPts val="55"/>
              </a:spcBef>
            </a:pPr>
            <a:r>
              <a:rPr lang="en-US" i="1" spc="-30" dirty="0">
                <a:latin typeface="Times New Roman"/>
                <a:cs typeface="Times New Roman"/>
              </a:rPr>
              <a:t>θ </a:t>
            </a:r>
            <a:r>
              <a:rPr lang="en-US" spc="140" dirty="0">
                <a:latin typeface="Georgia"/>
                <a:cs typeface="Georgia"/>
              </a:rPr>
              <a:t>= </a:t>
            </a:r>
            <a:r>
              <a:rPr lang="en-US" spc="-5" dirty="0">
                <a:latin typeface="Georgia"/>
                <a:cs typeface="Georgia"/>
              </a:rPr>
              <a:t>[</a:t>
            </a:r>
            <a:r>
              <a:rPr lang="en-US" i="1" spc="-5" dirty="0">
                <a:latin typeface="Times New Roman"/>
                <a:cs typeface="Times New Roman"/>
              </a:rPr>
              <a:t>w,</a:t>
            </a:r>
            <a:r>
              <a:rPr lang="en-US" i="1" spc="-150" dirty="0">
                <a:latin typeface="Times New Roman"/>
                <a:cs typeface="Times New Roman"/>
              </a:rPr>
              <a:t> </a:t>
            </a:r>
            <a:r>
              <a:rPr lang="en-US" i="1" spc="-100" dirty="0">
                <a:latin typeface="Times New Roman"/>
                <a:cs typeface="Times New Roman"/>
              </a:rPr>
              <a:t>b</a:t>
            </a:r>
            <a:r>
              <a:rPr lang="en-US" spc="-100" dirty="0">
                <a:latin typeface="Georgia"/>
                <a:cs typeface="Georgia"/>
              </a:rPr>
              <a:t>]</a:t>
            </a:r>
            <a:endParaRPr lang="en-US" dirty="0">
              <a:latin typeface="Georgia"/>
              <a:cs typeface="Georgia"/>
            </a:endParaRPr>
          </a:p>
          <a:p>
            <a:pPr>
              <a:lnSpc>
                <a:spcPct val="100000"/>
              </a:lnSpc>
              <a:spcBef>
                <a:spcPts val="20"/>
              </a:spcBef>
            </a:pPr>
            <a:endParaRPr lang="en-US" sz="3600" dirty="0">
              <a:latin typeface="Times New Roman"/>
              <a:cs typeface="Times New Roman"/>
            </a:endParaRPr>
          </a:p>
          <a:p>
            <a:pPr marL="0" marR="1092200" indent="0">
              <a:lnSpc>
                <a:spcPct val="102699"/>
              </a:lnSpc>
              <a:spcBef>
                <a:spcPts val="800"/>
              </a:spcBef>
              <a:buFont typeface="Arial" panose="020B0604020202020204" pitchFamily="34" charset="0"/>
              <a:buNone/>
            </a:pPr>
            <a:r>
              <a:rPr lang="en-US" spc="-35" dirty="0">
                <a:latin typeface="Georgia"/>
                <a:cs typeface="Georgia"/>
              </a:rPr>
              <a:t>Change in </a:t>
            </a:r>
            <a:r>
              <a:rPr lang="en-US" spc="-15" dirty="0">
                <a:latin typeface="Georgia"/>
                <a:cs typeface="Georgia"/>
              </a:rPr>
              <a:t>the  </a:t>
            </a:r>
            <a:r>
              <a:rPr lang="en-US" spc="-30" dirty="0">
                <a:latin typeface="Georgia"/>
                <a:cs typeface="Georgia"/>
              </a:rPr>
              <a:t>values </a:t>
            </a:r>
            <a:r>
              <a:rPr lang="en-US" spc="-40" dirty="0">
                <a:latin typeface="Georgia"/>
                <a:cs typeface="Georgia"/>
              </a:rPr>
              <a:t>of </a:t>
            </a:r>
            <a:r>
              <a:rPr lang="en-US" spc="-10" dirty="0">
                <a:latin typeface="Georgia"/>
                <a:cs typeface="Georgia"/>
              </a:rPr>
              <a:t>w,</a:t>
            </a:r>
            <a:r>
              <a:rPr lang="en-US" spc="70" dirty="0">
                <a:latin typeface="Georgia"/>
                <a:cs typeface="Georgia"/>
              </a:rPr>
              <a:t> </a:t>
            </a:r>
            <a:r>
              <a:rPr lang="en-US" spc="-15" dirty="0">
                <a:latin typeface="Georgia"/>
                <a:cs typeface="Georgia"/>
              </a:rPr>
              <a:t>b</a:t>
            </a:r>
            <a:endParaRPr lang="en-US" dirty="0">
              <a:latin typeface="Georgia"/>
              <a:cs typeface="Georgia"/>
            </a:endParaRPr>
          </a:p>
          <a:p>
            <a:pPr lvl="8"/>
            <a:r>
              <a:rPr lang="en-US" sz="2800" spc="70" dirty="0">
                <a:latin typeface="Georgia"/>
                <a:cs typeface="Georgia"/>
              </a:rPr>
              <a:t>∆</a:t>
            </a:r>
            <a:r>
              <a:rPr lang="en-US" sz="2800" i="1" spc="70" dirty="0">
                <a:latin typeface="Times New Roman"/>
                <a:cs typeface="Times New Roman"/>
              </a:rPr>
              <a:t>θ</a:t>
            </a:r>
            <a:r>
              <a:rPr lang="en-US" sz="2800" i="1" spc="25" dirty="0">
                <a:latin typeface="Times New Roman"/>
                <a:cs typeface="Times New Roman"/>
              </a:rPr>
              <a:t> </a:t>
            </a:r>
            <a:r>
              <a:rPr lang="en-US" sz="2800" spc="140" dirty="0">
                <a:latin typeface="Georgia"/>
                <a:cs typeface="Georgia"/>
              </a:rPr>
              <a:t>=</a:t>
            </a:r>
            <a:r>
              <a:rPr lang="en-US" sz="2800" spc="10" dirty="0">
                <a:latin typeface="Georgia"/>
                <a:cs typeface="Georgia"/>
              </a:rPr>
              <a:t> </a:t>
            </a:r>
            <a:r>
              <a:rPr lang="en-US" sz="2800" spc="40" dirty="0">
                <a:latin typeface="Georgia"/>
                <a:cs typeface="Georgia"/>
              </a:rPr>
              <a:t>[∆</a:t>
            </a:r>
            <a:r>
              <a:rPr lang="en-US" sz="2800" i="1" spc="40" dirty="0">
                <a:latin typeface="Times New Roman"/>
                <a:cs typeface="Times New Roman"/>
              </a:rPr>
              <a:t>w,</a:t>
            </a:r>
            <a:r>
              <a:rPr lang="en-US" sz="2800" i="1" spc="-110" dirty="0">
                <a:latin typeface="Times New Roman"/>
                <a:cs typeface="Times New Roman"/>
              </a:rPr>
              <a:t> </a:t>
            </a:r>
            <a:r>
              <a:rPr lang="en-US" sz="2800" spc="-10" dirty="0">
                <a:latin typeface="Georgia"/>
                <a:cs typeface="Georgia"/>
              </a:rPr>
              <a:t>∆</a:t>
            </a:r>
            <a:r>
              <a:rPr lang="en-US" sz="2800" i="1" spc="-10" dirty="0">
                <a:latin typeface="Times New Roman"/>
                <a:cs typeface="Times New Roman"/>
              </a:rPr>
              <a:t>b</a:t>
            </a:r>
            <a:r>
              <a:rPr lang="en-US" sz="2800" spc="-10" dirty="0">
                <a:latin typeface="Georgia"/>
                <a:cs typeface="Georgia"/>
              </a:rPr>
              <a:t>]</a:t>
            </a:r>
            <a:endParaRPr lang="en-US" sz="2800" dirty="0">
              <a:latin typeface="Georgia"/>
              <a:cs typeface="Georgia"/>
            </a:endParaRPr>
          </a:p>
          <a:p>
            <a:endParaRPr lang="en-US" dirty="0"/>
          </a:p>
        </p:txBody>
      </p:sp>
    </p:spTree>
    <p:extLst>
      <p:ext uri="{BB962C8B-B14F-4D97-AF65-F5344CB8AC3E}">
        <p14:creationId xmlns:p14="http://schemas.microsoft.com/office/powerpoint/2010/main" val="41681068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282B997-5EEB-4630-AC1C-0BD032CE2EC3}"/>
              </a:ext>
            </a:extLst>
          </p:cNvPr>
          <p:cNvSpPr txBox="1">
            <a:spLocks noGrp="1"/>
          </p:cNvSpPr>
          <p:nvPr>
            <p:ph idx="1"/>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478790" indent="0" algn="just">
              <a:lnSpc>
                <a:spcPct val="102600"/>
              </a:lnSpc>
              <a:spcBef>
                <a:spcPts val="55"/>
              </a:spcBef>
              <a:buFont typeface="Arial" panose="020B0604020202020204" pitchFamily="34" charset="0"/>
              <a:buNone/>
            </a:pPr>
            <a:r>
              <a:rPr lang="en-US" spc="-20" dirty="0">
                <a:latin typeface="Georgia"/>
                <a:cs typeface="Georgia"/>
              </a:rPr>
              <a:t>Vector </a:t>
            </a:r>
            <a:r>
              <a:rPr lang="en-US" spc="-40" dirty="0">
                <a:latin typeface="Georgia"/>
                <a:cs typeface="Georgia"/>
              </a:rPr>
              <a:t>of </a:t>
            </a:r>
            <a:r>
              <a:rPr lang="en-US" spc="-25" dirty="0">
                <a:latin typeface="Georgia"/>
                <a:cs typeface="Georgia"/>
              </a:rPr>
              <a:t>parameters,  </a:t>
            </a:r>
            <a:r>
              <a:rPr lang="en-US" spc="-35" dirty="0">
                <a:latin typeface="Georgia"/>
                <a:cs typeface="Georgia"/>
              </a:rPr>
              <a:t>say, </a:t>
            </a:r>
            <a:r>
              <a:rPr lang="en-US" spc="-25" dirty="0">
                <a:latin typeface="Georgia"/>
                <a:cs typeface="Georgia"/>
              </a:rPr>
              <a:t>randomly </a:t>
            </a:r>
            <a:r>
              <a:rPr lang="en-US" spc="-20" dirty="0">
                <a:latin typeface="Georgia"/>
                <a:cs typeface="Georgia"/>
              </a:rPr>
              <a:t>initial</a:t>
            </a:r>
            <a:r>
              <a:rPr lang="en-US" spc="-25" dirty="0">
                <a:latin typeface="Georgia"/>
                <a:cs typeface="Georgia"/>
              </a:rPr>
              <a:t>ized</a:t>
            </a:r>
            <a:endParaRPr lang="en-US" dirty="0">
              <a:latin typeface="Georgia"/>
              <a:cs typeface="Georgia"/>
            </a:endParaRPr>
          </a:p>
          <a:p>
            <a:pPr marL="1071880" algn="ctr">
              <a:lnSpc>
                <a:spcPct val="100000"/>
              </a:lnSpc>
              <a:spcBef>
                <a:spcPts val="55"/>
              </a:spcBef>
            </a:pPr>
            <a:r>
              <a:rPr lang="en-US" i="1" spc="-30" dirty="0">
                <a:latin typeface="Times New Roman"/>
                <a:cs typeface="Times New Roman"/>
              </a:rPr>
              <a:t>θ </a:t>
            </a:r>
            <a:r>
              <a:rPr lang="en-US" spc="140" dirty="0">
                <a:latin typeface="Georgia"/>
                <a:cs typeface="Georgia"/>
              </a:rPr>
              <a:t>= </a:t>
            </a:r>
            <a:r>
              <a:rPr lang="en-US" spc="-5" dirty="0">
                <a:latin typeface="Georgia"/>
                <a:cs typeface="Georgia"/>
              </a:rPr>
              <a:t>[</a:t>
            </a:r>
            <a:r>
              <a:rPr lang="en-US" i="1" spc="-5" dirty="0">
                <a:latin typeface="Times New Roman"/>
                <a:cs typeface="Times New Roman"/>
              </a:rPr>
              <a:t>w,</a:t>
            </a:r>
            <a:r>
              <a:rPr lang="en-US" i="1" spc="-150" dirty="0">
                <a:latin typeface="Times New Roman"/>
                <a:cs typeface="Times New Roman"/>
              </a:rPr>
              <a:t> </a:t>
            </a:r>
            <a:r>
              <a:rPr lang="en-US" i="1" spc="-100" dirty="0">
                <a:latin typeface="Times New Roman"/>
                <a:cs typeface="Times New Roman"/>
              </a:rPr>
              <a:t>b</a:t>
            </a:r>
            <a:r>
              <a:rPr lang="en-US" spc="-100" dirty="0">
                <a:latin typeface="Georgia"/>
                <a:cs typeface="Georgia"/>
              </a:rPr>
              <a:t>]</a:t>
            </a:r>
            <a:endParaRPr lang="en-US" dirty="0">
              <a:latin typeface="Georgia"/>
              <a:cs typeface="Georgia"/>
            </a:endParaRPr>
          </a:p>
          <a:p>
            <a:pPr>
              <a:lnSpc>
                <a:spcPct val="100000"/>
              </a:lnSpc>
              <a:spcBef>
                <a:spcPts val="20"/>
              </a:spcBef>
            </a:pPr>
            <a:endParaRPr lang="en-US" sz="3600" dirty="0">
              <a:latin typeface="Times New Roman"/>
              <a:cs typeface="Times New Roman"/>
            </a:endParaRPr>
          </a:p>
          <a:p>
            <a:pPr marL="0" marR="1092200" indent="0">
              <a:lnSpc>
                <a:spcPct val="102699"/>
              </a:lnSpc>
              <a:spcBef>
                <a:spcPts val="800"/>
              </a:spcBef>
              <a:buFont typeface="Arial" panose="020B0604020202020204" pitchFamily="34" charset="0"/>
              <a:buNone/>
            </a:pPr>
            <a:r>
              <a:rPr lang="en-US" spc="-35" dirty="0">
                <a:latin typeface="Georgia"/>
                <a:cs typeface="Georgia"/>
              </a:rPr>
              <a:t>Change in </a:t>
            </a:r>
            <a:r>
              <a:rPr lang="en-US" spc="-15" dirty="0">
                <a:latin typeface="Georgia"/>
                <a:cs typeface="Georgia"/>
              </a:rPr>
              <a:t>the  </a:t>
            </a:r>
            <a:r>
              <a:rPr lang="en-US" spc="-30" dirty="0">
                <a:latin typeface="Georgia"/>
                <a:cs typeface="Georgia"/>
              </a:rPr>
              <a:t>values </a:t>
            </a:r>
            <a:r>
              <a:rPr lang="en-US" spc="-40" dirty="0">
                <a:latin typeface="Georgia"/>
                <a:cs typeface="Georgia"/>
              </a:rPr>
              <a:t>of </a:t>
            </a:r>
            <a:r>
              <a:rPr lang="en-US" spc="-10" dirty="0">
                <a:latin typeface="Georgia"/>
                <a:cs typeface="Georgia"/>
              </a:rPr>
              <a:t>w,</a:t>
            </a:r>
            <a:r>
              <a:rPr lang="en-US" spc="70" dirty="0">
                <a:latin typeface="Georgia"/>
                <a:cs typeface="Georgia"/>
              </a:rPr>
              <a:t> </a:t>
            </a:r>
            <a:r>
              <a:rPr lang="en-US" spc="-15" dirty="0">
                <a:latin typeface="Georgia"/>
                <a:cs typeface="Georgia"/>
              </a:rPr>
              <a:t>b</a:t>
            </a:r>
            <a:endParaRPr lang="en-US" dirty="0">
              <a:latin typeface="Georgia"/>
              <a:cs typeface="Georgia"/>
            </a:endParaRPr>
          </a:p>
          <a:p>
            <a:pPr lvl="8"/>
            <a:r>
              <a:rPr lang="en-US" sz="2800" spc="70" dirty="0">
                <a:latin typeface="Georgia"/>
                <a:cs typeface="Georgia"/>
              </a:rPr>
              <a:t>∆</a:t>
            </a:r>
            <a:r>
              <a:rPr lang="en-US" sz="2800" i="1" spc="70" dirty="0">
                <a:latin typeface="Times New Roman"/>
                <a:cs typeface="Times New Roman"/>
              </a:rPr>
              <a:t>θ</a:t>
            </a:r>
            <a:r>
              <a:rPr lang="en-US" sz="2800" i="1" spc="25" dirty="0">
                <a:latin typeface="Times New Roman"/>
                <a:cs typeface="Times New Roman"/>
              </a:rPr>
              <a:t> </a:t>
            </a:r>
            <a:r>
              <a:rPr lang="en-US" sz="2800" spc="140" dirty="0">
                <a:latin typeface="Georgia"/>
                <a:cs typeface="Georgia"/>
              </a:rPr>
              <a:t>=</a:t>
            </a:r>
            <a:r>
              <a:rPr lang="en-US" sz="2800" spc="10" dirty="0">
                <a:latin typeface="Georgia"/>
                <a:cs typeface="Georgia"/>
              </a:rPr>
              <a:t> </a:t>
            </a:r>
            <a:r>
              <a:rPr lang="en-US" sz="2800" spc="40" dirty="0">
                <a:latin typeface="Georgia"/>
                <a:cs typeface="Georgia"/>
              </a:rPr>
              <a:t>[∆</a:t>
            </a:r>
            <a:r>
              <a:rPr lang="en-US" sz="2800" i="1" spc="40" dirty="0">
                <a:latin typeface="Times New Roman"/>
                <a:cs typeface="Times New Roman"/>
              </a:rPr>
              <a:t>w,</a:t>
            </a:r>
            <a:r>
              <a:rPr lang="en-US" sz="2800" i="1" spc="-110" dirty="0">
                <a:latin typeface="Times New Roman"/>
                <a:cs typeface="Times New Roman"/>
              </a:rPr>
              <a:t> </a:t>
            </a:r>
            <a:r>
              <a:rPr lang="en-US" sz="2800" spc="-10" dirty="0">
                <a:latin typeface="Georgia"/>
                <a:cs typeface="Georgia"/>
              </a:rPr>
              <a:t>∆</a:t>
            </a:r>
            <a:r>
              <a:rPr lang="en-US" sz="2800" i="1" spc="-10" dirty="0">
                <a:latin typeface="Times New Roman"/>
                <a:cs typeface="Times New Roman"/>
              </a:rPr>
              <a:t>b</a:t>
            </a:r>
            <a:r>
              <a:rPr lang="en-US" sz="2800" spc="-10" dirty="0">
                <a:latin typeface="Georgia"/>
                <a:cs typeface="Georgia"/>
              </a:rPr>
              <a:t>]</a:t>
            </a:r>
            <a:endParaRPr lang="en-US" sz="2800" dirty="0">
              <a:latin typeface="Georgia"/>
              <a:cs typeface="Georgia"/>
            </a:endParaRPr>
          </a:p>
          <a:p>
            <a:endParaRPr lang="en-US" dirty="0"/>
          </a:p>
        </p:txBody>
      </p:sp>
      <p:pic>
        <p:nvPicPr>
          <p:cNvPr id="5" name="Picture 4">
            <a:extLst>
              <a:ext uri="{FF2B5EF4-FFF2-40B4-BE49-F238E27FC236}">
                <a16:creationId xmlns:a16="http://schemas.microsoft.com/office/drawing/2014/main" id="{3713532E-D5E5-4668-8A0F-C9711F952B55}"/>
              </a:ext>
            </a:extLst>
          </p:cNvPr>
          <p:cNvPicPr>
            <a:picLocks noChangeAspect="1"/>
          </p:cNvPicPr>
          <p:nvPr/>
        </p:nvPicPr>
        <p:blipFill>
          <a:blip r:embed="rId2" cstate="print"/>
          <a:stretch>
            <a:fillRect/>
          </a:stretch>
        </p:blipFill>
        <p:spPr>
          <a:xfrm>
            <a:off x="8379141" y="1959074"/>
            <a:ext cx="3681078" cy="2315910"/>
          </a:xfrm>
          <a:prstGeom prst="rect">
            <a:avLst/>
          </a:prstGeom>
        </p:spPr>
      </p:pic>
    </p:spTree>
    <p:extLst>
      <p:ext uri="{BB962C8B-B14F-4D97-AF65-F5344CB8AC3E}">
        <p14:creationId xmlns:p14="http://schemas.microsoft.com/office/powerpoint/2010/main" val="33376785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B51625-3EA1-4552-B000-CF863B5C60F3}"/>
              </a:ext>
            </a:extLst>
          </p:cNvPr>
          <p:cNvPicPr>
            <a:picLocks noGrp="1" noChangeAspect="1"/>
          </p:cNvPicPr>
          <p:nvPr>
            <p:ph idx="1"/>
          </p:nvPr>
        </p:nvPicPr>
        <p:blipFill>
          <a:blip r:embed="rId2" cstate="print"/>
          <a:stretch>
            <a:fillRect/>
          </a:stretch>
        </p:blipFill>
        <p:spPr>
          <a:xfrm>
            <a:off x="1000124" y="2212494"/>
            <a:ext cx="3867209" cy="2433012"/>
          </a:xfrm>
          <a:prstGeom prst="rect">
            <a:avLst/>
          </a:prstGeom>
        </p:spPr>
      </p:pic>
      <p:sp>
        <p:nvSpPr>
          <p:cNvPr id="5" name="TextBox 4">
            <a:extLst>
              <a:ext uri="{FF2B5EF4-FFF2-40B4-BE49-F238E27FC236}">
                <a16:creationId xmlns:a16="http://schemas.microsoft.com/office/drawing/2014/main" id="{0E8ECFCC-0C1B-48A2-A9C4-9EB099756174}"/>
              </a:ext>
            </a:extLst>
          </p:cNvPr>
          <p:cNvSpPr txBox="1"/>
          <p:nvPr/>
        </p:nvSpPr>
        <p:spPr>
          <a:xfrm>
            <a:off x="6293222" y="1925619"/>
            <a:ext cx="4679577" cy="738664"/>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endParaRPr lang="en-US" sz="2400" dirty="0">
              <a:latin typeface="Times New Roman"/>
              <a:cs typeface="Times New Roman"/>
            </a:endParaRPr>
          </a:p>
          <a:p>
            <a:endParaRPr lang="en-US" dirty="0"/>
          </a:p>
        </p:txBody>
      </p:sp>
    </p:spTree>
    <p:extLst>
      <p:ext uri="{BB962C8B-B14F-4D97-AF65-F5344CB8AC3E}">
        <p14:creationId xmlns:p14="http://schemas.microsoft.com/office/powerpoint/2010/main" val="30797294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B51625-3EA1-4552-B000-CF863B5C60F3}"/>
              </a:ext>
            </a:extLst>
          </p:cNvPr>
          <p:cNvPicPr>
            <a:picLocks noGrp="1" noChangeAspect="1"/>
          </p:cNvPicPr>
          <p:nvPr>
            <p:ph idx="1"/>
          </p:nvPr>
        </p:nvPicPr>
        <p:blipFill>
          <a:blip r:embed="rId2" cstate="print"/>
          <a:stretch>
            <a:fillRect/>
          </a:stretch>
        </p:blipFill>
        <p:spPr>
          <a:xfrm>
            <a:off x="1000124" y="2212494"/>
            <a:ext cx="3867209" cy="2433012"/>
          </a:xfrm>
          <a:prstGeom prst="rect">
            <a:avLst/>
          </a:prstGeom>
        </p:spPr>
      </p:pic>
      <p:sp>
        <p:nvSpPr>
          <p:cNvPr id="5" name="TextBox 4">
            <a:extLst>
              <a:ext uri="{FF2B5EF4-FFF2-40B4-BE49-F238E27FC236}">
                <a16:creationId xmlns:a16="http://schemas.microsoft.com/office/drawing/2014/main" id="{0E8ECFCC-0C1B-48A2-A9C4-9EB099756174}"/>
              </a:ext>
            </a:extLst>
          </p:cNvPr>
          <p:cNvSpPr txBox="1"/>
          <p:nvPr/>
        </p:nvSpPr>
        <p:spPr>
          <a:xfrm>
            <a:off x="6293222" y="1925619"/>
            <a:ext cx="4679577" cy="2215991"/>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p>
          <a:p>
            <a:endParaRPr lang="en-US" sz="2400" i="1" spc="65" dirty="0">
              <a:latin typeface="Times New Roman"/>
              <a:cs typeface="Times New Roman"/>
            </a:endParaRPr>
          </a:p>
          <a:p>
            <a:r>
              <a:rPr lang="en-US" sz="2400" dirty="0">
                <a:latin typeface="Georgia"/>
                <a:cs typeface="Georgia"/>
              </a:rPr>
              <a:t>Let </a:t>
            </a:r>
            <a:r>
              <a:rPr lang="en-US" sz="2400" spc="-40" dirty="0">
                <a:latin typeface="Georgia"/>
                <a:cs typeface="Georgia"/>
              </a:rPr>
              <a:t>us </a:t>
            </a:r>
            <a:r>
              <a:rPr lang="en-US" sz="2400" spc="-15" dirty="0">
                <a:latin typeface="Georgia"/>
                <a:cs typeface="Georgia"/>
              </a:rPr>
              <a:t>be </a:t>
            </a:r>
            <a:r>
              <a:rPr lang="en-US" sz="2400" spc="-10" dirty="0">
                <a:latin typeface="Georgia"/>
                <a:cs typeface="Georgia"/>
              </a:rPr>
              <a:t>a </a:t>
            </a:r>
            <a:r>
              <a:rPr lang="en-US" sz="2400" dirty="0">
                <a:latin typeface="Georgia"/>
                <a:cs typeface="Georgia"/>
              </a:rPr>
              <a:t>bit </a:t>
            </a:r>
            <a:r>
              <a:rPr lang="en-US" sz="2400" spc="-30" dirty="0">
                <a:latin typeface="Georgia"/>
                <a:cs typeface="Georgia"/>
              </a:rPr>
              <a:t>conservative: </a:t>
            </a:r>
            <a:r>
              <a:rPr lang="en-US" sz="2400" spc="-50" dirty="0">
                <a:latin typeface="Georgia"/>
                <a:cs typeface="Georgia"/>
              </a:rPr>
              <a:t>move </a:t>
            </a:r>
            <a:r>
              <a:rPr lang="en-US" sz="2400" spc="-20" dirty="0">
                <a:latin typeface="Georgia"/>
                <a:cs typeface="Georgia"/>
              </a:rPr>
              <a:t>only </a:t>
            </a:r>
            <a:r>
              <a:rPr lang="en-US" sz="2400" spc="-5" dirty="0">
                <a:latin typeface="Georgia"/>
                <a:cs typeface="Georgia"/>
              </a:rPr>
              <a:t>by </a:t>
            </a:r>
            <a:r>
              <a:rPr lang="en-US" sz="2400" spc="-10" dirty="0">
                <a:latin typeface="Georgia"/>
                <a:cs typeface="Georgia"/>
              </a:rPr>
              <a:t>a </a:t>
            </a:r>
            <a:r>
              <a:rPr lang="en-US" sz="2400" spc="-30" dirty="0">
                <a:latin typeface="Georgia"/>
                <a:cs typeface="Georgia"/>
              </a:rPr>
              <a:t>small  amount</a:t>
            </a:r>
            <a:r>
              <a:rPr lang="en-US" sz="2400" spc="95" dirty="0">
                <a:latin typeface="Georgia"/>
                <a:cs typeface="Georgia"/>
              </a:rPr>
              <a:t> </a:t>
            </a:r>
            <a:r>
              <a:rPr lang="en-US" sz="2400" i="1" spc="-5" dirty="0">
                <a:latin typeface="Times New Roman"/>
                <a:cs typeface="Times New Roman"/>
              </a:rPr>
              <a:t>η</a:t>
            </a:r>
            <a:endParaRPr lang="en-US" sz="2400" dirty="0">
              <a:latin typeface="Times New Roman"/>
              <a:cs typeface="Times New Roman"/>
            </a:endParaRPr>
          </a:p>
          <a:p>
            <a:endParaRPr lang="en-US" sz="2400" dirty="0">
              <a:latin typeface="Times New Roman"/>
              <a:cs typeface="Times New Roman"/>
            </a:endParaRPr>
          </a:p>
          <a:p>
            <a:endParaRPr lang="en-US" dirty="0"/>
          </a:p>
        </p:txBody>
      </p:sp>
    </p:spTree>
    <p:extLst>
      <p:ext uri="{BB962C8B-B14F-4D97-AF65-F5344CB8AC3E}">
        <p14:creationId xmlns:p14="http://schemas.microsoft.com/office/powerpoint/2010/main" val="410630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16F98A-480B-4603-9700-CF8F10EB8BE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273" y="2253843"/>
            <a:ext cx="3529936" cy="2519601"/>
          </a:xfrm>
        </p:spPr>
      </p:pic>
      <p:sp>
        <p:nvSpPr>
          <p:cNvPr id="6" name="Rectangle 5">
            <a:extLst>
              <a:ext uri="{FF2B5EF4-FFF2-40B4-BE49-F238E27FC236}">
                <a16:creationId xmlns:a16="http://schemas.microsoft.com/office/drawing/2014/main" id="{9B578A9D-D807-4C02-965F-C6D9EF5FAE6E}"/>
              </a:ext>
            </a:extLst>
          </p:cNvPr>
          <p:cNvSpPr/>
          <p:nvPr/>
        </p:nvSpPr>
        <p:spPr>
          <a:xfrm>
            <a:off x="3840480" y="2926080"/>
            <a:ext cx="462579" cy="1847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E3EE9E-CAD1-44A0-BAB0-B8992545F170}"/>
              </a:ext>
            </a:extLst>
          </p:cNvPr>
          <p:cNvSpPr txBox="1"/>
          <p:nvPr/>
        </p:nvSpPr>
        <p:spPr>
          <a:xfrm>
            <a:off x="6293222" y="1925619"/>
            <a:ext cx="4679577" cy="2215991"/>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p>
          <a:p>
            <a:endParaRPr lang="en-US" sz="2400" i="1" spc="65" dirty="0">
              <a:latin typeface="Times New Roman"/>
              <a:cs typeface="Times New Roman"/>
            </a:endParaRPr>
          </a:p>
          <a:p>
            <a:r>
              <a:rPr lang="en-US" sz="2400" dirty="0">
                <a:latin typeface="Georgia"/>
                <a:cs typeface="Georgia"/>
              </a:rPr>
              <a:t>Let </a:t>
            </a:r>
            <a:r>
              <a:rPr lang="en-US" sz="2400" spc="-40" dirty="0">
                <a:latin typeface="Georgia"/>
                <a:cs typeface="Georgia"/>
              </a:rPr>
              <a:t>us </a:t>
            </a:r>
            <a:r>
              <a:rPr lang="en-US" sz="2400" spc="-15" dirty="0">
                <a:latin typeface="Georgia"/>
                <a:cs typeface="Georgia"/>
              </a:rPr>
              <a:t>be </a:t>
            </a:r>
            <a:r>
              <a:rPr lang="en-US" sz="2400" spc="-10" dirty="0">
                <a:latin typeface="Georgia"/>
                <a:cs typeface="Georgia"/>
              </a:rPr>
              <a:t>a </a:t>
            </a:r>
            <a:r>
              <a:rPr lang="en-US" sz="2400" dirty="0">
                <a:latin typeface="Georgia"/>
                <a:cs typeface="Georgia"/>
              </a:rPr>
              <a:t>bit </a:t>
            </a:r>
            <a:r>
              <a:rPr lang="en-US" sz="2400" spc="-30" dirty="0">
                <a:latin typeface="Georgia"/>
                <a:cs typeface="Georgia"/>
              </a:rPr>
              <a:t>conservative: </a:t>
            </a:r>
            <a:r>
              <a:rPr lang="en-US" sz="2400" spc="-50" dirty="0">
                <a:latin typeface="Georgia"/>
                <a:cs typeface="Georgia"/>
              </a:rPr>
              <a:t>move </a:t>
            </a:r>
            <a:r>
              <a:rPr lang="en-US" sz="2400" spc="-20" dirty="0">
                <a:latin typeface="Georgia"/>
                <a:cs typeface="Georgia"/>
              </a:rPr>
              <a:t>only </a:t>
            </a:r>
            <a:r>
              <a:rPr lang="en-US" sz="2400" spc="-5" dirty="0">
                <a:latin typeface="Georgia"/>
                <a:cs typeface="Georgia"/>
              </a:rPr>
              <a:t>by </a:t>
            </a:r>
            <a:r>
              <a:rPr lang="en-US" sz="2400" spc="-10" dirty="0">
                <a:latin typeface="Georgia"/>
                <a:cs typeface="Georgia"/>
              </a:rPr>
              <a:t>a </a:t>
            </a:r>
            <a:r>
              <a:rPr lang="en-US" sz="2400" spc="-30" dirty="0">
                <a:latin typeface="Georgia"/>
                <a:cs typeface="Georgia"/>
              </a:rPr>
              <a:t>small  amount</a:t>
            </a:r>
            <a:r>
              <a:rPr lang="en-US" sz="2400" spc="95" dirty="0">
                <a:latin typeface="Georgia"/>
                <a:cs typeface="Georgia"/>
              </a:rPr>
              <a:t> </a:t>
            </a:r>
            <a:r>
              <a:rPr lang="en-US" sz="2400" i="1" spc="-5" dirty="0">
                <a:latin typeface="Times New Roman"/>
                <a:cs typeface="Times New Roman"/>
              </a:rPr>
              <a:t>η</a:t>
            </a:r>
            <a:endParaRPr lang="en-US" sz="2400" dirty="0">
              <a:latin typeface="Times New Roman"/>
              <a:cs typeface="Times New Roman"/>
            </a:endParaRPr>
          </a:p>
          <a:p>
            <a:endParaRPr lang="en-US" sz="2400" dirty="0">
              <a:latin typeface="Times New Roman"/>
              <a:cs typeface="Times New Roman"/>
            </a:endParaRPr>
          </a:p>
          <a:p>
            <a:endParaRPr lang="en-US" dirty="0"/>
          </a:p>
        </p:txBody>
      </p:sp>
    </p:spTree>
    <p:extLst>
      <p:ext uri="{BB962C8B-B14F-4D97-AF65-F5344CB8AC3E}">
        <p14:creationId xmlns:p14="http://schemas.microsoft.com/office/powerpoint/2010/main" val="40703175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DA833-AF48-4908-991C-58390CC81F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3336" y="2229420"/>
            <a:ext cx="3689873" cy="2497567"/>
          </a:xfrm>
        </p:spPr>
      </p:pic>
      <p:sp>
        <p:nvSpPr>
          <p:cNvPr id="7" name="Rectangle 6">
            <a:extLst>
              <a:ext uri="{FF2B5EF4-FFF2-40B4-BE49-F238E27FC236}">
                <a16:creationId xmlns:a16="http://schemas.microsoft.com/office/drawing/2014/main" id="{9F80AB6E-92BA-4D79-B00C-18FE2614AF3D}"/>
              </a:ext>
            </a:extLst>
          </p:cNvPr>
          <p:cNvSpPr/>
          <p:nvPr/>
        </p:nvSpPr>
        <p:spPr>
          <a:xfrm>
            <a:off x="3872754" y="2807745"/>
            <a:ext cx="376517" cy="1807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C9C025-7EB1-4C74-90D9-FADA32781CBA}"/>
              </a:ext>
            </a:extLst>
          </p:cNvPr>
          <p:cNvSpPr txBox="1"/>
          <p:nvPr/>
        </p:nvSpPr>
        <p:spPr>
          <a:xfrm>
            <a:off x="6293222" y="1925619"/>
            <a:ext cx="4679577" cy="2215991"/>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p>
          <a:p>
            <a:endParaRPr lang="en-US" sz="2400" i="1" spc="65" dirty="0">
              <a:latin typeface="Times New Roman"/>
              <a:cs typeface="Times New Roman"/>
            </a:endParaRPr>
          </a:p>
          <a:p>
            <a:r>
              <a:rPr lang="en-US" sz="2400" dirty="0">
                <a:latin typeface="Georgia"/>
                <a:cs typeface="Georgia"/>
              </a:rPr>
              <a:t>Let </a:t>
            </a:r>
            <a:r>
              <a:rPr lang="en-US" sz="2400" spc="-40" dirty="0">
                <a:latin typeface="Georgia"/>
                <a:cs typeface="Georgia"/>
              </a:rPr>
              <a:t>us </a:t>
            </a:r>
            <a:r>
              <a:rPr lang="en-US" sz="2400" spc="-15" dirty="0">
                <a:latin typeface="Georgia"/>
                <a:cs typeface="Georgia"/>
              </a:rPr>
              <a:t>be </a:t>
            </a:r>
            <a:r>
              <a:rPr lang="en-US" sz="2400" spc="-10" dirty="0">
                <a:latin typeface="Georgia"/>
                <a:cs typeface="Georgia"/>
              </a:rPr>
              <a:t>a </a:t>
            </a:r>
            <a:r>
              <a:rPr lang="en-US" sz="2400" dirty="0">
                <a:latin typeface="Georgia"/>
                <a:cs typeface="Georgia"/>
              </a:rPr>
              <a:t>bit </a:t>
            </a:r>
            <a:r>
              <a:rPr lang="en-US" sz="2400" spc="-30" dirty="0">
                <a:latin typeface="Georgia"/>
                <a:cs typeface="Georgia"/>
              </a:rPr>
              <a:t>conservative: </a:t>
            </a:r>
            <a:r>
              <a:rPr lang="en-US" sz="2400" spc="-50" dirty="0">
                <a:latin typeface="Georgia"/>
                <a:cs typeface="Georgia"/>
              </a:rPr>
              <a:t>move </a:t>
            </a:r>
            <a:r>
              <a:rPr lang="en-US" sz="2400" spc="-20" dirty="0">
                <a:latin typeface="Georgia"/>
                <a:cs typeface="Georgia"/>
              </a:rPr>
              <a:t>only </a:t>
            </a:r>
            <a:r>
              <a:rPr lang="en-US" sz="2400" spc="-5" dirty="0">
                <a:latin typeface="Georgia"/>
                <a:cs typeface="Georgia"/>
              </a:rPr>
              <a:t>by </a:t>
            </a:r>
            <a:r>
              <a:rPr lang="en-US" sz="2400" spc="-10" dirty="0">
                <a:latin typeface="Georgia"/>
                <a:cs typeface="Georgia"/>
              </a:rPr>
              <a:t>a </a:t>
            </a:r>
            <a:r>
              <a:rPr lang="en-US" sz="2400" spc="-30" dirty="0">
                <a:latin typeface="Georgia"/>
                <a:cs typeface="Georgia"/>
              </a:rPr>
              <a:t>small  amount</a:t>
            </a:r>
            <a:r>
              <a:rPr lang="en-US" sz="2400" spc="95" dirty="0">
                <a:latin typeface="Georgia"/>
                <a:cs typeface="Georgia"/>
              </a:rPr>
              <a:t> </a:t>
            </a:r>
            <a:r>
              <a:rPr lang="en-US" sz="2400" i="1" spc="-5" dirty="0">
                <a:latin typeface="Times New Roman"/>
                <a:cs typeface="Times New Roman"/>
              </a:rPr>
              <a:t>η</a:t>
            </a:r>
            <a:endParaRPr lang="en-US" sz="2400" dirty="0">
              <a:latin typeface="Times New Roman"/>
              <a:cs typeface="Times New Roman"/>
            </a:endParaRPr>
          </a:p>
          <a:p>
            <a:endParaRPr lang="en-US" sz="2400" dirty="0">
              <a:latin typeface="Times New Roman"/>
              <a:cs typeface="Times New Roman"/>
            </a:endParaRPr>
          </a:p>
          <a:p>
            <a:endParaRPr lang="en-US" dirty="0"/>
          </a:p>
        </p:txBody>
      </p:sp>
      <p:sp>
        <p:nvSpPr>
          <p:cNvPr id="9" name="object 4">
            <a:extLst>
              <a:ext uri="{FF2B5EF4-FFF2-40B4-BE49-F238E27FC236}">
                <a16:creationId xmlns:a16="http://schemas.microsoft.com/office/drawing/2014/main" id="{9C26A4DF-68CA-43E5-9121-81A73BAD087B}"/>
              </a:ext>
            </a:extLst>
          </p:cNvPr>
          <p:cNvSpPr txBox="1"/>
          <p:nvPr/>
        </p:nvSpPr>
        <p:spPr>
          <a:xfrm>
            <a:off x="929122" y="5451604"/>
            <a:ext cx="2778300" cy="442429"/>
          </a:xfrm>
          <a:prstGeom prst="rect">
            <a:avLst/>
          </a:prstGeom>
        </p:spPr>
        <p:txBody>
          <a:bodyPr vert="horz" wrap="square" lIns="0" tIns="11430" rIns="0" bIns="0" rtlCol="0">
            <a:spAutoFit/>
          </a:bodyPr>
          <a:lstStyle/>
          <a:p>
            <a:pPr marL="12700">
              <a:lnSpc>
                <a:spcPct val="100000"/>
              </a:lnSpc>
              <a:spcBef>
                <a:spcPts val="90"/>
              </a:spcBef>
            </a:pPr>
            <a:r>
              <a:rPr sz="2800" i="1" dirty="0">
                <a:latin typeface="Times New Roman"/>
                <a:cs typeface="Times New Roman"/>
              </a:rPr>
              <a:t>θ</a:t>
            </a:r>
            <a:r>
              <a:rPr sz="2800" i="1" baseline="-10416" dirty="0">
                <a:latin typeface="Arial"/>
                <a:cs typeface="Arial"/>
              </a:rPr>
              <a:t>new </a:t>
            </a:r>
            <a:r>
              <a:rPr sz="2800" spc="140" dirty="0">
                <a:latin typeface="Georgia"/>
                <a:cs typeface="Georgia"/>
              </a:rPr>
              <a:t>= </a:t>
            </a:r>
            <a:r>
              <a:rPr sz="2800" i="1" spc="-30" dirty="0">
                <a:latin typeface="Times New Roman"/>
                <a:cs typeface="Times New Roman"/>
              </a:rPr>
              <a:t>θ </a:t>
            </a:r>
            <a:r>
              <a:rPr sz="2800" spc="140" dirty="0">
                <a:latin typeface="Georgia"/>
                <a:cs typeface="Georgia"/>
              </a:rPr>
              <a:t>+ </a:t>
            </a:r>
            <a:r>
              <a:rPr sz="2800" i="1" spc="-5" dirty="0">
                <a:latin typeface="Times New Roman"/>
                <a:cs typeface="Times New Roman"/>
              </a:rPr>
              <a:t>η </a:t>
            </a:r>
            <a:r>
              <a:rPr sz="2800" spc="-50" dirty="0">
                <a:latin typeface="DejaVu Sans"/>
                <a:cs typeface="DejaVu Sans"/>
              </a:rPr>
              <a:t>·</a:t>
            </a:r>
            <a:r>
              <a:rPr sz="2800" spc="-265" dirty="0">
                <a:latin typeface="DejaVu Sans"/>
                <a:cs typeface="DejaVu Sans"/>
              </a:rPr>
              <a:t> </a:t>
            </a:r>
            <a:r>
              <a:rPr sz="2800" spc="70" dirty="0">
                <a:latin typeface="Georgia"/>
                <a:cs typeface="Georgia"/>
              </a:rPr>
              <a:t>∆</a:t>
            </a:r>
            <a:r>
              <a:rPr sz="2800" i="1" spc="70" dirty="0">
                <a:latin typeface="Times New Roman"/>
                <a:cs typeface="Times New Roman"/>
              </a:rPr>
              <a:t>θ</a:t>
            </a:r>
            <a:endParaRPr sz="2800" dirty="0">
              <a:latin typeface="Times New Roman"/>
              <a:cs typeface="Times New Roman"/>
            </a:endParaRPr>
          </a:p>
        </p:txBody>
      </p:sp>
    </p:spTree>
    <p:extLst>
      <p:ext uri="{BB962C8B-B14F-4D97-AF65-F5344CB8AC3E}">
        <p14:creationId xmlns:p14="http://schemas.microsoft.com/office/powerpoint/2010/main" val="26760634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DA833-AF48-4908-991C-58390CC81F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3336" y="2229420"/>
            <a:ext cx="3689873" cy="2497567"/>
          </a:xfrm>
        </p:spPr>
      </p:pic>
      <p:sp>
        <p:nvSpPr>
          <p:cNvPr id="7" name="Rectangle 6">
            <a:extLst>
              <a:ext uri="{FF2B5EF4-FFF2-40B4-BE49-F238E27FC236}">
                <a16:creationId xmlns:a16="http://schemas.microsoft.com/office/drawing/2014/main" id="{9F80AB6E-92BA-4D79-B00C-18FE2614AF3D}"/>
              </a:ext>
            </a:extLst>
          </p:cNvPr>
          <p:cNvSpPr/>
          <p:nvPr/>
        </p:nvSpPr>
        <p:spPr>
          <a:xfrm>
            <a:off x="3872754" y="2807745"/>
            <a:ext cx="376517" cy="1807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C9C025-7EB1-4C74-90D9-FADA32781CBA}"/>
              </a:ext>
            </a:extLst>
          </p:cNvPr>
          <p:cNvSpPr txBox="1"/>
          <p:nvPr/>
        </p:nvSpPr>
        <p:spPr>
          <a:xfrm>
            <a:off x="6293222" y="1925619"/>
            <a:ext cx="4679577" cy="2215991"/>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p>
          <a:p>
            <a:endParaRPr lang="en-US" sz="2400" i="1" spc="65" dirty="0">
              <a:latin typeface="Times New Roman"/>
              <a:cs typeface="Times New Roman"/>
            </a:endParaRPr>
          </a:p>
          <a:p>
            <a:r>
              <a:rPr lang="en-US" sz="2400" dirty="0">
                <a:latin typeface="Georgia"/>
                <a:cs typeface="Georgia"/>
              </a:rPr>
              <a:t>Let </a:t>
            </a:r>
            <a:r>
              <a:rPr lang="en-US" sz="2400" spc="-40" dirty="0">
                <a:latin typeface="Georgia"/>
                <a:cs typeface="Georgia"/>
              </a:rPr>
              <a:t>us </a:t>
            </a:r>
            <a:r>
              <a:rPr lang="en-US" sz="2400" spc="-15" dirty="0">
                <a:latin typeface="Georgia"/>
                <a:cs typeface="Georgia"/>
              </a:rPr>
              <a:t>be </a:t>
            </a:r>
            <a:r>
              <a:rPr lang="en-US" sz="2400" spc="-10" dirty="0">
                <a:latin typeface="Georgia"/>
                <a:cs typeface="Georgia"/>
              </a:rPr>
              <a:t>a </a:t>
            </a:r>
            <a:r>
              <a:rPr lang="en-US" sz="2400" dirty="0">
                <a:latin typeface="Georgia"/>
                <a:cs typeface="Georgia"/>
              </a:rPr>
              <a:t>bit </a:t>
            </a:r>
            <a:r>
              <a:rPr lang="en-US" sz="2400" spc="-30" dirty="0">
                <a:latin typeface="Georgia"/>
                <a:cs typeface="Georgia"/>
              </a:rPr>
              <a:t>conservative: </a:t>
            </a:r>
            <a:r>
              <a:rPr lang="en-US" sz="2400" spc="-50" dirty="0">
                <a:latin typeface="Georgia"/>
                <a:cs typeface="Georgia"/>
              </a:rPr>
              <a:t>move </a:t>
            </a:r>
            <a:r>
              <a:rPr lang="en-US" sz="2400" spc="-20" dirty="0">
                <a:latin typeface="Georgia"/>
                <a:cs typeface="Georgia"/>
              </a:rPr>
              <a:t>only </a:t>
            </a:r>
            <a:r>
              <a:rPr lang="en-US" sz="2400" spc="-5" dirty="0">
                <a:latin typeface="Georgia"/>
                <a:cs typeface="Georgia"/>
              </a:rPr>
              <a:t>by </a:t>
            </a:r>
            <a:r>
              <a:rPr lang="en-US" sz="2400" spc="-10" dirty="0">
                <a:latin typeface="Georgia"/>
                <a:cs typeface="Georgia"/>
              </a:rPr>
              <a:t>a </a:t>
            </a:r>
            <a:r>
              <a:rPr lang="en-US" sz="2400" spc="-30" dirty="0">
                <a:latin typeface="Georgia"/>
                <a:cs typeface="Georgia"/>
              </a:rPr>
              <a:t>small  amount</a:t>
            </a:r>
            <a:r>
              <a:rPr lang="en-US" sz="2400" spc="95" dirty="0">
                <a:latin typeface="Georgia"/>
                <a:cs typeface="Georgia"/>
              </a:rPr>
              <a:t> </a:t>
            </a:r>
            <a:r>
              <a:rPr lang="en-US" sz="2400" i="1" spc="-5" dirty="0">
                <a:latin typeface="Times New Roman"/>
                <a:cs typeface="Times New Roman"/>
              </a:rPr>
              <a:t>η</a:t>
            </a:r>
            <a:endParaRPr lang="en-US" sz="2400" dirty="0">
              <a:latin typeface="Times New Roman"/>
              <a:cs typeface="Times New Roman"/>
            </a:endParaRPr>
          </a:p>
          <a:p>
            <a:endParaRPr lang="en-US" sz="2400" dirty="0">
              <a:latin typeface="Times New Roman"/>
              <a:cs typeface="Times New Roman"/>
            </a:endParaRPr>
          </a:p>
          <a:p>
            <a:endParaRPr lang="en-US" dirty="0"/>
          </a:p>
        </p:txBody>
      </p:sp>
      <p:sp>
        <p:nvSpPr>
          <p:cNvPr id="9" name="object 4">
            <a:extLst>
              <a:ext uri="{FF2B5EF4-FFF2-40B4-BE49-F238E27FC236}">
                <a16:creationId xmlns:a16="http://schemas.microsoft.com/office/drawing/2014/main" id="{9C26A4DF-68CA-43E5-9121-81A73BAD087B}"/>
              </a:ext>
            </a:extLst>
          </p:cNvPr>
          <p:cNvSpPr txBox="1"/>
          <p:nvPr/>
        </p:nvSpPr>
        <p:spPr>
          <a:xfrm>
            <a:off x="929122" y="5451604"/>
            <a:ext cx="2778300" cy="442429"/>
          </a:xfrm>
          <a:prstGeom prst="rect">
            <a:avLst/>
          </a:prstGeom>
        </p:spPr>
        <p:txBody>
          <a:bodyPr vert="horz" wrap="square" lIns="0" tIns="11430" rIns="0" bIns="0" rtlCol="0">
            <a:spAutoFit/>
          </a:bodyPr>
          <a:lstStyle/>
          <a:p>
            <a:pPr marL="12700">
              <a:lnSpc>
                <a:spcPct val="100000"/>
              </a:lnSpc>
              <a:spcBef>
                <a:spcPts val="90"/>
              </a:spcBef>
            </a:pPr>
            <a:r>
              <a:rPr sz="2800" i="1" dirty="0">
                <a:latin typeface="Times New Roman"/>
                <a:cs typeface="Times New Roman"/>
              </a:rPr>
              <a:t>θ</a:t>
            </a:r>
            <a:r>
              <a:rPr sz="2800" i="1" baseline="-10416" dirty="0">
                <a:latin typeface="Arial"/>
                <a:cs typeface="Arial"/>
              </a:rPr>
              <a:t>new </a:t>
            </a:r>
            <a:r>
              <a:rPr sz="2800" spc="140" dirty="0">
                <a:latin typeface="Georgia"/>
                <a:cs typeface="Georgia"/>
              </a:rPr>
              <a:t>= </a:t>
            </a:r>
            <a:r>
              <a:rPr sz="2800" i="1" spc="-30" dirty="0">
                <a:latin typeface="Times New Roman"/>
                <a:cs typeface="Times New Roman"/>
              </a:rPr>
              <a:t>θ </a:t>
            </a:r>
            <a:r>
              <a:rPr sz="2800" spc="140" dirty="0">
                <a:latin typeface="Georgia"/>
                <a:cs typeface="Georgia"/>
              </a:rPr>
              <a:t>+ </a:t>
            </a:r>
            <a:r>
              <a:rPr sz="2800" i="1" spc="-5" dirty="0">
                <a:latin typeface="Times New Roman"/>
                <a:cs typeface="Times New Roman"/>
              </a:rPr>
              <a:t>η </a:t>
            </a:r>
            <a:r>
              <a:rPr sz="2800" spc="-50" dirty="0">
                <a:latin typeface="DejaVu Sans"/>
                <a:cs typeface="DejaVu Sans"/>
              </a:rPr>
              <a:t>·</a:t>
            </a:r>
            <a:r>
              <a:rPr sz="2800" spc="-265" dirty="0">
                <a:latin typeface="DejaVu Sans"/>
                <a:cs typeface="DejaVu Sans"/>
              </a:rPr>
              <a:t> </a:t>
            </a:r>
            <a:r>
              <a:rPr sz="2800" spc="70" dirty="0">
                <a:latin typeface="Georgia"/>
                <a:cs typeface="Georgia"/>
              </a:rPr>
              <a:t>∆</a:t>
            </a:r>
            <a:r>
              <a:rPr sz="2800" i="1" spc="70" dirty="0">
                <a:latin typeface="Times New Roman"/>
                <a:cs typeface="Times New Roman"/>
              </a:rPr>
              <a:t>θ</a:t>
            </a:r>
            <a:endParaRPr sz="2800" dirty="0">
              <a:latin typeface="Times New Roman"/>
              <a:cs typeface="Times New Roman"/>
            </a:endParaRPr>
          </a:p>
        </p:txBody>
      </p:sp>
      <p:sp>
        <p:nvSpPr>
          <p:cNvPr id="2" name="TextBox 1">
            <a:extLst>
              <a:ext uri="{FF2B5EF4-FFF2-40B4-BE49-F238E27FC236}">
                <a16:creationId xmlns:a16="http://schemas.microsoft.com/office/drawing/2014/main" id="{AD800A63-9F5E-4A82-B104-46E300C6D151}"/>
              </a:ext>
            </a:extLst>
          </p:cNvPr>
          <p:cNvSpPr txBox="1"/>
          <p:nvPr/>
        </p:nvSpPr>
        <p:spPr>
          <a:xfrm>
            <a:off x="4636546" y="5451604"/>
            <a:ext cx="6809590" cy="738664"/>
          </a:xfrm>
          <a:prstGeom prst="rect">
            <a:avLst/>
          </a:prstGeom>
          <a:noFill/>
        </p:spPr>
        <p:txBody>
          <a:bodyPr wrap="square" rtlCol="0">
            <a:spAutoFit/>
          </a:bodyPr>
          <a:lstStyle/>
          <a:p>
            <a:pPr marL="1134110">
              <a:lnSpc>
                <a:spcPct val="100000"/>
              </a:lnSpc>
              <a:spcBef>
                <a:spcPts val="945"/>
              </a:spcBef>
            </a:pPr>
            <a:r>
              <a:rPr lang="en-US" sz="2400" b="1" spc="-35" dirty="0">
                <a:latin typeface="Georgia"/>
                <a:cs typeface="Georgia"/>
              </a:rPr>
              <a:t>Question: </a:t>
            </a:r>
            <a:r>
              <a:rPr lang="en-US" sz="2400" spc="10" dirty="0">
                <a:latin typeface="Georgia"/>
                <a:cs typeface="Georgia"/>
              </a:rPr>
              <a:t>What </a:t>
            </a:r>
            <a:r>
              <a:rPr lang="en-US" sz="2400" spc="-35" dirty="0">
                <a:latin typeface="Georgia"/>
                <a:cs typeface="Georgia"/>
              </a:rPr>
              <a:t>is </a:t>
            </a:r>
            <a:r>
              <a:rPr lang="en-US" sz="2400" spc="-15" dirty="0">
                <a:latin typeface="Georgia"/>
                <a:cs typeface="Georgia"/>
              </a:rPr>
              <a:t>the </a:t>
            </a:r>
            <a:r>
              <a:rPr lang="en-US" sz="2400" spc="-20" dirty="0">
                <a:latin typeface="Georgia"/>
                <a:cs typeface="Georgia"/>
              </a:rPr>
              <a:t>right </a:t>
            </a:r>
            <a:r>
              <a:rPr lang="en-US" sz="2400" spc="65" dirty="0">
                <a:latin typeface="Georgia"/>
                <a:cs typeface="Georgia"/>
              </a:rPr>
              <a:t>∆</a:t>
            </a:r>
            <a:r>
              <a:rPr lang="en-US" sz="2400" i="1" spc="65" dirty="0">
                <a:latin typeface="Times New Roman"/>
                <a:cs typeface="Times New Roman"/>
              </a:rPr>
              <a:t>θ </a:t>
            </a:r>
            <a:r>
              <a:rPr lang="en-US" sz="2400" spc="-5" dirty="0">
                <a:latin typeface="Georgia"/>
                <a:cs typeface="Georgia"/>
              </a:rPr>
              <a:t>to</a:t>
            </a:r>
            <a:r>
              <a:rPr lang="en-US" sz="2400" spc="-30" dirty="0">
                <a:latin typeface="Georgia"/>
                <a:cs typeface="Georgia"/>
              </a:rPr>
              <a:t> </a:t>
            </a:r>
            <a:r>
              <a:rPr lang="en-US" sz="2400" spc="-45" dirty="0">
                <a:latin typeface="Georgia"/>
                <a:cs typeface="Georgia"/>
              </a:rPr>
              <a:t>use</a:t>
            </a:r>
            <a:r>
              <a:rPr lang="en-US" sz="2400" dirty="0">
                <a:latin typeface="Georgia"/>
                <a:cs typeface="Georgia"/>
              </a:rPr>
              <a:t> </a:t>
            </a:r>
            <a:r>
              <a:rPr lang="en-US" sz="2400" spc="-15" dirty="0">
                <a:latin typeface="Georgia"/>
                <a:cs typeface="Georgia"/>
              </a:rPr>
              <a:t>?</a:t>
            </a:r>
            <a:endParaRPr lang="en-US" sz="2400" dirty="0">
              <a:latin typeface="Georgia"/>
              <a:cs typeface="Georgia"/>
            </a:endParaRPr>
          </a:p>
          <a:p>
            <a:endParaRPr lang="en-US" dirty="0"/>
          </a:p>
        </p:txBody>
      </p:sp>
      <p:cxnSp>
        <p:nvCxnSpPr>
          <p:cNvPr id="4" name="Straight Arrow Connector 3">
            <a:extLst>
              <a:ext uri="{FF2B5EF4-FFF2-40B4-BE49-F238E27FC236}">
                <a16:creationId xmlns:a16="http://schemas.microsoft.com/office/drawing/2014/main" id="{100F866F-E8DA-4226-A87C-B4C31A039F7D}"/>
              </a:ext>
            </a:extLst>
          </p:cNvPr>
          <p:cNvCxnSpPr>
            <a:endCxn id="9" idx="3"/>
          </p:cNvCxnSpPr>
          <p:nvPr/>
        </p:nvCxnSpPr>
        <p:spPr>
          <a:xfrm flipH="1">
            <a:off x="3707422" y="5672818"/>
            <a:ext cx="199413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36538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DA833-AF48-4908-991C-58390CC81F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3336" y="2229420"/>
            <a:ext cx="3689873" cy="2497567"/>
          </a:xfrm>
        </p:spPr>
      </p:pic>
      <p:sp>
        <p:nvSpPr>
          <p:cNvPr id="7" name="Rectangle 6">
            <a:extLst>
              <a:ext uri="{FF2B5EF4-FFF2-40B4-BE49-F238E27FC236}">
                <a16:creationId xmlns:a16="http://schemas.microsoft.com/office/drawing/2014/main" id="{9F80AB6E-92BA-4D79-B00C-18FE2614AF3D}"/>
              </a:ext>
            </a:extLst>
          </p:cNvPr>
          <p:cNvSpPr/>
          <p:nvPr/>
        </p:nvSpPr>
        <p:spPr>
          <a:xfrm>
            <a:off x="3872754" y="2807745"/>
            <a:ext cx="376517" cy="1807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C9C025-7EB1-4C74-90D9-FADA32781CBA}"/>
              </a:ext>
            </a:extLst>
          </p:cNvPr>
          <p:cNvSpPr txBox="1"/>
          <p:nvPr/>
        </p:nvSpPr>
        <p:spPr>
          <a:xfrm>
            <a:off x="6293222" y="1925619"/>
            <a:ext cx="4679577" cy="2215991"/>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p>
          <a:p>
            <a:endParaRPr lang="en-US" sz="2400" i="1" spc="65" dirty="0">
              <a:latin typeface="Times New Roman"/>
              <a:cs typeface="Times New Roman"/>
            </a:endParaRPr>
          </a:p>
          <a:p>
            <a:r>
              <a:rPr lang="en-US" sz="2400" dirty="0">
                <a:latin typeface="Georgia"/>
                <a:cs typeface="Georgia"/>
              </a:rPr>
              <a:t>Let </a:t>
            </a:r>
            <a:r>
              <a:rPr lang="en-US" sz="2400" spc="-40" dirty="0">
                <a:latin typeface="Georgia"/>
                <a:cs typeface="Georgia"/>
              </a:rPr>
              <a:t>us </a:t>
            </a:r>
            <a:r>
              <a:rPr lang="en-US" sz="2400" spc="-15" dirty="0">
                <a:latin typeface="Georgia"/>
                <a:cs typeface="Georgia"/>
              </a:rPr>
              <a:t>be </a:t>
            </a:r>
            <a:r>
              <a:rPr lang="en-US" sz="2400" spc="-10" dirty="0">
                <a:latin typeface="Georgia"/>
                <a:cs typeface="Georgia"/>
              </a:rPr>
              <a:t>a </a:t>
            </a:r>
            <a:r>
              <a:rPr lang="en-US" sz="2400" dirty="0">
                <a:latin typeface="Georgia"/>
                <a:cs typeface="Georgia"/>
              </a:rPr>
              <a:t>bit </a:t>
            </a:r>
            <a:r>
              <a:rPr lang="en-US" sz="2400" spc="-30" dirty="0">
                <a:latin typeface="Georgia"/>
                <a:cs typeface="Georgia"/>
              </a:rPr>
              <a:t>conservative: </a:t>
            </a:r>
            <a:r>
              <a:rPr lang="en-US" sz="2400" spc="-50" dirty="0">
                <a:latin typeface="Georgia"/>
                <a:cs typeface="Georgia"/>
              </a:rPr>
              <a:t>move </a:t>
            </a:r>
            <a:r>
              <a:rPr lang="en-US" sz="2400" spc="-20" dirty="0">
                <a:latin typeface="Georgia"/>
                <a:cs typeface="Georgia"/>
              </a:rPr>
              <a:t>only </a:t>
            </a:r>
            <a:r>
              <a:rPr lang="en-US" sz="2400" spc="-5" dirty="0">
                <a:latin typeface="Georgia"/>
                <a:cs typeface="Georgia"/>
              </a:rPr>
              <a:t>by </a:t>
            </a:r>
            <a:r>
              <a:rPr lang="en-US" sz="2400" spc="-10" dirty="0">
                <a:latin typeface="Georgia"/>
                <a:cs typeface="Georgia"/>
              </a:rPr>
              <a:t>a </a:t>
            </a:r>
            <a:r>
              <a:rPr lang="en-US" sz="2400" spc="-30" dirty="0">
                <a:latin typeface="Georgia"/>
                <a:cs typeface="Georgia"/>
              </a:rPr>
              <a:t>small  amount</a:t>
            </a:r>
            <a:r>
              <a:rPr lang="en-US" sz="2400" spc="95" dirty="0">
                <a:latin typeface="Georgia"/>
                <a:cs typeface="Georgia"/>
              </a:rPr>
              <a:t> </a:t>
            </a:r>
            <a:r>
              <a:rPr lang="en-US" sz="2400" i="1" spc="-5" dirty="0">
                <a:latin typeface="Times New Roman"/>
                <a:cs typeface="Times New Roman"/>
              </a:rPr>
              <a:t>η</a:t>
            </a:r>
            <a:endParaRPr lang="en-US" sz="2400" dirty="0">
              <a:latin typeface="Times New Roman"/>
              <a:cs typeface="Times New Roman"/>
            </a:endParaRPr>
          </a:p>
          <a:p>
            <a:endParaRPr lang="en-US" sz="2400" dirty="0">
              <a:latin typeface="Times New Roman"/>
              <a:cs typeface="Times New Roman"/>
            </a:endParaRPr>
          </a:p>
          <a:p>
            <a:endParaRPr lang="en-US" dirty="0"/>
          </a:p>
        </p:txBody>
      </p:sp>
      <p:sp>
        <p:nvSpPr>
          <p:cNvPr id="9" name="object 4">
            <a:extLst>
              <a:ext uri="{FF2B5EF4-FFF2-40B4-BE49-F238E27FC236}">
                <a16:creationId xmlns:a16="http://schemas.microsoft.com/office/drawing/2014/main" id="{9C26A4DF-68CA-43E5-9121-81A73BAD087B}"/>
              </a:ext>
            </a:extLst>
          </p:cNvPr>
          <p:cNvSpPr txBox="1"/>
          <p:nvPr/>
        </p:nvSpPr>
        <p:spPr>
          <a:xfrm>
            <a:off x="929122" y="5451604"/>
            <a:ext cx="2778300" cy="442429"/>
          </a:xfrm>
          <a:prstGeom prst="rect">
            <a:avLst/>
          </a:prstGeom>
        </p:spPr>
        <p:txBody>
          <a:bodyPr vert="horz" wrap="square" lIns="0" tIns="11430" rIns="0" bIns="0" rtlCol="0">
            <a:spAutoFit/>
          </a:bodyPr>
          <a:lstStyle/>
          <a:p>
            <a:pPr marL="12700">
              <a:lnSpc>
                <a:spcPct val="100000"/>
              </a:lnSpc>
              <a:spcBef>
                <a:spcPts val="90"/>
              </a:spcBef>
            </a:pPr>
            <a:r>
              <a:rPr sz="2800" i="1" dirty="0">
                <a:latin typeface="Times New Roman"/>
                <a:cs typeface="Times New Roman"/>
              </a:rPr>
              <a:t>θ</a:t>
            </a:r>
            <a:r>
              <a:rPr sz="2800" i="1" baseline="-10416" dirty="0">
                <a:latin typeface="Arial"/>
                <a:cs typeface="Arial"/>
              </a:rPr>
              <a:t>new </a:t>
            </a:r>
            <a:r>
              <a:rPr sz="2800" spc="140" dirty="0">
                <a:latin typeface="Georgia"/>
                <a:cs typeface="Georgia"/>
              </a:rPr>
              <a:t>= </a:t>
            </a:r>
            <a:r>
              <a:rPr sz="2800" i="1" spc="-30" dirty="0">
                <a:latin typeface="Times New Roman"/>
                <a:cs typeface="Times New Roman"/>
              </a:rPr>
              <a:t>θ </a:t>
            </a:r>
            <a:r>
              <a:rPr sz="2800" spc="140" dirty="0">
                <a:latin typeface="Georgia"/>
                <a:cs typeface="Georgia"/>
              </a:rPr>
              <a:t>+ </a:t>
            </a:r>
            <a:r>
              <a:rPr sz="2800" i="1" spc="-5" dirty="0">
                <a:latin typeface="Times New Roman"/>
                <a:cs typeface="Times New Roman"/>
              </a:rPr>
              <a:t>η </a:t>
            </a:r>
            <a:r>
              <a:rPr sz="2800" spc="-50" dirty="0">
                <a:latin typeface="DejaVu Sans"/>
                <a:cs typeface="DejaVu Sans"/>
              </a:rPr>
              <a:t>·</a:t>
            </a:r>
            <a:r>
              <a:rPr sz="2800" spc="-265" dirty="0">
                <a:latin typeface="DejaVu Sans"/>
                <a:cs typeface="DejaVu Sans"/>
              </a:rPr>
              <a:t> </a:t>
            </a:r>
            <a:r>
              <a:rPr sz="2800" spc="70" dirty="0">
                <a:latin typeface="Georgia"/>
                <a:cs typeface="Georgia"/>
              </a:rPr>
              <a:t>∆</a:t>
            </a:r>
            <a:r>
              <a:rPr sz="2800" i="1" spc="70" dirty="0">
                <a:latin typeface="Times New Roman"/>
                <a:cs typeface="Times New Roman"/>
              </a:rPr>
              <a:t>θ</a:t>
            </a:r>
            <a:endParaRPr sz="2800" dirty="0">
              <a:latin typeface="Times New Roman"/>
              <a:cs typeface="Times New Roman"/>
            </a:endParaRPr>
          </a:p>
        </p:txBody>
      </p:sp>
      <p:sp>
        <p:nvSpPr>
          <p:cNvPr id="2" name="TextBox 1">
            <a:extLst>
              <a:ext uri="{FF2B5EF4-FFF2-40B4-BE49-F238E27FC236}">
                <a16:creationId xmlns:a16="http://schemas.microsoft.com/office/drawing/2014/main" id="{AD800A63-9F5E-4A82-B104-46E300C6D151}"/>
              </a:ext>
            </a:extLst>
          </p:cNvPr>
          <p:cNvSpPr txBox="1"/>
          <p:nvPr/>
        </p:nvSpPr>
        <p:spPr>
          <a:xfrm>
            <a:off x="4636546" y="5451604"/>
            <a:ext cx="6809590" cy="1223412"/>
          </a:xfrm>
          <a:prstGeom prst="rect">
            <a:avLst/>
          </a:prstGeom>
          <a:noFill/>
        </p:spPr>
        <p:txBody>
          <a:bodyPr wrap="square" rtlCol="0">
            <a:spAutoFit/>
          </a:bodyPr>
          <a:lstStyle/>
          <a:p>
            <a:pPr marL="1134110">
              <a:lnSpc>
                <a:spcPct val="100000"/>
              </a:lnSpc>
              <a:spcBef>
                <a:spcPts val="945"/>
              </a:spcBef>
            </a:pPr>
            <a:r>
              <a:rPr lang="en-US" sz="2400" b="1" spc="-35" dirty="0">
                <a:latin typeface="Georgia"/>
                <a:cs typeface="Georgia"/>
              </a:rPr>
              <a:t>Question: </a:t>
            </a:r>
            <a:r>
              <a:rPr lang="en-US" sz="2400" spc="10" dirty="0">
                <a:latin typeface="Georgia"/>
                <a:cs typeface="Georgia"/>
              </a:rPr>
              <a:t>What </a:t>
            </a:r>
            <a:r>
              <a:rPr lang="en-US" sz="2400" spc="-35" dirty="0">
                <a:latin typeface="Georgia"/>
                <a:cs typeface="Georgia"/>
              </a:rPr>
              <a:t>is </a:t>
            </a:r>
            <a:r>
              <a:rPr lang="en-US" sz="2400" spc="-15" dirty="0">
                <a:latin typeface="Georgia"/>
                <a:cs typeface="Georgia"/>
              </a:rPr>
              <a:t>the </a:t>
            </a:r>
            <a:r>
              <a:rPr lang="en-US" sz="2400" spc="-20" dirty="0">
                <a:latin typeface="Georgia"/>
                <a:cs typeface="Georgia"/>
              </a:rPr>
              <a:t>right </a:t>
            </a:r>
            <a:r>
              <a:rPr lang="en-US" sz="2400" spc="65" dirty="0">
                <a:latin typeface="Georgia"/>
                <a:cs typeface="Georgia"/>
              </a:rPr>
              <a:t>∆</a:t>
            </a:r>
            <a:r>
              <a:rPr lang="en-US" sz="2400" i="1" spc="65" dirty="0">
                <a:latin typeface="Times New Roman"/>
                <a:cs typeface="Times New Roman"/>
              </a:rPr>
              <a:t>θ </a:t>
            </a:r>
            <a:r>
              <a:rPr lang="en-US" sz="2400" spc="-5" dirty="0">
                <a:latin typeface="Georgia"/>
                <a:cs typeface="Georgia"/>
              </a:rPr>
              <a:t>to</a:t>
            </a:r>
            <a:r>
              <a:rPr lang="en-US" sz="2400" spc="-30" dirty="0">
                <a:latin typeface="Georgia"/>
                <a:cs typeface="Georgia"/>
              </a:rPr>
              <a:t> </a:t>
            </a:r>
            <a:r>
              <a:rPr lang="en-US" sz="2400" spc="-45" dirty="0">
                <a:latin typeface="Georgia"/>
                <a:cs typeface="Georgia"/>
              </a:rPr>
              <a:t>use</a:t>
            </a:r>
            <a:r>
              <a:rPr lang="en-US" sz="2400" dirty="0">
                <a:latin typeface="Georgia"/>
                <a:cs typeface="Georgia"/>
              </a:rPr>
              <a:t> </a:t>
            </a:r>
            <a:r>
              <a:rPr lang="en-US" sz="2400" spc="-15" dirty="0">
                <a:latin typeface="Georgia"/>
                <a:cs typeface="Georgia"/>
              </a:rPr>
              <a:t>?</a:t>
            </a:r>
          </a:p>
          <a:p>
            <a:pPr marL="1134110">
              <a:spcBef>
                <a:spcPts val="945"/>
              </a:spcBef>
            </a:pPr>
            <a:r>
              <a:rPr lang="en-US" sz="2400" spc="5" dirty="0">
                <a:latin typeface="Georgia"/>
                <a:cs typeface="Georgia"/>
              </a:rPr>
              <a:t>The </a:t>
            </a:r>
            <a:r>
              <a:rPr lang="en-US" sz="2400" spc="-40" dirty="0">
                <a:latin typeface="Georgia"/>
                <a:cs typeface="Georgia"/>
              </a:rPr>
              <a:t>answer </a:t>
            </a:r>
            <a:r>
              <a:rPr lang="en-US" sz="2400" spc="-45" dirty="0">
                <a:latin typeface="Georgia"/>
                <a:cs typeface="Georgia"/>
              </a:rPr>
              <a:t>comes </a:t>
            </a:r>
            <a:r>
              <a:rPr lang="en-US" sz="2400" spc="-40" dirty="0">
                <a:latin typeface="Georgia"/>
                <a:cs typeface="Georgia"/>
              </a:rPr>
              <a:t>from </a:t>
            </a:r>
            <a:r>
              <a:rPr lang="en-US" sz="2400" spc="-15" dirty="0">
                <a:latin typeface="Georgia"/>
                <a:cs typeface="Georgia"/>
              </a:rPr>
              <a:t>Taylor</a:t>
            </a:r>
            <a:r>
              <a:rPr lang="en-US" sz="2400" spc="-100" dirty="0">
                <a:latin typeface="Georgia"/>
                <a:cs typeface="Georgia"/>
              </a:rPr>
              <a:t> </a:t>
            </a:r>
            <a:r>
              <a:rPr lang="en-US" sz="2400" spc="-40" dirty="0">
                <a:latin typeface="Georgia"/>
                <a:cs typeface="Georgia"/>
              </a:rPr>
              <a:t>series</a:t>
            </a:r>
            <a:endParaRPr lang="en-US" sz="2400" dirty="0">
              <a:latin typeface="Georgia"/>
              <a:cs typeface="Georgia"/>
            </a:endParaRPr>
          </a:p>
          <a:p>
            <a:endParaRPr lang="en-US" dirty="0"/>
          </a:p>
        </p:txBody>
      </p:sp>
      <p:cxnSp>
        <p:nvCxnSpPr>
          <p:cNvPr id="4" name="Straight Arrow Connector 3">
            <a:extLst>
              <a:ext uri="{FF2B5EF4-FFF2-40B4-BE49-F238E27FC236}">
                <a16:creationId xmlns:a16="http://schemas.microsoft.com/office/drawing/2014/main" id="{100F866F-E8DA-4226-A87C-B4C31A039F7D}"/>
              </a:ext>
            </a:extLst>
          </p:cNvPr>
          <p:cNvCxnSpPr>
            <a:endCxn id="9" idx="3"/>
          </p:cNvCxnSpPr>
          <p:nvPr/>
        </p:nvCxnSpPr>
        <p:spPr>
          <a:xfrm flipH="1">
            <a:off x="3707422" y="5672818"/>
            <a:ext cx="199413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68341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F8225-0EA2-498A-9596-F6F6D47DFFFB}"/>
              </a:ext>
            </a:extLst>
          </p:cNvPr>
          <p:cNvSpPr>
            <a:spLocks noGrp="1"/>
          </p:cNvSpPr>
          <p:nvPr>
            <p:ph idx="1"/>
          </p:nvPr>
        </p:nvSpPr>
        <p:spPr>
          <a:xfrm>
            <a:off x="838200" y="265766"/>
            <a:ext cx="10515600" cy="5833819"/>
          </a:xfrm>
        </p:spPr>
        <p:txBody>
          <a:bodyPr/>
          <a:lstStyle/>
          <a:p>
            <a:pPr marL="0" indent="0">
              <a:buNone/>
            </a:pPr>
            <a:r>
              <a:rPr lang="en-US" spc="-40" dirty="0">
                <a:latin typeface="Georgia"/>
                <a:cs typeface="Georgia"/>
              </a:rPr>
              <a:t>For ease of </a:t>
            </a:r>
            <a:r>
              <a:rPr lang="en-US" spc="-15" dirty="0">
                <a:latin typeface="Georgia"/>
                <a:cs typeface="Georgia"/>
              </a:rPr>
              <a:t>notation, </a:t>
            </a:r>
            <a:r>
              <a:rPr lang="en-US" spc="-10" dirty="0">
                <a:latin typeface="Georgia"/>
                <a:cs typeface="Georgia"/>
              </a:rPr>
              <a:t>let </a:t>
            </a:r>
            <a:r>
              <a:rPr lang="en-US" spc="70" dirty="0">
                <a:latin typeface="Georgia"/>
                <a:cs typeface="Georgia"/>
              </a:rPr>
              <a:t>∆</a:t>
            </a:r>
            <a:r>
              <a:rPr lang="en-US" i="1" spc="70" dirty="0">
                <a:latin typeface="Times New Roman"/>
                <a:cs typeface="Times New Roman"/>
              </a:rPr>
              <a:t>θ </a:t>
            </a:r>
            <a:r>
              <a:rPr lang="en-US" spc="140" dirty="0">
                <a:latin typeface="Georgia"/>
                <a:cs typeface="Georgia"/>
              </a:rPr>
              <a:t>= </a:t>
            </a:r>
            <a:r>
              <a:rPr lang="en-US" i="1" spc="35" dirty="0">
                <a:latin typeface="Times New Roman"/>
                <a:cs typeface="Times New Roman"/>
              </a:rPr>
              <a:t>u</a:t>
            </a:r>
            <a:r>
              <a:rPr lang="en-US" spc="35" dirty="0">
                <a:latin typeface="Georgia"/>
                <a:cs typeface="Georgia"/>
              </a:rPr>
              <a:t>, </a:t>
            </a:r>
            <a:r>
              <a:rPr lang="en-US" spc="-25" dirty="0">
                <a:latin typeface="Georgia"/>
                <a:cs typeface="Georgia"/>
              </a:rPr>
              <a:t>then </a:t>
            </a:r>
            <a:r>
              <a:rPr lang="en-US" spc="-40" dirty="0">
                <a:latin typeface="Georgia"/>
                <a:cs typeface="Georgia"/>
              </a:rPr>
              <a:t>from </a:t>
            </a:r>
            <a:r>
              <a:rPr lang="en-US" spc="-15" dirty="0">
                <a:latin typeface="Georgia"/>
                <a:cs typeface="Georgia"/>
              </a:rPr>
              <a:t>Taylor </a:t>
            </a:r>
            <a:r>
              <a:rPr lang="en-US" spc="-35" dirty="0">
                <a:latin typeface="Georgia"/>
                <a:cs typeface="Georgia"/>
              </a:rPr>
              <a:t>series, </a:t>
            </a:r>
            <a:r>
              <a:rPr lang="en-US" spc="-55" dirty="0">
                <a:latin typeface="Georgia"/>
                <a:cs typeface="Georgia"/>
              </a:rPr>
              <a:t>we</a:t>
            </a:r>
            <a:r>
              <a:rPr lang="en-US" spc="60" dirty="0">
                <a:latin typeface="Georgia"/>
                <a:cs typeface="Georgia"/>
              </a:rPr>
              <a:t> </a:t>
            </a:r>
            <a:r>
              <a:rPr lang="en-US" spc="-25" dirty="0">
                <a:latin typeface="Georgia"/>
                <a:cs typeface="Georgia"/>
              </a:rPr>
              <a:t>have,</a:t>
            </a:r>
            <a:endParaRPr lang="en-US" dirty="0">
              <a:latin typeface="Georgia"/>
              <a:cs typeface="Georgia"/>
            </a:endParaRPr>
          </a:p>
          <a:p>
            <a:pPr marL="0" indent="0">
              <a:buNone/>
            </a:pPr>
            <a:endParaRPr lang="en-US" dirty="0"/>
          </a:p>
        </p:txBody>
      </p:sp>
      <p:pic>
        <p:nvPicPr>
          <p:cNvPr id="8" name="Picture 7">
            <a:extLst>
              <a:ext uri="{FF2B5EF4-FFF2-40B4-BE49-F238E27FC236}">
                <a16:creationId xmlns:a16="http://schemas.microsoft.com/office/drawing/2014/main" id="{DE137852-6660-4133-A08F-3E9C93B3739A}"/>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8200" y="1227977"/>
            <a:ext cx="10920878" cy="1002049"/>
          </a:xfrm>
          <a:prstGeom prst="rect">
            <a:avLst/>
          </a:prstGeom>
        </p:spPr>
      </p:pic>
    </p:spTree>
    <p:extLst>
      <p:ext uri="{BB962C8B-B14F-4D97-AF65-F5344CB8AC3E}">
        <p14:creationId xmlns:p14="http://schemas.microsoft.com/office/powerpoint/2010/main" val="3590246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77A6D-7FAE-4E66-A9CB-0ECC078393DD}"/>
              </a:ext>
            </a:extLst>
          </p:cNvPr>
          <p:cNvSpPr>
            <a:spLocks noGrp="1"/>
          </p:cNvSpPr>
          <p:nvPr>
            <p:ph idx="1"/>
          </p:nvPr>
        </p:nvSpPr>
        <p:spPr>
          <a:xfrm>
            <a:off x="386379" y="561602"/>
            <a:ext cx="10515600" cy="2552737"/>
          </a:xfrm>
        </p:spPr>
        <p:txBody>
          <a:bodyPr>
            <a:normAutofit/>
          </a:bodyPr>
          <a:lstStyle/>
          <a:p>
            <a:r>
              <a:rPr lang="en-US" dirty="0"/>
              <a:t>The first thing we do is pick a random value for intercept.</a:t>
            </a:r>
          </a:p>
          <a:p>
            <a:r>
              <a:rPr lang="en-US" dirty="0"/>
              <a:t>This is just an initial guess that gives Gradient descent something to improve upon.</a:t>
            </a:r>
          </a:p>
          <a:p>
            <a:r>
              <a:rPr lang="en-US" dirty="0"/>
              <a:t>In this case we’ll use 0, but any number will do fine.</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E225831-928B-4261-99FB-EB53221763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55" t="7817" b="8424"/>
          <a:stretch/>
        </p:blipFill>
        <p:spPr>
          <a:xfrm>
            <a:off x="6594440" y="2823883"/>
            <a:ext cx="4397524" cy="3743661"/>
          </a:xfrm>
          <a:prstGeom prst="rect">
            <a:avLst/>
          </a:prstGeom>
        </p:spPr>
      </p:pic>
      <p:sp>
        <p:nvSpPr>
          <p:cNvPr id="9" name="TextBox 8">
            <a:extLst>
              <a:ext uri="{FF2B5EF4-FFF2-40B4-BE49-F238E27FC236}">
                <a16:creationId xmlns:a16="http://schemas.microsoft.com/office/drawing/2014/main" id="{4ABD012B-1610-47C4-B5E2-C95CB8286766}"/>
              </a:ext>
            </a:extLst>
          </p:cNvPr>
          <p:cNvSpPr txBox="1"/>
          <p:nvPr/>
        </p:nvSpPr>
        <p:spPr>
          <a:xfrm>
            <a:off x="247426" y="4851699"/>
            <a:ext cx="5992009" cy="800219"/>
          </a:xfrm>
          <a:prstGeom prst="rect">
            <a:avLst/>
          </a:prstGeom>
          <a:noFill/>
        </p:spPr>
        <p:txBody>
          <a:bodyPr wrap="square" rtlCol="0">
            <a:spAutoFit/>
          </a:bodyPr>
          <a:lstStyle/>
          <a:p>
            <a:r>
              <a:rPr lang="en-US" sz="2800" b="1" dirty="0"/>
              <a:t>Predicted height = 0 + 0.64 x Weight</a:t>
            </a:r>
          </a:p>
          <a:p>
            <a:endParaRPr lang="en-US" dirty="0"/>
          </a:p>
        </p:txBody>
      </p:sp>
      <p:cxnSp>
        <p:nvCxnSpPr>
          <p:cNvPr id="11" name="Straight Arrow Connector 10">
            <a:extLst>
              <a:ext uri="{FF2B5EF4-FFF2-40B4-BE49-F238E27FC236}">
                <a16:creationId xmlns:a16="http://schemas.microsoft.com/office/drawing/2014/main" id="{BE8BA3ED-99C0-4AF8-9763-9065C27F99BA}"/>
              </a:ext>
            </a:extLst>
          </p:cNvPr>
          <p:cNvCxnSpPr/>
          <p:nvPr/>
        </p:nvCxnSpPr>
        <p:spPr>
          <a:xfrm flipH="1" flipV="1">
            <a:off x="5766099" y="5368066"/>
            <a:ext cx="1172583" cy="77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3570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F8225-0EA2-498A-9596-F6F6D47DFFFB}"/>
              </a:ext>
            </a:extLst>
          </p:cNvPr>
          <p:cNvSpPr>
            <a:spLocks noGrp="1"/>
          </p:cNvSpPr>
          <p:nvPr>
            <p:ph idx="1"/>
          </p:nvPr>
        </p:nvSpPr>
        <p:spPr>
          <a:xfrm>
            <a:off x="838200" y="265766"/>
            <a:ext cx="10515600" cy="5833819"/>
          </a:xfrm>
        </p:spPr>
        <p:txBody>
          <a:bodyPr/>
          <a:lstStyle/>
          <a:p>
            <a:pPr marL="0" indent="0">
              <a:buNone/>
            </a:pPr>
            <a:r>
              <a:rPr lang="en-US" spc="-40" dirty="0">
                <a:latin typeface="Georgia"/>
                <a:cs typeface="Georgia"/>
              </a:rPr>
              <a:t>For ease of </a:t>
            </a:r>
            <a:r>
              <a:rPr lang="en-US" spc="-15" dirty="0">
                <a:latin typeface="Georgia"/>
                <a:cs typeface="Georgia"/>
              </a:rPr>
              <a:t>notation, </a:t>
            </a:r>
            <a:r>
              <a:rPr lang="en-US" spc="-10" dirty="0">
                <a:latin typeface="Georgia"/>
                <a:cs typeface="Georgia"/>
              </a:rPr>
              <a:t>let </a:t>
            </a:r>
            <a:r>
              <a:rPr lang="en-US" spc="70" dirty="0">
                <a:latin typeface="Georgia"/>
                <a:cs typeface="Georgia"/>
              </a:rPr>
              <a:t>∆</a:t>
            </a:r>
            <a:r>
              <a:rPr lang="en-US" i="1" spc="70" dirty="0">
                <a:latin typeface="Times New Roman"/>
                <a:cs typeface="Times New Roman"/>
              </a:rPr>
              <a:t>θ </a:t>
            </a:r>
            <a:r>
              <a:rPr lang="en-US" spc="140" dirty="0">
                <a:latin typeface="Georgia"/>
                <a:cs typeface="Georgia"/>
              </a:rPr>
              <a:t>= </a:t>
            </a:r>
            <a:r>
              <a:rPr lang="en-US" i="1" spc="35" dirty="0">
                <a:latin typeface="Times New Roman"/>
                <a:cs typeface="Times New Roman"/>
              </a:rPr>
              <a:t>u</a:t>
            </a:r>
            <a:r>
              <a:rPr lang="en-US" spc="35" dirty="0">
                <a:latin typeface="Georgia"/>
                <a:cs typeface="Georgia"/>
              </a:rPr>
              <a:t>, </a:t>
            </a:r>
            <a:r>
              <a:rPr lang="en-US" spc="-25" dirty="0">
                <a:latin typeface="Georgia"/>
                <a:cs typeface="Georgia"/>
              </a:rPr>
              <a:t>then </a:t>
            </a:r>
            <a:r>
              <a:rPr lang="en-US" spc="-40" dirty="0">
                <a:latin typeface="Georgia"/>
                <a:cs typeface="Georgia"/>
              </a:rPr>
              <a:t>from </a:t>
            </a:r>
            <a:r>
              <a:rPr lang="en-US" spc="-15" dirty="0">
                <a:latin typeface="Georgia"/>
                <a:cs typeface="Georgia"/>
              </a:rPr>
              <a:t>Taylor </a:t>
            </a:r>
            <a:r>
              <a:rPr lang="en-US" spc="-35" dirty="0">
                <a:latin typeface="Georgia"/>
                <a:cs typeface="Georgia"/>
              </a:rPr>
              <a:t>series, </a:t>
            </a:r>
            <a:r>
              <a:rPr lang="en-US" spc="-55" dirty="0">
                <a:latin typeface="Georgia"/>
                <a:cs typeface="Georgia"/>
              </a:rPr>
              <a:t>we</a:t>
            </a:r>
            <a:r>
              <a:rPr lang="en-US" spc="60" dirty="0">
                <a:latin typeface="Georgia"/>
                <a:cs typeface="Georgia"/>
              </a:rPr>
              <a:t> </a:t>
            </a:r>
            <a:r>
              <a:rPr lang="en-US" spc="-25" dirty="0">
                <a:latin typeface="Georgia"/>
                <a:cs typeface="Georgia"/>
              </a:rPr>
              <a:t>have,</a:t>
            </a:r>
            <a:endParaRPr lang="en-US" dirty="0">
              <a:latin typeface="Georgia"/>
              <a:cs typeface="Georgia"/>
            </a:endParaRPr>
          </a:p>
          <a:p>
            <a:pPr marL="0" indent="0">
              <a:buNone/>
            </a:pPr>
            <a:endParaRPr lang="en-US" dirty="0"/>
          </a:p>
        </p:txBody>
      </p:sp>
      <p:pic>
        <p:nvPicPr>
          <p:cNvPr id="8" name="Picture 7">
            <a:extLst>
              <a:ext uri="{FF2B5EF4-FFF2-40B4-BE49-F238E27FC236}">
                <a16:creationId xmlns:a16="http://schemas.microsoft.com/office/drawing/2014/main" id="{DE137852-6660-4133-A08F-3E9C93B3739A}"/>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8200" y="1227977"/>
            <a:ext cx="10920878" cy="1002049"/>
          </a:xfrm>
          <a:prstGeom prst="rect">
            <a:avLst/>
          </a:prstGeom>
        </p:spPr>
      </p:pic>
      <p:pic>
        <p:nvPicPr>
          <p:cNvPr id="2" name="Picture 1">
            <a:extLst>
              <a:ext uri="{FF2B5EF4-FFF2-40B4-BE49-F238E27FC236}">
                <a16:creationId xmlns:a16="http://schemas.microsoft.com/office/drawing/2014/main" id="{4E5C3FDC-93ED-47A9-B921-1FF7D51752E0}"/>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560321" y="2308142"/>
            <a:ext cx="9534861" cy="542634"/>
          </a:xfrm>
          <a:prstGeom prst="rect">
            <a:avLst/>
          </a:prstGeom>
        </p:spPr>
      </p:pic>
    </p:spTree>
    <p:extLst>
      <p:ext uri="{BB962C8B-B14F-4D97-AF65-F5344CB8AC3E}">
        <p14:creationId xmlns:p14="http://schemas.microsoft.com/office/powerpoint/2010/main" val="22372630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F8225-0EA2-498A-9596-F6F6D47DFFFB}"/>
              </a:ext>
            </a:extLst>
          </p:cNvPr>
          <p:cNvSpPr>
            <a:spLocks noGrp="1"/>
          </p:cNvSpPr>
          <p:nvPr>
            <p:ph idx="1"/>
          </p:nvPr>
        </p:nvSpPr>
        <p:spPr>
          <a:xfrm>
            <a:off x="838200" y="265766"/>
            <a:ext cx="10515600" cy="5833819"/>
          </a:xfrm>
        </p:spPr>
        <p:txBody>
          <a:bodyPr/>
          <a:lstStyle/>
          <a:p>
            <a:pPr marL="0" indent="0">
              <a:buNone/>
            </a:pPr>
            <a:r>
              <a:rPr lang="en-US" spc="-40" dirty="0">
                <a:latin typeface="Georgia"/>
                <a:cs typeface="Georgia"/>
              </a:rPr>
              <a:t>For ease of </a:t>
            </a:r>
            <a:r>
              <a:rPr lang="en-US" spc="-15" dirty="0">
                <a:latin typeface="Georgia"/>
                <a:cs typeface="Georgia"/>
              </a:rPr>
              <a:t>notation, </a:t>
            </a:r>
            <a:r>
              <a:rPr lang="en-US" spc="-10" dirty="0">
                <a:latin typeface="Georgia"/>
                <a:cs typeface="Georgia"/>
              </a:rPr>
              <a:t>let </a:t>
            </a:r>
            <a:r>
              <a:rPr lang="en-US" spc="70" dirty="0">
                <a:latin typeface="Georgia"/>
                <a:cs typeface="Georgia"/>
              </a:rPr>
              <a:t>∆</a:t>
            </a:r>
            <a:r>
              <a:rPr lang="en-US" i="1" spc="70" dirty="0">
                <a:latin typeface="Times New Roman"/>
                <a:cs typeface="Times New Roman"/>
              </a:rPr>
              <a:t>θ </a:t>
            </a:r>
            <a:r>
              <a:rPr lang="en-US" spc="140" dirty="0">
                <a:latin typeface="Georgia"/>
                <a:cs typeface="Georgia"/>
              </a:rPr>
              <a:t>= </a:t>
            </a:r>
            <a:r>
              <a:rPr lang="en-US" i="1" spc="35" dirty="0">
                <a:latin typeface="Times New Roman"/>
                <a:cs typeface="Times New Roman"/>
              </a:rPr>
              <a:t>u</a:t>
            </a:r>
            <a:r>
              <a:rPr lang="en-US" spc="35" dirty="0">
                <a:latin typeface="Georgia"/>
                <a:cs typeface="Georgia"/>
              </a:rPr>
              <a:t>, </a:t>
            </a:r>
            <a:r>
              <a:rPr lang="en-US" spc="-25" dirty="0">
                <a:latin typeface="Georgia"/>
                <a:cs typeface="Georgia"/>
              </a:rPr>
              <a:t>then </a:t>
            </a:r>
            <a:r>
              <a:rPr lang="en-US" spc="-40" dirty="0">
                <a:latin typeface="Georgia"/>
                <a:cs typeface="Georgia"/>
              </a:rPr>
              <a:t>from </a:t>
            </a:r>
            <a:r>
              <a:rPr lang="en-US" spc="-15" dirty="0">
                <a:latin typeface="Georgia"/>
                <a:cs typeface="Georgia"/>
              </a:rPr>
              <a:t>Taylor </a:t>
            </a:r>
            <a:r>
              <a:rPr lang="en-US" spc="-35" dirty="0">
                <a:latin typeface="Georgia"/>
                <a:cs typeface="Georgia"/>
              </a:rPr>
              <a:t>series, </a:t>
            </a:r>
            <a:r>
              <a:rPr lang="en-US" spc="-55" dirty="0">
                <a:latin typeface="Georgia"/>
                <a:cs typeface="Georgia"/>
              </a:rPr>
              <a:t>we</a:t>
            </a:r>
            <a:r>
              <a:rPr lang="en-US" spc="60" dirty="0">
                <a:latin typeface="Georgia"/>
                <a:cs typeface="Georgia"/>
              </a:rPr>
              <a:t> </a:t>
            </a:r>
            <a:r>
              <a:rPr lang="en-US" spc="-25" dirty="0">
                <a:latin typeface="Georgia"/>
                <a:cs typeface="Georgia"/>
              </a:rPr>
              <a:t>have,</a:t>
            </a:r>
            <a:endParaRPr lang="en-US" dirty="0">
              <a:latin typeface="Georgia"/>
              <a:cs typeface="Georgia"/>
            </a:endParaRPr>
          </a:p>
          <a:p>
            <a:pPr marL="0" indent="0">
              <a:buNone/>
            </a:pPr>
            <a:endParaRPr lang="en-US" dirty="0"/>
          </a:p>
        </p:txBody>
      </p:sp>
      <p:pic>
        <p:nvPicPr>
          <p:cNvPr id="8" name="Picture 7">
            <a:extLst>
              <a:ext uri="{FF2B5EF4-FFF2-40B4-BE49-F238E27FC236}">
                <a16:creationId xmlns:a16="http://schemas.microsoft.com/office/drawing/2014/main" id="{DE137852-6660-4133-A08F-3E9C93B3739A}"/>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8200" y="1227977"/>
            <a:ext cx="10920878" cy="1002049"/>
          </a:xfrm>
          <a:prstGeom prst="rect">
            <a:avLst/>
          </a:prstGeom>
        </p:spPr>
      </p:pic>
      <p:pic>
        <p:nvPicPr>
          <p:cNvPr id="2" name="Picture 1">
            <a:extLst>
              <a:ext uri="{FF2B5EF4-FFF2-40B4-BE49-F238E27FC236}">
                <a16:creationId xmlns:a16="http://schemas.microsoft.com/office/drawing/2014/main" id="{4E5C3FDC-93ED-47A9-B921-1FF7D51752E0}"/>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560321" y="2308142"/>
            <a:ext cx="9534861" cy="542634"/>
          </a:xfrm>
          <a:prstGeom prst="rect">
            <a:avLst/>
          </a:prstGeom>
        </p:spPr>
      </p:pic>
      <p:pic>
        <p:nvPicPr>
          <p:cNvPr id="4" name="Picture 3">
            <a:extLst>
              <a:ext uri="{FF2B5EF4-FFF2-40B4-BE49-F238E27FC236}">
                <a16:creationId xmlns:a16="http://schemas.microsoft.com/office/drawing/2014/main" id="{BA030C82-C978-4F11-B17C-ABB46FD77C4A}"/>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56508" y="3615662"/>
            <a:ext cx="11084261" cy="1374792"/>
          </a:xfrm>
          <a:prstGeom prst="rect">
            <a:avLst/>
          </a:prstGeom>
        </p:spPr>
      </p:pic>
    </p:spTree>
    <p:extLst>
      <p:ext uri="{BB962C8B-B14F-4D97-AF65-F5344CB8AC3E}">
        <p14:creationId xmlns:p14="http://schemas.microsoft.com/office/powerpoint/2010/main" val="12737679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F8225-0EA2-498A-9596-F6F6D47DFFFB}"/>
              </a:ext>
            </a:extLst>
          </p:cNvPr>
          <p:cNvSpPr>
            <a:spLocks noGrp="1"/>
          </p:cNvSpPr>
          <p:nvPr>
            <p:ph idx="1"/>
          </p:nvPr>
        </p:nvSpPr>
        <p:spPr>
          <a:xfrm>
            <a:off x="838200" y="265766"/>
            <a:ext cx="10515600" cy="5833819"/>
          </a:xfrm>
        </p:spPr>
        <p:txBody>
          <a:bodyPr/>
          <a:lstStyle/>
          <a:p>
            <a:pPr marL="0" indent="0">
              <a:buNone/>
            </a:pPr>
            <a:r>
              <a:rPr lang="en-US" spc="-40" dirty="0">
                <a:latin typeface="Georgia"/>
                <a:cs typeface="Georgia"/>
              </a:rPr>
              <a:t>For ease of </a:t>
            </a:r>
            <a:r>
              <a:rPr lang="en-US" spc="-15" dirty="0">
                <a:latin typeface="Georgia"/>
                <a:cs typeface="Georgia"/>
              </a:rPr>
              <a:t>notation, </a:t>
            </a:r>
            <a:r>
              <a:rPr lang="en-US" spc="-10" dirty="0">
                <a:latin typeface="Georgia"/>
                <a:cs typeface="Georgia"/>
              </a:rPr>
              <a:t>let </a:t>
            </a:r>
            <a:r>
              <a:rPr lang="en-US" spc="70" dirty="0">
                <a:latin typeface="Georgia"/>
                <a:cs typeface="Georgia"/>
              </a:rPr>
              <a:t>∆</a:t>
            </a:r>
            <a:r>
              <a:rPr lang="en-US" i="1" spc="70" dirty="0">
                <a:latin typeface="Times New Roman"/>
                <a:cs typeface="Times New Roman"/>
              </a:rPr>
              <a:t>θ </a:t>
            </a:r>
            <a:r>
              <a:rPr lang="en-US" spc="140" dirty="0">
                <a:latin typeface="Georgia"/>
                <a:cs typeface="Georgia"/>
              </a:rPr>
              <a:t>= </a:t>
            </a:r>
            <a:r>
              <a:rPr lang="en-US" i="1" spc="35" dirty="0">
                <a:latin typeface="Times New Roman"/>
                <a:cs typeface="Times New Roman"/>
              </a:rPr>
              <a:t>u</a:t>
            </a:r>
            <a:r>
              <a:rPr lang="en-US" spc="35" dirty="0">
                <a:latin typeface="Georgia"/>
                <a:cs typeface="Georgia"/>
              </a:rPr>
              <a:t>, </a:t>
            </a:r>
            <a:r>
              <a:rPr lang="en-US" spc="-25" dirty="0">
                <a:latin typeface="Georgia"/>
                <a:cs typeface="Georgia"/>
              </a:rPr>
              <a:t>then </a:t>
            </a:r>
            <a:r>
              <a:rPr lang="en-US" spc="-40" dirty="0">
                <a:latin typeface="Georgia"/>
                <a:cs typeface="Georgia"/>
              </a:rPr>
              <a:t>from </a:t>
            </a:r>
            <a:r>
              <a:rPr lang="en-US" spc="-15" dirty="0">
                <a:latin typeface="Georgia"/>
                <a:cs typeface="Georgia"/>
              </a:rPr>
              <a:t>Taylor </a:t>
            </a:r>
            <a:r>
              <a:rPr lang="en-US" spc="-35" dirty="0">
                <a:latin typeface="Georgia"/>
                <a:cs typeface="Georgia"/>
              </a:rPr>
              <a:t>series, </a:t>
            </a:r>
            <a:r>
              <a:rPr lang="en-US" spc="-55" dirty="0">
                <a:latin typeface="Georgia"/>
                <a:cs typeface="Georgia"/>
              </a:rPr>
              <a:t>we</a:t>
            </a:r>
            <a:r>
              <a:rPr lang="en-US" spc="60" dirty="0">
                <a:latin typeface="Georgia"/>
                <a:cs typeface="Georgia"/>
              </a:rPr>
              <a:t> </a:t>
            </a:r>
            <a:r>
              <a:rPr lang="en-US" spc="-25" dirty="0">
                <a:latin typeface="Georgia"/>
                <a:cs typeface="Georgia"/>
              </a:rPr>
              <a:t>have,</a:t>
            </a:r>
            <a:endParaRPr lang="en-US" dirty="0">
              <a:latin typeface="Georgia"/>
              <a:cs typeface="Georgia"/>
            </a:endParaRPr>
          </a:p>
          <a:p>
            <a:pPr marL="0" indent="0">
              <a:buNone/>
            </a:pPr>
            <a:endParaRPr lang="en-US" dirty="0"/>
          </a:p>
        </p:txBody>
      </p:sp>
      <p:pic>
        <p:nvPicPr>
          <p:cNvPr id="8" name="Picture 7">
            <a:extLst>
              <a:ext uri="{FF2B5EF4-FFF2-40B4-BE49-F238E27FC236}">
                <a16:creationId xmlns:a16="http://schemas.microsoft.com/office/drawing/2014/main" id="{DE137852-6660-4133-A08F-3E9C93B3739A}"/>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8200" y="1227977"/>
            <a:ext cx="10920878" cy="1002049"/>
          </a:xfrm>
          <a:prstGeom prst="rect">
            <a:avLst/>
          </a:prstGeom>
        </p:spPr>
      </p:pic>
      <p:pic>
        <p:nvPicPr>
          <p:cNvPr id="2" name="Picture 1">
            <a:extLst>
              <a:ext uri="{FF2B5EF4-FFF2-40B4-BE49-F238E27FC236}">
                <a16:creationId xmlns:a16="http://schemas.microsoft.com/office/drawing/2014/main" id="{4E5C3FDC-93ED-47A9-B921-1FF7D51752E0}"/>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560321" y="2308142"/>
            <a:ext cx="9534861" cy="542634"/>
          </a:xfrm>
          <a:prstGeom prst="rect">
            <a:avLst/>
          </a:prstGeom>
        </p:spPr>
      </p:pic>
      <p:pic>
        <p:nvPicPr>
          <p:cNvPr id="4" name="Picture 3">
            <a:extLst>
              <a:ext uri="{FF2B5EF4-FFF2-40B4-BE49-F238E27FC236}">
                <a16:creationId xmlns:a16="http://schemas.microsoft.com/office/drawing/2014/main" id="{BA030C82-C978-4F11-B17C-ABB46FD77C4A}"/>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56508" y="3604904"/>
            <a:ext cx="11084261" cy="1374792"/>
          </a:xfrm>
          <a:prstGeom prst="rect">
            <a:avLst/>
          </a:prstGeom>
        </p:spPr>
      </p:pic>
      <p:pic>
        <p:nvPicPr>
          <p:cNvPr id="5" name="Picture 4">
            <a:extLst>
              <a:ext uri="{FF2B5EF4-FFF2-40B4-BE49-F238E27FC236}">
                <a16:creationId xmlns:a16="http://schemas.microsoft.com/office/drawing/2014/main" id="{CB64C41B-4CDC-492B-AC5A-EE3F1F950B0D}"/>
              </a:ext>
            </a:extLst>
          </p:cNvPr>
          <p:cNvPicPr>
            <a:picLocks noChangeAspect="1"/>
          </p:cNvPicPr>
          <p:nvPr/>
        </p:nvPicPr>
        <p:blipFill>
          <a:blip r:embed="rId8" cstate="print">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756508" y="5412188"/>
            <a:ext cx="2832072" cy="1374792"/>
          </a:xfrm>
          <a:prstGeom prst="rect">
            <a:avLst/>
          </a:prstGeom>
        </p:spPr>
      </p:pic>
    </p:spTree>
    <p:extLst>
      <p:ext uri="{BB962C8B-B14F-4D97-AF65-F5344CB8AC3E}">
        <p14:creationId xmlns:p14="http://schemas.microsoft.com/office/powerpoint/2010/main" val="23776460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4325688-17E1-4434-B9D4-1DDC4C1E8134}"/>
              </a:ext>
            </a:extLst>
          </p:cNvPr>
          <p:cNvSpPr txBox="1"/>
          <p:nvPr/>
        </p:nvSpPr>
        <p:spPr>
          <a:xfrm>
            <a:off x="573205" y="564032"/>
            <a:ext cx="3837430" cy="380873"/>
          </a:xfrm>
          <a:prstGeom prst="rect">
            <a:avLst/>
          </a:prstGeom>
        </p:spPr>
        <p:txBody>
          <a:bodyPr vert="horz" wrap="square" lIns="0" tIns="11430" rIns="0" bIns="0" rtlCol="0">
            <a:spAutoFit/>
          </a:bodyPr>
          <a:lstStyle/>
          <a:p>
            <a:pPr marL="12700">
              <a:spcBef>
                <a:spcPts val="90"/>
              </a:spcBef>
            </a:pPr>
            <a:r>
              <a:rPr sz="2400" spc="-30" dirty="0">
                <a:solidFill>
                  <a:prstClr val="black"/>
                </a:solidFill>
                <a:latin typeface="Georgia"/>
                <a:cs typeface="Georgia"/>
              </a:rPr>
              <a:t>Okay, </a:t>
            </a:r>
            <a:r>
              <a:rPr sz="2400" spc="-50" dirty="0">
                <a:solidFill>
                  <a:prstClr val="black"/>
                </a:solidFill>
                <a:latin typeface="Georgia"/>
                <a:cs typeface="Georgia"/>
              </a:rPr>
              <a:t>so </a:t>
            </a:r>
            <a:r>
              <a:rPr sz="2400" spc="-55" dirty="0">
                <a:solidFill>
                  <a:prstClr val="black"/>
                </a:solidFill>
                <a:latin typeface="Georgia"/>
                <a:cs typeface="Georgia"/>
              </a:rPr>
              <a:t>we</a:t>
            </a:r>
            <a:r>
              <a:rPr sz="2400" spc="-95" dirty="0">
                <a:solidFill>
                  <a:prstClr val="black"/>
                </a:solidFill>
                <a:latin typeface="Georgia"/>
                <a:cs typeface="Georgia"/>
              </a:rPr>
              <a:t> </a:t>
            </a:r>
            <a:r>
              <a:rPr sz="2400" spc="-25" dirty="0">
                <a:solidFill>
                  <a:prstClr val="black"/>
                </a:solidFill>
                <a:latin typeface="Georgia"/>
                <a:cs typeface="Georgia"/>
              </a:rPr>
              <a:t>have,</a:t>
            </a:r>
            <a:endParaRPr sz="2400" dirty="0">
              <a:solidFill>
                <a:prstClr val="black"/>
              </a:solidFill>
              <a:latin typeface="Georgia"/>
              <a:cs typeface="Georgia"/>
            </a:endParaRPr>
          </a:p>
        </p:txBody>
      </p:sp>
      <p:pic>
        <p:nvPicPr>
          <p:cNvPr id="2" name="Picture 1">
            <a:extLst>
              <a:ext uri="{FF2B5EF4-FFF2-40B4-BE49-F238E27FC236}">
                <a16:creationId xmlns:a16="http://schemas.microsoft.com/office/drawing/2014/main" id="{9B0E79E2-D4FA-45C1-AC86-58DCD3080BC1}"/>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904272" y="1386728"/>
            <a:ext cx="6757358" cy="1162834"/>
          </a:xfrm>
          <a:prstGeom prst="rect">
            <a:avLst/>
          </a:prstGeom>
        </p:spPr>
      </p:pic>
    </p:spTree>
    <p:extLst>
      <p:ext uri="{BB962C8B-B14F-4D97-AF65-F5344CB8AC3E}">
        <p14:creationId xmlns:p14="http://schemas.microsoft.com/office/powerpoint/2010/main" val="18946417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4325688-17E1-4434-B9D4-1DDC4C1E8134}"/>
              </a:ext>
            </a:extLst>
          </p:cNvPr>
          <p:cNvSpPr txBox="1"/>
          <p:nvPr/>
        </p:nvSpPr>
        <p:spPr>
          <a:xfrm>
            <a:off x="573205" y="564032"/>
            <a:ext cx="3837430" cy="380873"/>
          </a:xfrm>
          <a:prstGeom prst="rect">
            <a:avLst/>
          </a:prstGeom>
        </p:spPr>
        <p:txBody>
          <a:bodyPr vert="horz" wrap="square" lIns="0" tIns="11430" rIns="0" bIns="0" rtlCol="0">
            <a:spAutoFit/>
          </a:bodyPr>
          <a:lstStyle/>
          <a:p>
            <a:pPr marL="12700">
              <a:spcBef>
                <a:spcPts val="90"/>
              </a:spcBef>
            </a:pPr>
            <a:r>
              <a:rPr sz="2400" spc="-30" dirty="0">
                <a:solidFill>
                  <a:prstClr val="black"/>
                </a:solidFill>
                <a:latin typeface="Georgia"/>
                <a:cs typeface="Georgia"/>
              </a:rPr>
              <a:t>Okay, </a:t>
            </a:r>
            <a:r>
              <a:rPr sz="2400" spc="-50" dirty="0">
                <a:solidFill>
                  <a:prstClr val="black"/>
                </a:solidFill>
                <a:latin typeface="Georgia"/>
                <a:cs typeface="Georgia"/>
              </a:rPr>
              <a:t>so </a:t>
            </a:r>
            <a:r>
              <a:rPr sz="2400" spc="-55" dirty="0">
                <a:solidFill>
                  <a:prstClr val="black"/>
                </a:solidFill>
                <a:latin typeface="Georgia"/>
                <a:cs typeface="Georgia"/>
              </a:rPr>
              <a:t>we</a:t>
            </a:r>
            <a:r>
              <a:rPr sz="2400" spc="-95" dirty="0">
                <a:solidFill>
                  <a:prstClr val="black"/>
                </a:solidFill>
                <a:latin typeface="Georgia"/>
                <a:cs typeface="Georgia"/>
              </a:rPr>
              <a:t> </a:t>
            </a:r>
            <a:r>
              <a:rPr sz="2400" spc="-25" dirty="0">
                <a:solidFill>
                  <a:prstClr val="black"/>
                </a:solidFill>
                <a:latin typeface="Georgia"/>
                <a:cs typeface="Georgia"/>
              </a:rPr>
              <a:t>have,</a:t>
            </a:r>
            <a:endParaRPr sz="2400" dirty="0">
              <a:solidFill>
                <a:prstClr val="black"/>
              </a:solidFill>
              <a:latin typeface="Georgia"/>
              <a:cs typeface="Georgia"/>
            </a:endParaRPr>
          </a:p>
        </p:txBody>
      </p:sp>
      <p:pic>
        <p:nvPicPr>
          <p:cNvPr id="2" name="Picture 1">
            <a:extLst>
              <a:ext uri="{FF2B5EF4-FFF2-40B4-BE49-F238E27FC236}">
                <a16:creationId xmlns:a16="http://schemas.microsoft.com/office/drawing/2014/main" id="{9B0E79E2-D4FA-45C1-AC86-58DCD3080BC1}"/>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904272" y="1386728"/>
            <a:ext cx="6757358" cy="1162834"/>
          </a:xfrm>
          <a:prstGeom prst="rect">
            <a:avLst/>
          </a:prstGeom>
        </p:spPr>
      </p:pic>
      <p:pic>
        <p:nvPicPr>
          <p:cNvPr id="3" name="Picture 2">
            <a:extLst>
              <a:ext uri="{FF2B5EF4-FFF2-40B4-BE49-F238E27FC236}">
                <a16:creationId xmlns:a16="http://schemas.microsoft.com/office/drawing/2014/main" id="{9B8683A7-E71F-464E-A8CF-D459779F2A38}"/>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04272" y="2804161"/>
            <a:ext cx="8407840" cy="1504278"/>
          </a:xfrm>
          <a:prstGeom prst="rect">
            <a:avLst/>
          </a:prstGeom>
        </p:spPr>
      </p:pic>
    </p:spTree>
    <p:extLst>
      <p:ext uri="{BB962C8B-B14F-4D97-AF65-F5344CB8AC3E}">
        <p14:creationId xmlns:p14="http://schemas.microsoft.com/office/powerpoint/2010/main" val="27504600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4325688-17E1-4434-B9D4-1DDC4C1E8134}"/>
              </a:ext>
            </a:extLst>
          </p:cNvPr>
          <p:cNvSpPr txBox="1"/>
          <p:nvPr/>
        </p:nvSpPr>
        <p:spPr>
          <a:xfrm>
            <a:off x="573205" y="564032"/>
            <a:ext cx="3837430" cy="380873"/>
          </a:xfrm>
          <a:prstGeom prst="rect">
            <a:avLst/>
          </a:prstGeom>
        </p:spPr>
        <p:txBody>
          <a:bodyPr vert="horz" wrap="square" lIns="0" tIns="11430" rIns="0" bIns="0" rtlCol="0">
            <a:spAutoFit/>
          </a:bodyPr>
          <a:lstStyle/>
          <a:p>
            <a:pPr marL="12700">
              <a:spcBef>
                <a:spcPts val="90"/>
              </a:spcBef>
            </a:pPr>
            <a:r>
              <a:rPr sz="2400" spc="-30" dirty="0">
                <a:solidFill>
                  <a:prstClr val="black"/>
                </a:solidFill>
                <a:latin typeface="Georgia"/>
                <a:cs typeface="Georgia"/>
              </a:rPr>
              <a:t>Okay, </a:t>
            </a:r>
            <a:r>
              <a:rPr sz="2400" spc="-50" dirty="0">
                <a:solidFill>
                  <a:prstClr val="black"/>
                </a:solidFill>
                <a:latin typeface="Georgia"/>
                <a:cs typeface="Georgia"/>
              </a:rPr>
              <a:t>so </a:t>
            </a:r>
            <a:r>
              <a:rPr sz="2400" spc="-55" dirty="0">
                <a:solidFill>
                  <a:prstClr val="black"/>
                </a:solidFill>
                <a:latin typeface="Georgia"/>
                <a:cs typeface="Georgia"/>
              </a:rPr>
              <a:t>we</a:t>
            </a:r>
            <a:r>
              <a:rPr sz="2400" spc="-95" dirty="0">
                <a:solidFill>
                  <a:prstClr val="black"/>
                </a:solidFill>
                <a:latin typeface="Georgia"/>
                <a:cs typeface="Georgia"/>
              </a:rPr>
              <a:t> </a:t>
            </a:r>
            <a:r>
              <a:rPr sz="2400" spc="-25" dirty="0">
                <a:solidFill>
                  <a:prstClr val="black"/>
                </a:solidFill>
                <a:latin typeface="Georgia"/>
                <a:cs typeface="Georgia"/>
              </a:rPr>
              <a:t>have,</a:t>
            </a:r>
            <a:endParaRPr sz="2400" dirty="0">
              <a:solidFill>
                <a:prstClr val="black"/>
              </a:solidFill>
              <a:latin typeface="Georgia"/>
              <a:cs typeface="Georgia"/>
            </a:endParaRPr>
          </a:p>
        </p:txBody>
      </p:sp>
      <p:pic>
        <p:nvPicPr>
          <p:cNvPr id="2" name="Picture 1">
            <a:extLst>
              <a:ext uri="{FF2B5EF4-FFF2-40B4-BE49-F238E27FC236}">
                <a16:creationId xmlns:a16="http://schemas.microsoft.com/office/drawing/2014/main" id="{9B0E79E2-D4FA-45C1-AC86-58DCD3080BC1}"/>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904272" y="1386728"/>
            <a:ext cx="6757358" cy="1162834"/>
          </a:xfrm>
          <a:prstGeom prst="rect">
            <a:avLst/>
          </a:prstGeom>
        </p:spPr>
      </p:pic>
      <p:pic>
        <p:nvPicPr>
          <p:cNvPr id="3" name="Picture 2">
            <a:extLst>
              <a:ext uri="{FF2B5EF4-FFF2-40B4-BE49-F238E27FC236}">
                <a16:creationId xmlns:a16="http://schemas.microsoft.com/office/drawing/2014/main" id="{9B8683A7-E71F-464E-A8CF-D459779F2A38}"/>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04272" y="2804161"/>
            <a:ext cx="8407840" cy="1504278"/>
          </a:xfrm>
          <a:prstGeom prst="rect">
            <a:avLst/>
          </a:prstGeom>
        </p:spPr>
      </p:pic>
      <p:pic>
        <p:nvPicPr>
          <p:cNvPr id="5" name="Picture 4">
            <a:extLst>
              <a:ext uri="{FF2B5EF4-FFF2-40B4-BE49-F238E27FC236}">
                <a16:creationId xmlns:a16="http://schemas.microsoft.com/office/drawing/2014/main" id="{F77B5B2C-F6AB-4975-A5B6-D2F9929F259A}"/>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904272" y="4563038"/>
            <a:ext cx="7650129" cy="1257189"/>
          </a:xfrm>
          <a:prstGeom prst="rect">
            <a:avLst/>
          </a:prstGeom>
        </p:spPr>
      </p:pic>
    </p:spTree>
    <p:extLst>
      <p:ext uri="{BB962C8B-B14F-4D97-AF65-F5344CB8AC3E}">
        <p14:creationId xmlns:p14="http://schemas.microsoft.com/office/powerpoint/2010/main" val="361713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4325688-17E1-4434-B9D4-1DDC4C1E8134}"/>
              </a:ext>
            </a:extLst>
          </p:cNvPr>
          <p:cNvSpPr txBox="1"/>
          <p:nvPr/>
        </p:nvSpPr>
        <p:spPr>
          <a:xfrm>
            <a:off x="573205" y="564032"/>
            <a:ext cx="3837430" cy="380873"/>
          </a:xfrm>
          <a:prstGeom prst="rect">
            <a:avLst/>
          </a:prstGeom>
        </p:spPr>
        <p:txBody>
          <a:bodyPr vert="horz" wrap="square" lIns="0" tIns="11430" rIns="0" bIns="0" rtlCol="0">
            <a:spAutoFit/>
          </a:bodyPr>
          <a:lstStyle/>
          <a:p>
            <a:pPr marL="12700">
              <a:spcBef>
                <a:spcPts val="90"/>
              </a:spcBef>
            </a:pPr>
            <a:r>
              <a:rPr sz="2400" spc="-30" dirty="0">
                <a:solidFill>
                  <a:prstClr val="black"/>
                </a:solidFill>
                <a:latin typeface="Georgia"/>
                <a:cs typeface="Georgia"/>
              </a:rPr>
              <a:t>Okay, </a:t>
            </a:r>
            <a:r>
              <a:rPr sz="2400" spc="-50" dirty="0">
                <a:solidFill>
                  <a:prstClr val="black"/>
                </a:solidFill>
                <a:latin typeface="Georgia"/>
                <a:cs typeface="Georgia"/>
              </a:rPr>
              <a:t>so </a:t>
            </a:r>
            <a:r>
              <a:rPr sz="2400" spc="-55" dirty="0">
                <a:solidFill>
                  <a:prstClr val="black"/>
                </a:solidFill>
                <a:latin typeface="Georgia"/>
                <a:cs typeface="Georgia"/>
              </a:rPr>
              <a:t>we</a:t>
            </a:r>
            <a:r>
              <a:rPr sz="2400" spc="-95" dirty="0">
                <a:solidFill>
                  <a:prstClr val="black"/>
                </a:solidFill>
                <a:latin typeface="Georgia"/>
                <a:cs typeface="Georgia"/>
              </a:rPr>
              <a:t> </a:t>
            </a:r>
            <a:r>
              <a:rPr sz="2400" spc="-25" dirty="0">
                <a:solidFill>
                  <a:prstClr val="black"/>
                </a:solidFill>
                <a:latin typeface="Georgia"/>
                <a:cs typeface="Georgia"/>
              </a:rPr>
              <a:t>have,</a:t>
            </a:r>
            <a:endParaRPr sz="2400" dirty="0">
              <a:solidFill>
                <a:prstClr val="black"/>
              </a:solidFill>
              <a:latin typeface="Georgia"/>
              <a:cs typeface="Georgia"/>
            </a:endParaRPr>
          </a:p>
        </p:txBody>
      </p:sp>
      <p:pic>
        <p:nvPicPr>
          <p:cNvPr id="2" name="Picture 1">
            <a:extLst>
              <a:ext uri="{FF2B5EF4-FFF2-40B4-BE49-F238E27FC236}">
                <a16:creationId xmlns:a16="http://schemas.microsoft.com/office/drawing/2014/main" id="{9B0E79E2-D4FA-45C1-AC86-58DCD3080BC1}"/>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904272" y="1386728"/>
            <a:ext cx="6757358" cy="1162834"/>
          </a:xfrm>
          <a:prstGeom prst="rect">
            <a:avLst/>
          </a:prstGeom>
        </p:spPr>
      </p:pic>
      <p:pic>
        <p:nvPicPr>
          <p:cNvPr id="3" name="Picture 2">
            <a:extLst>
              <a:ext uri="{FF2B5EF4-FFF2-40B4-BE49-F238E27FC236}">
                <a16:creationId xmlns:a16="http://schemas.microsoft.com/office/drawing/2014/main" id="{9B8683A7-E71F-464E-A8CF-D459779F2A38}"/>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04272" y="2804161"/>
            <a:ext cx="8407840" cy="1504278"/>
          </a:xfrm>
          <a:prstGeom prst="rect">
            <a:avLst/>
          </a:prstGeom>
        </p:spPr>
      </p:pic>
      <p:pic>
        <p:nvPicPr>
          <p:cNvPr id="5" name="Picture 4">
            <a:extLst>
              <a:ext uri="{FF2B5EF4-FFF2-40B4-BE49-F238E27FC236}">
                <a16:creationId xmlns:a16="http://schemas.microsoft.com/office/drawing/2014/main" id="{F77B5B2C-F6AB-4975-A5B6-D2F9929F259A}"/>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904272" y="4563038"/>
            <a:ext cx="7650129" cy="1257189"/>
          </a:xfrm>
          <a:prstGeom prst="rect">
            <a:avLst/>
          </a:prstGeom>
        </p:spPr>
      </p:pic>
      <p:pic>
        <p:nvPicPr>
          <p:cNvPr id="6" name="Picture 5">
            <a:extLst>
              <a:ext uri="{FF2B5EF4-FFF2-40B4-BE49-F238E27FC236}">
                <a16:creationId xmlns:a16="http://schemas.microsoft.com/office/drawing/2014/main" id="{4569C9FA-DEAC-4D9F-82F4-CE5606376416}"/>
              </a:ext>
            </a:extLst>
          </p:cNvPr>
          <p:cNvPicPr>
            <a:picLocks noChangeAspect="1"/>
          </p:cNvPicPr>
          <p:nvPr/>
        </p:nvPicPr>
        <p:blipFill>
          <a:blip r:embed="rId8" cstate="print">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904272" y="6032540"/>
            <a:ext cx="9952319" cy="782058"/>
          </a:xfrm>
          <a:prstGeom prst="rect">
            <a:avLst/>
          </a:prstGeom>
        </p:spPr>
      </p:pic>
    </p:spTree>
    <p:extLst>
      <p:ext uri="{BB962C8B-B14F-4D97-AF65-F5344CB8AC3E}">
        <p14:creationId xmlns:p14="http://schemas.microsoft.com/office/powerpoint/2010/main" val="23959330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7C96-6979-411F-84C6-D306F2955722}"/>
              </a:ext>
            </a:extLst>
          </p:cNvPr>
          <p:cNvSpPr>
            <a:spLocks noGrp="1"/>
          </p:cNvSpPr>
          <p:nvPr>
            <p:ph type="title"/>
          </p:nvPr>
        </p:nvSpPr>
        <p:spPr/>
        <p:txBody>
          <a:bodyPr/>
          <a:lstStyle/>
          <a:p>
            <a:r>
              <a:rPr lang="en-US" b="1" dirty="0"/>
              <a:t>Gradient descent rule</a:t>
            </a:r>
          </a:p>
        </p:txBody>
      </p:sp>
      <p:sp>
        <p:nvSpPr>
          <p:cNvPr id="3" name="Content Placeholder 2">
            <a:extLst>
              <a:ext uri="{FF2B5EF4-FFF2-40B4-BE49-F238E27FC236}">
                <a16:creationId xmlns:a16="http://schemas.microsoft.com/office/drawing/2014/main" id="{B7E63E51-8F04-49A6-8900-8D9BAD371680}"/>
              </a:ext>
            </a:extLst>
          </p:cNvPr>
          <p:cNvSpPr>
            <a:spLocks noGrp="1"/>
          </p:cNvSpPr>
          <p:nvPr>
            <p:ph idx="1"/>
          </p:nvPr>
        </p:nvSpPr>
        <p:spPr/>
        <p:txBody>
          <a:bodyPr/>
          <a:lstStyle/>
          <a:p>
            <a:r>
              <a:rPr lang="en-US" spc="5" dirty="0"/>
              <a:t>The </a:t>
            </a:r>
            <a:r>
              <a:rPr lang="en-US" spc="-25" dirty="0"/>
              <a:t>direction </a:t>
            </a:r>
            <a:r>
              <a:rPr lang="en-US" i="1" spc="70" dirty="0">
                <a:latin typeface="Times New Roman"/>
                <a:cs typeface="Times New Roman"/>
              </a:rPr>
              <a:t>u </a:t>
            </a:r>
            <a:r>
              <a:rPr lang="en-US" spc="10" dirty="0"/>
              <a:t>that </a:t>
            </a:r>
            <a:r>
              <a:rPr lang="en-US" spc="-55" dirty="0"/>
              <a:t>we </a:t>
            </a:r>
            <a:r>
              <a:rPr lang="en-US" spc="-30" dirty="0"/>
              <a:t>intend </a:t>
            </a:r>
            <a:r>
              <a:rPr lang="en-US" spc="-5" dirty="0"/>
              <a:t>to </a:t>
            </a:r>
            <a:r>
              <a:rPr lang="en-US" spc="-50" dirty="0"/>
              <a:t>move </a:t>
            </a:r>
            <a:r>
              <a:rPr lang="en-US" spc="-35" dirty="0"/>
              <a:t>in should </a:t>
            </a:r>
            <a:r>
              <a:rPr lang="en-US" spc="-15" dirty="0"/>
              <a:t>be </a:t>
            </a:r>
            <a:r>
              <a:rPr lang="en-US" spc="15" dirty="0"/>
              <a:t>at </a:t>
            </a:r>
            <a:r>
              <a:rPr lang="en-US" spc="-65" dirty="0"/>
              <a:t>180</a:t>
            </a:r>
            <a:r>
              <a:rPr lang="en-US" spc="-65" dirty="0">
                <a:latin typeface="Arial"/>
                <a:cs typeface="Arial"/>
              </a:rPr>
              <a:t>° </a:t>
            </a:r>
            <a:r>
              <a:rPr lang="en-US" dirty="0"/>
              <a:t>w.r.t. </a:t>
            </a:r>
            <a:r>
              <a:rPr lang="en-US" spc="-15" dirty="0"/>
              <a:t>the</a:t>
            </a:r>
            <a:r>
              <a:rPr lang="en-US" spc="100" dirty="0"/>
              <a:t> </a:t>
            </a:r>
            <a:r>
              <a:rPr lang="en-US" spc="-25" dirty="0"/>
              <a:t>gradient.</a:t>
            </a:r>
          </a:p>
          <a:p>
            <a:r>
              <a:rPr lang="en-US" spc="-40" dirty="0">
                <a:latin typeface="Georgia"/>
                <a:cs typeface="Georgia"/>
              </a:rPr>
              <a:t>In </a:t>
            </a:r>
            <a:r>
              <a:rPr lang="en-US" spc="-25" dirty="0">
                <a:latin typeface="Georgia"/>
                <a:cs typeface="Georgia"/>
              </a:rPr>
              <a:t>other </a:t>
            </a:r>
            <a:r>
              <a:rPr lang="en-US" spc="-35" dirty="0">
                <a:latin typeface="Georgia"/>
                <a:cs typeface="Georgia"/>
              </a:rPr>
              <a:t>words, </a:t>
            </a:r>
            <a:r>
              <a:rPr lang="en-US" spc="-50" dirty="0">
                <a:latin typeface="Georgia"/>
                <a:cs typeface="Georgia"/>
              </a:rPr>
              <a:t>move </a:t>
            </a:r>
            <a:r>
              <a:rPr lang="en-US" spc="-35" dirty="0">
                <a:latin typeface="Georgia"/>
                <a:cs typeface="Georgia"/>
              </a:rPr>
              <a:t>in </a:t>
            </a:r>
            <a:r>
              <a:rPr lang="en-US" spc="-10" dirty="0">
                <a:latin typeface="Georgia"/>
                <a:cs typeface="Georgia"/>
              </a:rPr>
              <a:t>a </a:t>
            </a:r>
            <a:r>
              <a:rPr lang="en-US" spc="-25" dirty="0">
                <a:latin typeface="Georgia"/>
                <a:cs typeface="Georgia"/>
              </a:rPr>
              <a:t>direction opposite </a:t>
            </a:r>
            <a:r>
              <a:rPr lang="en-US" spc="-5" dirty="0">
                <a:latin typeface="Georgia"/>
                <a:cs typeface="Georgia"/>
              </a:rPr>
              <a:t>to </a:t>
            </a:r>
            <a:r>
              <a:rPr lang="en-US" spc="-15" dirty="0">
                <a:latin typeface="Georgia"/>
                <a:cs typeface="Georgia"/>
              </a:rPr>
              <a:t>the</a:t>
            </a:r>
            <a:r>
              <a:rPr lang="en-US" spc="70" dirty="0">
                <a:latin typeface="Georgia"/>
                <a:cs typeface="Georgia"/>
              </a:rPr>
              <a:t> </a:t>
            </a:r>
            <a:r>
              <a:rPr lang="en-US" spc="-25" dirty="0">
                <a:latin typeface="Georgia"/>
                <a:cs typeface="Georgia"/>
              </a:rPr>
              <a:t>gradient</a:t>
            </a:r>
            <a:endParaRPr lang="en-US" dirty="0">
              <a:latin typeface="Georgia"/>
              <a:cs typeface="Georgia"/>
            </a:endParaRPr>
          </a:p>
          <a:p>
            <a:endParaRPr lang="en-US" dirty="0"/>
          </a:p>
        </p:txBody>
      </p:sp>
    </p:spTree>
    <p:extLst>
      <p:ext uri="{BB962C8B-B14F-4D97-AF65-F5344CB8AC3E}">
        <p14:creationId xmlns:p14="http://schemas.microsoft.com/office/powerpoint/2010/main" val="17835248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487B-1739-404F-99F6-3546E0FA90F9}"/>
              </a:ext>
            </a:extLst>
          </p:cNvPr>
          <p:cNvSpPr>
            <a:spLocks noGrp="1"/>
          </p:cNvSpPr>
          <p:nvPr>
            <p:ph type="title"/>
          </p:nvPr>
        </p:nvSpPr>
        <p:spPr/>
        <p:txBody>
          <a:bodyPr/>
          <a:lstStyle/>
          <a:p>
            <a:r>
              <a:rPr lang="en-US" b="1" dirty="0"/>
              <a:t>Parameter update equations</a:t>
            </a:r>
          </a:p>
        </p:txBody>
      </p:sp>
      <p:sp>
        <p:nvSpPr>
          <p:cNvPr id="3" name="Content Placeholder 2">
            <a:extLst>
              <a:ext uri="{FF2B5EF4-FFF2-40B4-BE49-F238E27FC236}">
                <a16:creationId xmlns:a16="http://schemas.microsoft.com/office/drawing/2014/main" id="{4BEFC65D-AA6C-4964-84A3-0EB44DFFD3CD}"/>
              </a:ext>
            </a:extLst>
          </p:cNvPr>
          <p:cNvSpPr>
            <a:spLocks noGrp="1"/>
          </p:cNvSpPr>
          <p:nvPr>
            <p:ph idx="1"/>
          </p:nvPr>
        </p:nvSpPr>
        <p:spPr/>
        <p:txBody>
          <a:bodyPr/>
          <a:lstStyle/>
          <a:p>
            <a:pPr marL="52069" marR="5080" indent="-40005">
              <a:lnSpc>
                <a:spcPct val="125299"/>
              </a:lnSpc>
              <a:spcBef>
                <a:spcPts val="100"/>
              </a:spcBef>
            </a:pPr>
            <a:r>
              <a:rPr lang="en-US" i="1" spc="85" dirty="0">
                <a:latin typeface="Times New Roman"/>
                <a:cs typeface="Times New Roman"/>
              </a:rPr>
              <a:t>w</a:t>
            </a:r>
            <a:r>
              <a:rPr lang="en-US" sz="3200" i="1" spc="127" baseline="-10416" dirty="0">
                <a:latin typeface="Arial"/>
                <a:cs typeface="Arial"/>
              </a:rPr>
              <a:t>t</a:t>
            </a:r>
            <a:r>
              <a:rPr lang="en-US" sz="3200" spc="127" baseline="-10416" dirty="0">
                <a:latin typeface="Times New Roman"/>
                <a:cs typeface="Times New Roman"/>
              </a:rPr>
              <a:t>+1 </a:t>
            </a:r>
            <a:r>
              <a:rPr lang="en-US" spc="140" dirty="0">
                <a:latin typeface="Georgia"/>
                <a:cs typeface="Georgia"/>
              </a:rPr>
              <a:t>= </a:t>
            </a:r>
            <a:r>
              <a:rPr lang="en-US" i="1" spc="60" dirty="0">
                <a:latin typeface="Times New Roman"/>
                <a:cs typeface="Times New Roman"/>
              </a:rPr>
              <a:t>w</a:t>
            </a:r>
            <a:r>
              <a:rPr lang="en-US" sz="3200" i="1" spc="89" baseline="-10416" dirty="0">
                <a:latin typeface="Arial"/>
                <a:cs typeface="Arial"/>
              </a:rPr>
              <a:t>t </a:t>
            </a:r>
            <a:r>
              <a:rPr lang="en-US" spc="-75" dirty="0">
                <a:latin typeface="DejaVu Sans"/>
                <a:cs typeface="DejaVu Sans"/>
              </a:rPr>
              <a:t>−</a:t>
            </a:r>
            <a:r>
              <a:rPr lang="en-US" spc="-200" dirty="0">
                <a:latin typeface="DejaVu Sans"/>
                <a:cs typeface="DejaVu Sans"/>
              </a:rPr>
              <a:t> </a:t>
            </a:r>
            <a:r>
              <a:rPr lang="el-GR" i="1" spc="80" dirty="0">
                <a:latin typeface="Times New Roman"/>
                <a:cs typeface="Times New Roman"/>
              </a:rPr>
              <a:t>η</a:t>
            </a:r>
            <a:r>
              <a:rPr lang="el-GR" spc="80" dirty="0">
                <a:latin typeface="DejaVu Sans"/>
                <a:cs typeface="DejaVu Sans"/>
              </a:rPr>
              <a:t>∇</a:t>
            </a:r>
            <a:r>
              <a:rPr lang="en-US" i="1" spc="80" dirty="0">
                <a:latin typeface="Times New Roman"/>
                <a:cs typeface="Times New Roman"/>
              </a:rPr>
              <a:t>w</a:t>
            </a:r>
            <a:r>
              <a:rPr lang="en-US" sz="3200" i="1" spc="120" baseline="-10416" dirty="0">
                <a:latin typeface="Arial"/>
                <a:cs typeface="Arial"/>
              </a:rPr>
              <a:t>t </a:t>
            </a:r>
          </a:p>
          <a:p>
            <a:pPr marL="52069" marR="5080" indent="-40005">
              <a:lnSpc>
                <a:spcPct val="125299"/>
              </a:lnSpc>
              <a:spcBef>
                <a:spcPts val="100"/>
              </a:spcBef>
            </a:pPr>
            <a:r>
              <a:rPr lang="en-US" sz="3200" i="1" spc="120" baseline="-10416" dirty="0">
                <a:latin typeface="Arial"/>
                <a:cs typeface="Arial"/>
              </a:rPr>
              <a:t> </a:t>
            </a:r>
            <a:r>
              <a:rPr lang="en-US" i="1" spc="55" dirty="0">
                <a:latin typeface="Times New Roman"/>
                <a:cs typeface="Times New Roman"/>
              </a:rPr>
              <a:t>b</a:t>
            </a:r>
            <a:r>
              <a:rPr lang="en-US" sz="3200" i="1" spc="82" baseline="-10416" dirty="0">
                <a:latin typeface="Arial"/>
                <a:cs typeface="Arial"/>
              </a:rPr>
              <a:t>t</a:t>
            </a:r>
            <a:r>
              <a:rPr lang="en-US" sz="3200" spc="82" baseline="-10416" dirty="0">
                <a:latin typeface="Times New Roman"/>
                <a:cs typeface="Times New Roman"/>
              </a:rPr>
              <a:t>+1 </a:t>
            </a:r>
            <a:r>
              <a:rPr lang="en-US" spc="140" dirty="0">
                <a:latin typeface="Georgia"/>
                <a:cs typeface="Georgia"/>
              </a:rPr>
              <a:t>= </a:t>
            </a:r>
            <a:r>
              <a:rPr lang="en-US" i="1" dirty="0">
                <a:latin typeface="Times New Roman"/>
                <a:cs typeface="Times New Roman"/>
              </a:rPr>
              <a:t>b</a:t>
            </a:r>
            <a:r>
              <a:rPr lang="en-US" sz="3200" i="1" baseline="-10416" dirty="0">
                <a:latin typeface="Arial"/>
                <a:cs typeface="Arial"/>
              </a:rPr>
              <a:t>t </a:t>
            </a:r>
            <a:r>
              <a:rPr lang="en-US" spc="-75" dirty="0">
                <a:latin typeface="DejaVu Sans"/>
                <a:cs typeface="DejaVu Sans"/>
              </a:rPr>
              <a:t>−</a:t>
            </a:r>
            <a:r>
              <a:rPr lang="en-US" spc="-105" dirty="0">
                <a:latin typeface="DejaVu Sans"/>
                <a:cs typeface="DejaVu Sans"/>
              </a:rPr>
              <a:t> </a:t>
            </a:r>
            <a:r>
              <a:rPr lang="el-GR" i="1" spc="50" dirty="0">
                <a:latin typeface="Times New Roman"/>
                <a:cs typeface="Times New Roman"/>
              </a:rPr>
              <a:t>η</a:t>
            </a:r>
            <a:r>
              <a:rPr lang="el-GR" spc="50" dirty="0">
                <a:latin typeface="DejaVu Sans"/>
                <a:cs typeface="DejaVu Sans"/>
              </a:rPr>
              <a:t>∇</a:t>
            </a:r>
            <a:r>
              <a:rPr lang="en-US" i="1" spc="50" dirty="0">
                <a:latin typeface="Times New Roman"/>
                <a:cs typeface="Times New Roman"/>
              </a:rPr>
              <a:t>b</a:t>
            </a:r>
            <a:r>
              <a:rPr lang="en-US" sz="3200" i="1" spc="75" baseline="-10416" dirty="0">
                <a:latin typeface="Arial"/>
                <a:cs typeface="Arial"/>
              </a:rPr>
              <a:t>t</a:t>
            </a:r>
          </a:p>
          <a:p>
            <a:pPr marL="52069" marR="5080" indent="-40005">
              <a:lnSpc>
                <a:spcPct val="125299"/>
              </a:lnSpc>
              <a:spcBef>
                <a:spcPts val="100"/>
              </a:spcBef>
            </a:pPr>
            <a:endParaRPr lang="en-US" sz="3200" baseline="-10416" dirty="0">
              <a:latin typeface="Arial"/>
              <a:cs typeface="Arial"/>
            </a:endParaRPr>
          </a:p>
          <a:p>
            <a:pPr marL="265430" indent="0">
              <a:lnSpc>
                <a:spcPct val="100000"/>
              </a:lnSpc>
              <a:spcBef>
                <a:spcPts val="305"/>
              </a:spcBef>
              <a:buNone/>
            </a:pPr>
            <a:r>
              <a:rPr lang="en-US" i="1" spc="215" dirty="0">
                <a:uFill>
                  <a:solidFill>
                    <a:srgbClr val="000000"/>
                  </a:solidFill>
                </a:uFill>
                <a:latin typeface="Times New Roman"/>
                <a:cs typeface="Times New Roman"/>
              </a:rPr>
              <a:t>           </a:t>
            </a:r>
            <a:r>
              <a:rPr lang="en-US" i="1" u="sng" spc="215" dirty="0">
                <a:uFill>
                  <a:solidFill>
                    <a:srgbClr val="000000"/>
                  </a:solidFill>
                </a:uFill>
                <a:latin typeface="Times New Roman"/>
                <a:cs typeface="Times New Roman"/>
              </a:rPr>
              <a:t>∂</a:t>
            </a:r>
            <a:r>
              <a:rPr lang="en-US" i="1" u="sng" spc="215" dirty="0">
                <a:uFill>
                  <a:solidFill>
                    <a:srgbClr val="000000"/>
                  </a:solidFill>
                </a:uFill>
                <a:latin typeface="Arial"/>
                <a:cs typeface="Arial"/>
              </a:rPr>
              <a:t>L</a:t>
            </a:r>
            <a:r>
              <a:rPr lang="en-US" i="1" u="sng" spc="-145" dirty="0">
                <a:uFill>
                  <a:solidFill>
                    <a:srgbClr val="000000"/>
                  </a:solidFill>
                </a:uFill>
                <a:latin typeface="Arial"/>
                <a:cs typeface="Arial"/>
              </a:rPr>
              <a:t> </a:t>
            </a:r>
            <a:r>
              <a:rPr lang="en-US" u="sng" spc="35" dirty="0">
                <a:uFill>
                  <a:solidFill>
                    <a:srgbClr val="000000"/>
                  </a:solidFill>
                </a:uFill>
                <a:latin typeface="Georgia"/>
                <a:cs typeface="Georgia"/>
              </a:rPr>
              <a:t>(</a:t>
            </a:r>
            <a:r>
              <a:rPr lang="en-US" i="1" u="sng" spc="35" dirty="0">
                <a:uFill>
                  <a:solidFill>
                    <a:srgbClr val="000000"/>
                  </a:solidFill>
                </a:uFill>
                <a:latin typeface="Times New Roman"/>
                <a:cs typeface="Times New Roman"/>
              </a:rPr>
              <a:t>w,</a:t>
            </a:r>
            <a:r>
              <a:rPr lang="en-US" i="1" u="sng" spc="-135" dirty="0">
                <a:uFill>
                  <a:solidFill>
                    <a:srgbClr val="000000"/>
                  </a:solidFill>
                </a:uFill>
                <a:latin typeface="Times New Roman"/>
                <a:cs typeface="Times New Roman"/>
              </a:rPr>
              <a:t> </a:t>
            </a:r>
            <a:r>
              <a:rPr lang="en-US" i="1" u="sng" spc="-40" dirty="0">
                <a:uFill>
                  <a:solidFill>
                    <a:srgbClr val="000000"/>
                  </a:solidFill>
                </a:uFill>
                <a:latin typeface="Times New Roman"/>
                <a:cs typeface="Times New Roman"/>
              </a:rPr>
              <a:t>b</a:t>
            </a:r>
            <a:r>
              <a:rPr lang="en-US" u="sng" spc="-40" dirty="0">
                <a:uFill>
                  <a:solidFill>
                    <a:srgbClr val="000000"/>
                  </a:solidFill>
                </a:uFill>
                <a:latin typeface="Georgia"/>
                <a:cs typeface="Georgia"/>
              </a:rPr>
              <a:t>)</a:t>
            </a:r>
            <a:endParaRPr lang="en-US" dirty="0">
              <a:latin typeface="Georgia"/>
              <a:cs typeface="Georgia"/>
            </a:endParaRPr>
          </a:p>
          <a:p>
            <a:endParaRPr lang="en-US" dirty="0"/>
          </a:p>
          <a:p>
            <a:endParaRPr lang="en-US" dirty="0"/>
          </a:p>
          <a:p>
            <a:endParaRPr lang="en-US" dirty="0"/>
          </a:p>
          <a:p>
            <a:endParaRPr lang="en-US" dirty="0"/>
          </a:p>
        </p:txBody>
      </p:sp>
      <p:sp>
        <p:nvSpPr>
          <p:cNvPr id="4" name="object 28">
            <a:extLst>
              <a:ext uri="{FF2B5EF4-FFF2-40B4-BE49-F238E27FC236}">
                <a16:creationId xmlns:a16="http://schemas.microsoft.com/office/drawing/2014/main" id="{135692CC-470E-46DB-9146-62E8519A56F0}"/>
              </a:ext>
            </a:extLst>
          </p:cNvPr>
          <p:cNvSpPr txBox="1"/>
          <p:nvPr/>
        </p:nvSpPr>
        <p:spPr>
          <a:xfrm>
            <a:off x="634701" y="3518472"/>
            <a:ext cx="1764255" cy="380873"/>
          </a:xfrm>
          <a:prstGeom prst="rect">
            <a:avLst/>
          </a:prstGeom>
        </p:spPr>
        <p:txBody>
          <a:bodyPr vert="horz" wrap="square" lIns="0" tIns="11430" rIns="0" bIns="0" rtlCol="0">
            <a:spAutoFit/>
          </a:bodyPr>
          <a:lstStyle/>
          <a:p>
            <a:pPr marL="12700">
              <a:lnSpc>
                <a:spcPct val="100000"/>
              </a:lnSpc>
              <a:spcBef>
                <a:spcPts val="90"/>
              </a:spcBef>
            </a:pPr>
            <a:r>
              <a:rPr sz="2400" i="1" spc="50" dirty="0">
                <a:latin typeface="Times New Roman"/>
                <a:cs typeface="Times New Roman"/>
              </a:rPr>
              <a:t>where, </a:t>
            </a:r>
            <a:r>
              <a:rPr sz="2400" spc="105" dirty="0">
                <a:latin typeface="DejaVu Sans"/>
                <a:cs typeface="DejaVu Sans"/>
              </a:rPr>
              <a:t>∇</a:t>
            </a:r>
            <a:r>
              <a:rPr sz="2400" i="1" spc="105" dirty="0">
                <a:latin typeface="Times New Roman"/>
                <a:cs typeface="Times New Roman"/>
              </a:rPr>
              <a:t>w</a:t>
            </a:r>
            <a:r>
              <a:rPr sz="2400" i="1" spc="165" dirty="0">
                <a:latin typeface="Times New Roman"/>
                <a:cs typeface="Times New Roman"/>
              </a:rPr>
              <a:t> </a:t>
            </a:r>
            <a:r>
              <a:rPr sz="2400" spc="140" dirty="0">
                <a:latin typeface="Georgia"/>
                <a:cs typeface="Georgia"/>
              </a:rPr>
              <a:t>=</a:t>
            </a:r>
            <a:endParaRPr sz="2400" dirty="0">
              <a:latin typeface="Georgia"/>
              <a:cs typeface="Georgia"/>
            </a:endParaRPr>
          </a:p>
        </p:txBody>
      </p:sp>
      <p:sp>
        <p:nvSpPr>
          <p:cNvPr id="5" name="object 30">
            <a:extLst>
              <a:ext uri="{FF2B5EF4-FFF2-40B4-BE49-F238E27FC236}">
                <a16:creationId xmlns:a16="http://schemas.microsoft.com/office/drawing/2014/main" id="{217AE03B-3A1E-4DF7-92E2-775E612E6D86}"/>
              </a:ext>
            </a:extLst>
          </p:cNvPr>
          <p:cNvSpPr txBox="1"/>
          <p:nvPr/>
        </p:nvSpPr>
        <p:spPr>
          <a:xfrm>
            <a:off x="2626436" y="4001294"/>
            <a:ext cx="3469564" cy="462947"/>
          </a:xfrm>
          <a:prstGeom prst="rect">
            <a:avLst/>
          </a:prstGeom>
        </p:spPr>
        <p:txBody>
          <a:bodyPr vert="horz" wrap="square" lIns="0" tIns="11430" rIns="0" bIns="0" rtlCol="0">
            <a:spAutoFit/>
          </a:bodyPr>
          <a:lstStyle/>
          <a:p>
            <a:pPr marL="12700">
              <a:lnSpc>
                <a:spcPct val="100000"/>
              </a:lnSpc>
              <a:spcBef>
                <a:spcPts val="90"/>
              </a:spcBef>
              <a:tabLst>
                <a:tab pos="400050" algn="l"/>
              </a:tabLst>
            </a:pPr>
            <a:r>
              <a:rPr sz="4400" i="1" spc="104" baseline="2525" dirty="0">
                <a:latin typeface="Times New Roman"/>
                <a:cs typeface="Times New Roman"/>
              </a:rPr>
              <a:t>∂w</a:t>
            </a:r>
            <a:r>
              <a:rPr sz="2800" i="1" spc="104" baseline="2525" dirty="0">
                <a:latin typeface="Times New Roman"/>
                <a:cs typeface="Times New Roman"/>
              </a:rPr>
              <a:t>	</a:t>
            </a:r>
            <a:r>
              <a:rPr sz="2000" i="1" spc="-40" dirty="0">
                <a:latin typeface="Verdana"/>
                <a:cs typeface="Verdana"/>
              </a:rPr>
              <a:t>at </a:t>
            </a:r>
            <a:r>
              <a:rPr sz="2000" i="1" spc="25" dirty="0">
                <a:latin typeface="Arial"/>
                <a:cs typeface="Arial"/>
              </a:rPr>
              <a:t>w </a:t>
            </a:r>
            <a:r>
              <a:rPr sz="2000" spc="204" dirty="0">
                <a:latin typeface="Times New Roman"/>
                <a:cs typeface="Times New Roman"/>
              </a:rPr>
              <a:t>= </a:t>
            </a:r>
            <a:r>
              <a:rPr sz="2000" i="1" spc="25" dirty="0">
                <a:latin typeface="Arial"/>
                <a:cs typeface="Arial"/>
              </a:rPr>
              <a:t>w </a:t>
            </a:r>
            <a:r>
              <a:rPr sz="2000" i="1" spc="10" dirty="0">
                <a:latin typeface="Arial"/>
                <a:cs typeface="Arial"/>
              </a:rPr>
              <a:t>, </a:t>
            </a:r>
            <a:r>
              <a:rPr sz="2000" i="1" spc="-85" dirty="0">
                <a:latin typeface="Arial"/>
                <a:cs typeface="Arial"/>
              </a:rPr>
              <a:t>b </a:t>
            </a:r>
            <a:r>
              <a:rPr sz="2000" spc="204" dirty="0">
                <a:latin typeface="Times New Roman"/>
                <a:cs typeface="Times New Roman"/>
              </a:rPr>
              <a:t>=</a:t>
            </a:r>
            <a:r>
              <a:rPr sz="2000" spc="-50" dirty="0">
                <a:latin typeface="Times New Roman"/>
                <a:cs typeface="Times New Roman"/>
              </a:rPr>
              <a:t> </a:t>
            </a:r>
            <a:r>
              <a:rPr sz="2000" i="1" spc="-85" dirty="0">
                <a:latin typeface="Arial"/>
                <a:cs typeface="Arial"/>
              </a:rPr>
              <a:t>b</a:t>
            </a:r>
            <a:endParaRPr sz="2000" dirty="0">
              <a:latin typeface="Arial"/>
              <a:cs typeface="Arial"/>
            </a:endParaRPr>
          </a:p>
        </p:txBody>
      </p:sp>
      <p:sp>
        <p:nvSpPr>
          <p:cNvPr id="6" name="object 32">
            <a:extLst>
              <a:ext uri="{FF2B5EF4-FFF2-40B4-BE49-F238E27FC236}">
                <a16:creationId xmlns:a16="http://schemas.microsoft.com/office/drawing/2014/main" id="{D49CB4DA-E940-47B5-894D-6743C7A22060}"/>
              </a:ext>
            </a:extLst>
          </p:cNvPr>
          <p:cNvSpPr txBox="1"/>
          <p:nvPr/>
        </p:nvSpPr>
        <p:spPr>
          <a:xfrm>
            <a:off x="1516828" y="5346256"/>
            <a:ext cx="882128" cy="380873"/>
          </a:xfrm>
          <a:prstGeom prst="rect">
            <a:avLst/>
          </a:prstGeom>
        </p:spPr>
        <p:txBody>
          <a:bodyPr vert="horz" wrap="square" lIns="0" tIns="11430" rIns="0" bIns="0" rtlCol="0">
            <a:spAutoFit/>
          </a:bodyPr>
          <a:lstStyle/>
          <a:p>
            <a:pPr marL="12700">
              <a:lnSpc>
                <a:spcPct val="100000"/>
              </a:lnSpc>
              <a:spcBef>
                <a:spcPts val="90"/>
              </a:spcBef>
            </a:pPr>
            <a:r>
              <a:rPr sz="2400" spc="45" dirty="0">
                <a:latin typeface="DejaVu Sans"/>
                <a:cs typeface="DejaVu Sans"/>
              </a:rPr>
              <a:t>∇</a:t>
            </a:r>
            <a:r>
              <a:rPr sz="2400" i="1" spc="45" dirty="0">
                <a:latin typeface="Times New Roman"/>
                <a:cs typeface="Times New Roman"/>
              </a:rPr>
              <a:t>b</a:t>
            </a:r>
            <a:r>
              <a:rPr sz="2400" i="1" spc="-175" dirty="0">
                <a:latin typeface="Times New Roman"/>
                <a:cs typeface="Times New Roman"/>
              </a:rPr>
              <a:t> </a:t>
            </a:r>
            <a:r>
              <a:rPr sz="2400" spc="140" dirty="0">
                <a:latin typeface="Georgia"/>
                <a:cs typeface="Georgia"/>
              </a:rPr>
              <a:t>=</a:t>
            </a:r>
            <a:endParaRPr sz="2400" dirty="0">
              <a:latin typeface="Georgia"/>
              <a:cs typeface="Georgia"/>
            </a:endParaRPr>
          </a:p>
        </p:txBody>
      </p:sp>
      <p:sp>
        <p:nvSpPr>
          <p:cNvPr id="7" name="object 33">
            <a:extLst>
              <a:ext uri="{FF2B5EF4-FFF2-40B4-BE49-F238E27FC236}">
                <a16:creationId xmlns:a16="http://schemas.microsoft.com/office/drawing/2014/main" id="{D3870FDF-1905-42AA-A5E6-0D399922C221}"/>
              </a:ext>
            </a:extLst>
          </p:cNvPr>
          <p:cNvSpPr txBox="1"/>
          <p:nvPr/>
        </p:nvSpPr>
        <p:spPr>
          <a:xfrm>
            <a:off x="2194561" y="5075989"/>
            <a:ext cx="1484555" cy="921406"/>
          </a:xfrm>
          <a:prstGeom prst="rect">
            <a:avLst/>
          </a:prstGeom>
        </p:spPr>
        <p:txBody>
          <a:bodyPr vert="horz" wrap="square" lIns="0" tIns="33655" rIns="0" bIns="0" rtlCol="0">
            <a:spAutoFit/>
          </a:bodyPr>
          <a:lstStyle/>
          <a:p>
            <a:pPr algn="ctr">
              <a:lnSpc>
                <a:spcPct val="100000"/>
              </a:lnSpc>
              <a:spcBef>
                <a:spcPts val="265"/>
              </a:spcBef>
            </a:pPr>
            <a:r>
              <a:rPr sz="2800" i="1" u="sng" spc="215" dirty="0">
                <a:uFill>
                  <a:solidFill>
                    <a:srgbClr val="000000"/>
                  </a:solidFill>
                </a:uFill>
                <a:latin typeface="Times New Roman"/>
                <a:cs typeface="Times New Roman"/>
              </a:rPr>
              <a:t>∂</a:t>
            </a:r>
            <a:r>
              <a:rPr sz="2800" i="1" u="sng" spc="215" dirty="0">
                <a:uFill>
                  <a:solidFill>
                    <a:srgbClr val="000000"/>
                  </a:solidFill>
                </a:uFill>
                <a:latin typeface="Arial"/>
                <a:cs typeface="Arial"/>
              </a:rPr>
              <a:t>L</a:t>
            </a:r>
            <a:r>
              <a:rPr sz="2800" i="1" u="sng" spc="-135" dirty="0">
                <a:uFill>
                  <a:solidFill>
                    <a:srgbClr val="000000"/>
                  </a:solidFill>
                </a:uFill>
                <a:latin typeface="Arial"/>
                <a:cs typeface="Arial"/>
              </a:rPr>
              <a:t> </a:t>
            </a:r>
            <a:r>
              <a:rPr sz="2800" u="sng" spc="35" dirty="0">
                <a:uFill>
                  <a:solidFill>
                    <a:srgbClr val="000000"/>
                  </a:solidFill>
                </a:uFill>
                <a:latin typeface="Georgia"/>
                <a:cs typeface="Georgia"/>
              </a:rPr>
              <a:t>(</a:t>
            </a:r>
            <a:r>
              <a:rPr sz="2800" i="1" u="sng" spc="35" dirty="0">
                <a:uFill>
                  <a:solidFill>
                    <a:srgbClr val="000000"/>
                  </a:solidFill>
                </a:uFill>
                <a:latin typeface="Times New Roman"/>
                <a:cs typeface="Times New Roman"/>
              </a:rPr>
              <a:t>w,</a:t>
            </a:r>
            <a:r>
              <a:rPr sz="2800" i="1" u="sng" spc="-125" dirty="0">
                <a:uFill>
                  <a:solidFill>
                    <a:srgbClr val="000000"/>
                  </a:solidFill>
                </a:uFill>
                <a:latin typeface="Times New Roman"/>
                <a:cs typeface="Times New Roman"/>
              </a:rPr>
              <a:t> </a:t>
            </a:r>
            <a:r>
              <a:rPr sz="2800" i="1" u="sng" spc="-40" dirty="0">
                <a:uFill>
                  <a:solidFill>
                    <a:srgbClr val="000000"/>
                  </a:solidFill>
                </a:uFill>
                <a:latin typeface="Times New Roman"/>
                <a:cs typeface="Times New Roman"/>
              </a:rPr>
              <a:t>b</a:t>
            </a:r>
            <a:r>
              <a:rPr sz="2800" u="sng" spc="-40" dirty="0">
                <a:uFill>
                  <a:solidFill>
                    <a:srgbClr val="000000"/>
                  </a:solidFill>
                </a:uFill>
                <a:latin typeface="Georgia"/>
                <a:cs typeface="Georgia"/>
              </a:rPr>
              <a:t>)</a:t>
            </a:r>
            <a:endParaRPr sz="2800" dirty="0">
              <a:latin typeface="Georgia"/>
              <a:cs typeface="Georgia"/>
            </a:endParaRPr>
          </a:p>
          <a:p>
            <a:pPr algn="ctr">
              <a:lnSpc>
                <a:spcPct val="100000"/>
              </a:lnSpc>
              <a:spcBef>
                <a:spcPts val="170"/>
              </a:spcBef>
            </a:pPr>
            <a:r>
              <a:rPr sz="2800" i="1" spc="5" dirty="0">
                <a:latin typeface="Times New Roman"/>
                <a:cs typeface="Times New Roman"/>
              </a:rPr>
              <a:t>∂b</a:t>
            </a:r>
            <a:endParaRPr sz="2800" dirty="0">
              <a:latin typeface="Times New Roman"/>
              <a:cs typeface="Times New Roman"/>
            </a:endParaRPr>
          </a:p>
        </p:txBody>
      </p:sp>
      <p:sp>
        <p:nvSpPr>
          <p:cNvPr id="8" name="object 34">
            <a:extLst>
              <a:ext uri="{FF2B5EF4-FFF2-40B4-BE49-F238E27FC236}">
                <a16:creationId xmlns:a16="http://schemas.microsoft.com/office/drawing/2014/main" id="{CAFF99D1-3780-4452-8E99-187199F6573F}"/>
              </a:ext>
            </a:extLst>
          </p:cNvPr>
          <p:cNvSpPr txBox="1"/>
          <p:nvPr/>
        </p:nvSpPr>
        <p:spPr>
          <a:xfrm>
            <a:off x="3491454" y="5727129"/>
            <a:ext cx="2113279" cy="319959"/>
          </a:xfrm>
          <a:prstGeom prst="rect">
            <a:avLst/>
          </a:prstGeom>
        </p:spPr>
        <p:txBody>
          <a:bodyPr vert="horz" wrap="square" lIns="0" tIns="12065" rIns="0" bIns="0" rtlCol="0">
            <a:spAutoFit/>
          </a:bodyPr>
          <a:lstStyle/>
          <a:p>
            <a:pPr marL="12700">
              <a:lnSpc>
                <a:spcPct val="100000"/>
              </a:lnSpc>
              <a:spcBef>
                <a:spcPts val="95"/>
              </a:spcBef>
            </a:pPr>
            <a:r>
              <a:rPr sz="2000" i="1" spc="-40" dirty="0">
                <a:latin typeface="Verdana"/>
                <a:cs typeface="Verdana"/>
              </a:rPr>
              <a:t>at </a:t>
            </a:r>
            <a:r>
              <a:rPr sz="2000" i="1" spc="25" dirty="0">
                <a:latin typeface="Arial"/>
                <a:cs typeface="Arial"/>
              </a:rPr>
              <a:t>w </a:t>
            </a:r>
            <a:r>
              <a:rPr sz="2000" spc="204" dirty="0">
                <a:latin typeface="Times New Roman"/>
                <a:cs typeface="Times New Roman"/>
              </a:rPr>
              <a:t>= </a:t>
            </a:r>
            <a:r>
              <a:rPr sz="2000" i="1" spc="25" dirty="0">
                <a:latin typeface="Arial"/>
                <a:cs typeface="Arial"/>
              </a:rPr>
              <a:t>w </a:t>
            </a:r>
            <a:r>
              <a:rPr sz="2000" i="1" spc="10" dirty="0">
                <a:latin typeface="Arial"/>
                <a:cs typeface="Arial"/>
              </a:rPr>
              <a:t>, </a:t>
            </a:r>
            <a:r>
              <a:rPr sz="2000" i="1" spc="-85" dirty="0">
                <a:latin typeface="Arial"/>
                <a:cs typeface="Arial"/>
              </a:rPr>
              <a:t>b </a:t>
            </a:r>
            <a:r>
              <a:rPr sz="2000" spc="204" dirty="0">
                <a:latin typeface="Times New Roman"/>
                <a:cs typeface="Times New Roman"/>
              </a:rPr>
              <a:t>=</a:t>
            </a:r>
            <a:r>
              <a:rPr sz="2000" spc="-50" dirty="0">
                <a:latin typeface="Times New Roman"/>
                <a:cs typeface="Times New Roman"/>
              </a:rPr>
              <a:t> </a:t>
            </a:r>
            <a:r>
              <a:rPr sz="2000" i="1" spc="-85" dirty="0">
                <a:latin typeface="Arial"/>
                <a:cs typeface="Arial"/>
              </a:rPr>
              <a:t>b</a:t>
            </a:r>
            <a:endParaRPr sz="2000" dirty="0">
              <a:latin typeface="Arial"/>
              <a:cs typeface="Arial"/>
            </a:endParaRPr>
          </a:p>
        </p:txBody>
      </p:sp>
    </p:spTree>
    <p:extLst>
      <p:ext uri="{BB962C8B-B14F-4D97-AF65-F5344CB8AC3E}">
        <p14:creationId xmlns:p14="http://schemas.microsoft.com/office/powerpoint/2010/main" val="35771245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487B-1739-404F-99F6-3546E0FA90F9}"/>
              </a:ext>
            </a:extLst>
          </p:cNvPr>
          <p:cNvSpPr>
            <a:spLocks noGrp="1"/>
          </p:cNvSpPr>
          <p:nvPr>
            <p:ph type="title"/>
          </p:nvPr>
        </p:nvSpPr>
        <p:spPr/>
        <p:txBody>
          <a:bodyPr/>
          <a:lstStyle/>
          <a:p>
            <a:r>
              <a:rPr lang="en-US" b="1" dirty="0"/>
              <a:t>Parameter update equations</a:t>
            </a:r>
          </a:p>
        </p:txBody>
      </p:sp>
      <p:sp>
        <p:nvSpPr>
          <p:cNvPr id="3" name="Content Placeholder 2">
            <a:extLst>
              <a:ext uri="{FF2B5EF4-FFF2-40B4-BE49-F238E27FC236}">
                <a16:creationId xmlns:a16="http://schemas.microsoft.com/office/drawing/2014/main" id="{4BEFC65D-AA6C-4964-84A3-0EB44DFFD3CD}"/>
              </a:ext>
            </a:extLst>
          </p:cNvPr>
          <p:cNvSpPr>
            <a:spLocks noGrp="1"/>
          </p:cNvSpPr>
          <p:nvPr>
            <p:ph idx="1"/>
          </p:nvPr>
        </p:nvSpPr>
        <p:spPr/>
        <p:txBody>
          <a:bodyPr/>
          <a:lstStyle/>
          <a:p>
            <a:pPr marL="52069" marR="5080" indent="-40005">
              <a:lnSpc>
                <a:spcPct val="125299"/>
              </a:lnSpc>
              <a:spcBef>
                <a:spcPts val="100"/>
              </a:spcBef>
            </a:pPr>
            <a:r>
              <a:rPr lang="en-US" i="1" spc="85" dirty="0">
                <a:latin typeface="Times New Roman"/>
                <a:cs typeface="Times New Roman"/>
              </a:rPr>
              <a:t>w</a:t>
            </a:r>
            <a:r>
              <a:rPr lang="en-US" sz="3200" i="1" spc="127" baseline="-10416" dirty="0">
                <a:latin typeface="Arial"/>
                <a:cs typeface="Arial"/>
              </a:rPr>
              <a:t>t</a:t>
            </a:r>
            <a:r>
              <a:rPr lang="en-US" sz="3200" spc="127" baseline="-10416" dirty="0">
                <a:latin typeface="Times New Roman"/>
                <a:cs typeface="Times New Roman"/>
              </a:rPr>
              <a:t>+1 </a:t>
            </a:r>
            <a:r>
              <a:rPr lang="en-US" spc="140" dirty="0">
                <a:latin typeface="Georgia"/>
                <a:cs typeface="Georgia"/>
              </a:rPr>
              <a:t>= </a:t>
            </a:r>
            <a:r>
              <a:rPr lang="en-US" i="1" spc="60" dirty="0">
                <a:latin typeface="Times New Roman"/>
                <a:cs typeface="Times New Roman"/>
              </a:rPr>
              <a:t>w</a:t>
            </a:r>
            <a:r>
              <a:rPr lang="en-US" sz="3200" i="1" spc="89" baseline="-10416" dirty="0">
                <a:latin typeface="Arial"/>
                <a:cs typeface="Arial"/>
              </a:rPr>
              <a:t>t </a:t>
            </a:r>
            <a:r>
              <a:rPr lang="en-US" spc="-75" dirty="0">
                <a:latin typeface="DejaVu Sans"/>
                <a:cs typeface="DejaVu Sans"/>
              </a:rPr>
              <a:t>−</a:t>
            </a:r>
            <a:r>
              <a:rPr lang="en-US" spc="-200" dirty="0">
                <a:latin typeface="DejaVu Sans"/>
                <a:cs typeface="DejaVu Sans"/>
              </a:rPr>
              <a:t> </a:t>
            </a:r>
            <a:r>
              <a:rPr lang="el-GR" i="1" spc="80" dirty="0">
                <a:latin typeface="Times New Roman"/>
                <a:cs typeface="Times New Roman"/>
              </a:rPr>
              <a:t>η</a:t>
            </a:r>
            <a:r>
              <a:rPr lang="el-GR" spc="80" dirty="0">
                <a:latin typeface="DejaVu Sans"/>
                <a:cs typeface="DejaVu Sans"/>
              </a:rPr>
              <a:t>∇</a:t>
            </a:r>
            <a:r>
              <a:rPr lang="en-US" i="1" spc="80" dirty="0">
                <a:latin typeface="Times New Roman"/>
                <a:cs typeface="Times New Roman"/>
              </a:rPr>
              <a:t>w</a:t>
            </a:r>
            <a:r>
              <a:rPr lang="en-US" sz="3200" i="1" spc="120" baseline="-10416" dirty="0">
                <a:latin typeface="Arial"/>
                <a:cs typeface="Arial"/>
              </a:rPr>
              <a:t>t </a:t>
            </a:r>
          </a:p>
          <a:p>
            <a:pPr marL="52069" marR="5080" indent="-40005">
              <a:lnSpc>
                <a:spcPct val="125299"/>
              </a:lnSpc>
              <a:spcBef>
                <a:spcPts val="100"/>
              </a:spcBef>
            </a:pPr>
            <a:r>
              <a:rPr lang="en-US" sz="3200" i="1" spc="120" baseline="-10416" dirty="0">
                <a:latin typeface="Arial"/>
                <a:cs typeface="Arial"/>
              </a:rPr>
              <a:t> </a:t>
            </a:r>
            <a:r>
              <a:rPr lang="en-US" i="1" spc="55" dirty="0">
                <a:latin typeface="Times New Roman"/>
                <a:cs typeface="Times New Roman"/>
              </a:rPr>
              <a:t>b</a:t>
            </a:r>
            <a:r>
              <a:rPr lang="en-US" sz="3200" i="1" spc="82" baseline="-10416" dirty="0">
                <a:latin typeface="Arial"/>
                <a:cs typeface="Arial"/>
              </a:rPr>
              <a:t>t</a:t>
            </a:r>
            <a:r>
              <a:rPr lang="en-US" sz="3200" spc="82" baseline="-10416" dirty="0">
                <a:latin typeface="Times New Roman"/>
                <a:cs typeface="Times New Roman"/>
              </a:rPr>
              <a:t>+1 </a:t>
            </a:r>
            <a:r>
              <a:rPr lang="en-US" spc="140" dirty="0">
                <a:latin typeface="Georgia"/>
                <a:cs typeface="Georgia"/>
              </a:rPr>
              <a:t>= </a:t>
            </a:r>
            <a:r>
              <a:rPr lang="en-US" i="1" dirty="0">
                <a:latin typeface="Times New Roman"/>
                <a:cs typeface="Times New Roman"/>
              </a:rPr>
              <a:t>b</a:t>
            </a:r>
            <a:r>
              <a:rPr lang="en-US" sz="3200" i="1" baseline="-10416" dirty="0">
                <a:latin typeface="Arial"/>
                <a:cs typeface="Arial"/>
              </a:rPr>
              <a:t>t </a:t>
            </a:r>
            <a:r>
              <a:rPr lang="en-US" spc="-75" dirty="0">
                <a:latin typeface="DejaVu Sans"/>
                <a:cs typeface="DejaVu Sans"/>
              </a:rPr>
              <a:t>−</a:t>
            </a:r>
            <a:r>
              <a:rPr lang="en-US" spc="-105" dirty="0">
                <a:latin typeface="DejaVu Sans"/>
                <a:cs typeface="DejaVu Sans"/>
              </a:rPr>
              <a:t> </a:t>
            </a:r>
            <a:r>
              <a:rPr lang="el-GR" i="1" spc="50" dirty="0">
                <a:latin typeface="Times New Roman"/>
                <a:cs typeface="Times New Roman"/>
              </a:rPr>
              <a:t>η</a:t>
            </a:r>
            <a:r>
              <a:rPr lang="el-GR" spc="50" dirty="0">
                <a:latin typeface="DejaVu Sans"/>
                <a:cs typeface="DejaVu Sans"/>
              </a:rPr>
              <a:t>∇</a:t>
            </a:r>
            <a:r>
              <a:rPr lang="en-US" i="1" spc="50" dirty="0">
                <a:latin typeface="Times New Roman"/>
                <a:cs typeface="Times New Roman"/>
              </a:rPr>
              <a:t>b</a:t>
            </a:r>
            <a:r>
              <a:rPr lang="en-US" sz="3200" i="1" spc="75" baseline="-10416" dirty="0">
                <a:latin typeface="Arial"/>
                <a:cs typeface="Arial"/>
              </a:rPr>
              <a:t>t</a:t>
            </a:r>
          </a:p>
          <a:p>
            <a:pPr marL="52069" marR="5080" indent="-40005">
              <a:lnSpc>
                <a:spcPct val="125299"/>
              </a:lnSpc>
              <a:spcBef>
                <a:spcPts val="100"/>
              </a:spcBef>
            </a:pPr>
            <a:endParaRPr lang="en-US" sz="3200" baseline="-10416" dirty="0">
              <a:latin typeface="Arial"/>
              <a:cs typeface="Arial"/>
            </a:endParaRPr>
          </a:p>
          <a:p>
            <a:pPr marL="265430" indent="0">
              <a:lnSpc>
                <a:spcPct val="100000"/>
              </a:lnSpc>
              <a:spcBef>
                <a:spcPts val="305"/>
              </a:spcBef>
              <a:buNone/>
            </a:pPr>
            <a:r>
              <a:rPr lang="en-US" i="1" spc="215" dirty="0">
                <a:uFill>
                  <a:solidFill>
                    <a:srgbClr val="000000"/>
                  </a:solidFill>
                </a:uFill>
                <a:latin typeface="Times New Roman"/>
                <a:cs typeface="Times New Roman"/>
              </a:rPr>
              <a:t>           </a:t>
            </a:r>
            <a:r>
              <a:rPr lang="en-US" i="1" u="sng" spc="215" dirty="0">
                <a:uFill>
                  <a:solidFill>
                    <a:srgbClr val="000000"/>
                  </a:solidFill>
                </a:uFill>
                <a:latin typeface="Times New Roman"/>
                <a:cs typeface="Times New Roman"/>
              </a:rPr>
              <a:t>∂</a:t>
            </a:r>
            <a:r>
              <a:rPr lang="en-US" i="1" u="sng" spc="215" dirty="0">
                <a:uFill>
                  <a:solidFill>
                    <a:srgbClr val="000000"/>
                  </a:solidFill>
                </a:uFill>
                <a:latin typeface="Arial"/>
                <a:cs typeface="Arial"/>
              </a:rPr>
              <a:t>L</a:t>
            </a:r>
            <a:r>
              <a:rPr lang="en-US" i="1" u="sng" spc="-145" dirty="0">
                <a:uFill>
                  <a:solidFill>
                    <a:srgbClr val="000000"/>
                  </a:solidFill>
                </a:uFill>
                <a:latin typeface="Arial"/>
                <a:cs typeface="Arial"/>
              </a:rPr>
              <a:t> </a:t>
            </a:r>
            <a:r>
              <a:rPr lang="en-US" u="sng" spc="35" dirty="0">
                <a:uFill>
                  <a:solidFill>
                    <a:srgbClr val="000000"/>
                  </a:solidFill>
                </a:uFill>
                <a:latin typeface="Georgia"/>
                <a:cs typeface="Georgia"/>
              </a:rPr>
              <a:t>(</a:t>
            </a:r>
            <a:r>
              <a:rPr lang="en-US" i="1" u="sng" spc="35" dirty="0">
                <a:uFill>
                  <a:solidFill>
                    <a:srgbClr val="000000"/>
                  </a:solidFill>
                </a:uFill>
                <a:latin typeface="Times New Roman"/>
                <a:cs typeface="Times New Roman"/>
              </a:rPr>
              <a:t>w,</a:t>
            </a:r>
            <a:r>
              <a:rPr lang="en-US" i="1" u="sng" spc="-135" dirty="0">
                <a:uFill>
                  <a:solidFill>
                    <a:srgbClr val="000000"/>
                  </a:solidFill>
                </a:uFill>
                <a:latin typeface="Times New Roman"/>
                <a:cs typeface="Times New Roman"/>
              </a:rPr>
              <a:t> </a:t>
            </a:r>
            <a:r>
              <a:rPr lang="en-US" i="1" u="sng" spc="-40" dirty="0">
                <a:uFill>
                  <a:solidFill>
                    <a:srgbClr val="000000"/>
                  </a:solidFill>
                </a:uFill>
                <a:latin typeface="Times New Roman"/>
                <a:cs typeface="Times New Roman"/>
              </a:rPr>
              <a:t>b</a:t>
            </a:r>
            <a:r>
              <a:rPr lang="en-US" u="sng" spc="-40" dirty="0">
                <a:uFill>
                  <a:solidFill>
                    <a:srgbClr val="000000"/>
                  </a:solidFill>
                </a:uFill>
                <a:latin typeface="Georgia"/>
                <a:cs typeface="Georgia"/>
              </a:rPr>
              <a:t>)</a:t>
            </a:r>
            <a:endParaRPr lang="en-US" dirty="0">
              <a:latin typeface="Georgia"/>
              <a:cs typeface="Georgia"/>
            </a:endParaRPr>
          </a:p>
          <a:p>
            <a:endParaRPr lang="en-US" dirty="0"/>
          </a:p>
          <a:p>
            <a:endParaRPr lang="en-US" dirty="0"/>
          </a:p>
          <a:p>
            <a:endParaRPr lang="en-US" dirty="0"/>
          </a:p>
          <a:p>
            <a:endParaRPr lang="en-US" dirty="0"/>
          </a:p>
        </p:txBody>
      </p:sp>
      <p:sp>
        <p:nvSpPr>
          <p:cNvPr id="4" name="object 28">
            <a:extLst>
              <a:ext uri="{FF2B5EF4-FFF2-40B4-BE49-F238E27FC236}">
                <a16:creationId xmlns:a16="http://schemas.microsoft.com/office/drawing/2014/main" id="{135692CC-470E-46DB-9146-62E8519A56F0}"/>
              </a:ext>
            </a:extLst>
          </p:cNvPr>
          <p:cNvSpPr txBox="1"/>
          <p:nvPr/>
        </p:nvSpPr>
        <p:spPr>
          <a:xfrm>
            <a:off x="634701" y="3518472"/>
            <a:ext cx="1764255" cy="380873"/>
          </a:xfrm>
          <a:prstGeom prst="rect">
            <a:avLst/>
          </a:prstGeom>
        </p:spPr>
        <p:txBody>
          <a:bodyPr vert="horz" wrap="square" lIns="0" tIns="11430" rIns="0" bIns="0" rtlCol="0">
            <a:spAutoFit/>
          </a:bodyPr>
          <a:lstStyle/>
          <a:p>
            <a:pPr marL="12700">
              <a:lnSpc>
                <a:spcPct val="100000"/>
              </a:lnSpc>
              <a:spcBef>
                <a:spcPts val="90"/>
              </a:spcBef>
            </a:pPr>
            <a:r>
              <a:rPr sz="2400" i="1" spc="50" dirty="0">
                <a:latin typeface="Times New Roman"/>
                <a:cs typeface="Times New Roman"/>
              </a:rPr>
              <a:t>where, </a:t>
            </a:r>
            <a:r>
              <a:rPr sz="2400" spc="105" dirty="0">
                <a:latin typeface="DejaVu Sans"/>
                <a:cs typeface="DejaVu Sans"/>
              </a:rPr>
              <a:t>∇</a:t>
            </a:r>
            <a:r>
              <a:rPr sz="2400" i="1" spc="105" dirty="0">
                <a:latin typeface="Times New Roman"/>
                <a:cs typeface="Times New Roman"/>
              </a:rPr>
              <a:t>w</a:t>
            </a:r>
            <a:r>
              <a:rPr sz="2400" i="1" spc="165" dirty="0">
                <a:latin typeface="Times New Roman"/>
                <a:cs typeface="Times New Roman"/>
              </a:rPr>
              <a:t> </a:t>
            </a:r>
            <a:r>
              <a:rPr sz="2400" spc="140" dirty="0">
                <a:latin typeface="Georgia"/>
                <a:cs typeface="Georgia"/>
              </a:rPr>
              <a:t>=</a:t>
            </a:r>
            <a:endParaRPr sz="2400" dirty="0">
              <a:latin typeface="Georgia"/>
              <a:cs typeface="Georgia"/>
            </a:endParaRPr>
          </a:p>
        </p:txBody>
      </p:sp>
      <p:sp>
        <p:nvSpPr>
          <p:cNvPr id="5" name="object 30">
            <a:extLst>
              <a:ext uri="{FF2B5EF4-FFF2-40B4-BE49-F238E27FC236}">
                <a16:creationId xmlns:a16="http://schemas.microsoft.com/office/drawing/2014/main" id="{217AE03B-3A1E-4DF7-92E2-775E612E6D86}"/>
              </a:ext>
            </a:extLst>
          </p:cNvPr>
          <p:cNvSpPr txBox="1"/>
          <p:nvPr/>
        </p:nvSpPr>
        <p:spPr>
          <a:xfrm>
            <a:off x="2626436" y="4001294"/>
            <a:ext cx="3469564" cy="462947"/>
          </a:xfrm>
          <a:prstGeom prst="rect">
            <a:avLst/>
          </a:prstGeom>
        </p:spPr>
        <p:txBody>
          <a:bodyPr vert="horz" wrap="square" lIns="0" tIns="11430" rIns="0" bIns="0" rtlCol="0">
            <a:spAutoFit/>
          </a:bodyPr>
          <a:lstStyle/>
          <a:p>
            <a:pPr marL="12700">
              <a:lnSpc>
                <a:spcPct val="100000"/>
              </a:lnSpc>
              <a:spcBef>
                <a:spcPts val="90"/>
              </a:spcBef>
              <a:tabLst>
                <a:tab pos="400050" algn="l"/>
              </a:tabLst>
            </a:pPr>
            <a:r>
              <a:rPr sz="4400" i="1" spc="104" baseline="2525" dirty="0">
                <a:latin typeface="Times New Roman"/>
                <a:cs typeface="Times New Roman"/>
              </a:rPr>
              <a:t>∂w</a:t>
            </a:r>
            <a:r>
              <a:rPr sz="2800" i="1" spc="104" baseline="2525" dirty="0">
                <a:latin typeface="Times New Roman"/>
                <a:cs typeface="Times New Roman"/>
              </a:rPr>
              <a:t>	</a:t>
            </a:r>
            <a:r>
              <a:rPr sz="2000" i="1" spc="-40" dirty="0">
                <a:latin typeface="Verdana"/>
                <a:cs typeface="Verdana"/>
              </a:rPr>
              <a:t>at </a:t>
            </a:r>
            <a:r>
              <a:rPr sz="2000" i="1" spc="25" dirty="0">
                <a:latin typeface="Arial"/>
                <a:cs typeface="Arial"/>
              </a:rPr>
              <a:t>w </a:t>
            </a:r>
            <a:r>
              <a:rPr sz="2000" spc="204" dirty="0">
                <a:latin typeface="Times New Roman"/>
                <a:cs typeface="Times New Roman"/>
              </a:rPr>
              <a:t>= </a:t>
            </a:r>
            <a:r>
              <a:rPr sz="2000" i="1" spc="25" dirty="0">
                <a:latin typeface="Arial"/>
                <a:cs typeface="Arial"/>
              </a:rPr>
              <a:t>w </a:t>
            </a:r>
            <a:r>
              <a:rPr sz="2000" i="1" spc="10" dirty="0">
                <a:latin typeface="Arial"/>
                <a:cs typeface="Arial"/>
              </a:rPr>
              <a:t>, </a:t>
            </a:r>
            <a:r>
              <a:rPr sz="2000" i="1" spc="-85" dirty="0">
                <a:latin typeface="Arial"/>
                <a:cs typeface="Arial"/>
              </a:rPr>
              <a:t>b </a:t>
            </a:r>
            <a:r>
              <a:rPr sz="2000" spc="204" dirty="0">
                <a:latin typeface="Times New Roman"/>
                <a:cs typeface="Times New Roman"/>
              </a:rPr>
              <a:t>=</a:t>
            </a:r>
            <a:r>
              <a:rPr sz="2000" spc="-50" dirty="0">
                <a:latin typeface="Times New Roman"/>
                <a:cs typeface="Times New Roman"/>
              </a:rPr>
              <a:t> </a:t>
            </a:r>
            <a:r>
              <a:rPr sz="2000" i="1" spc="-85" dirty="0">
                <a:latin typeface="Arial"/>
                <a:cs typeface="Arial"/>
              </a:rPr>
              <a:t>b</a:t>
            </a:r>
            <a:endParaRPr sz="2000" dirty="0">
              <a:latin typeface="Arial"/>
              <a:cs typeface="Arial"/>
            </a:endParaRPr>
          </a:p>
        </p:txBody>
      </p:sp>
      <p:sp>
        <p:nvSpPr>
          <p:cNvPr id="6" name="object 32">
            <a:extLst>
              <a:ext uri="{FF2B5EF4-FFF2-40B4-BE49-F238E27FC236}">
                <a16:creationId xmlns:a16="http://schemas.microsoft.com/office/drawing/2014/main" id="{D49CB4DA-E940-47B5-894D-6743C7A22060}"/>
              </a:ext>
            </a:extLst>
          </p:cNvPr>
          <p:cNvSpPr txBox="1"/>
          <p:nvPr/>
        </p:nvSpPr>
        <p:spPr>
          <a:xfrm>
            <a:off x="1516828" y="5346256"/>
            <a:ext cx="882128" cy="380873"/>
          </a:xfrm>
          <a:prstGeom prst="rect">
            <a:avLst/>
          </a:prstGeom>
        </p:spPr>
        <p:txBody>
          <a:bodyPr vert="horz" wrap="square" lIns="0" tIns="11430" rIns="0" bIns="0" rtlCol="0">
            <a:spAutoFit/>
          </a:bodyPr>
          <a:lstStyle/>
          <a:p>
            <a:pPr marL="12700">
              <a:lnSpc>
                <a:spcPct val="100000"/>
              </a:lnSpc>
              <a:spcBef>
                <a:spcPts val="90"/>
              </a:spcBef>
            </a:pPr>
            <a:r>
              <a:rPr sz="2400" spc="45" dirty="0">
                <a:latin typeface="DejaVu Sans"/>
                <a:cs typeface="DejaVu Sans"/>
              </a:rPr>
              <a:t>∇</a:t>
            </a:r>
            <a:r>
              <a:rPr sz="2400" i="1" spc="45" dirty="0">
                <a:latin typeface="Times New Roman"/>
                <a:cs typeface="Times New Roman"/>
              </a:rPr>
              <a:t>b</a:t>
            </a:r>
            <a:r>
              <a:rPr sz="2400" i="1" spc="-175" dirty="0">
                <a:latin typeface="Times New Roman"/>
                <a:cs typeface="Times New Roman"/>
              </a:rPr>
              <a:t> </a:t>
            </a:r>
            <a:r>
              <a:rPr sz="2400" spc="140" dirty="0">
                <a:latin typeface="Georgia"/>
                <a:cs typeface="Georgia"/>
              </a:rPr>
              <a:t>=</a:t>
            </a:r>
            <a:endParaRPr sz="2400" dirty="0">
              <a:latin typeface="Georgia"/>
              <a:cs typeface="Georgia"/>
            </a:endParaRPr>
          </a:p>
        </p:txBody>
      </p:sp>
      <p:sp>
        <p:nvSpPr>
          <p:cNvPr id="7" name="object 33">
            <a:extLst>
              <a:ext uri="{FF2B5EF4-FFF2-40B4-BE49-F238E27FC236}">
                <a16:creationId xmlns:a16="http://schemas.microsoft.com/office/drawing/2014/main" id="{D3870FDF-1905-42AA-A5E6-0D399922C221}"/>
              </a:ext>
            </a:extLst>
          </p:cNvPr>
          <p:cNvSpPr txBox="1"/>
          <p:nvPr/>
        </p:nvSpPr>
        <p:spPr>
          <a:xfrm>
            <a:off x="2194561" y="5075989"/>
            <a:ext cx="1484555" cy="921406"/>
          </a:xfrm>
          <a:prstGeom prst="rect">
            <a:avLst/>
          </a:prstGeom>
        </p:spPr>
        <p:txBody>
          <a:bodyPr vert="horz" wrap="square" lIns="0" tIns="33655" rIns="0" bIns="0" rtlCol="0">
            <a:spAutoFit/>
          </a:bodyPr>
          <a:lstStyle/>
          <a:p>
            <a:pPr algn="ctr">
              <a:lnSpc>
                <a:spcPct val="100000"/>
              </a:lnSpc>
              <a:spcBef>
                <a:spcPts val="265"/>
              </a:spcBef>
            </a:pPr>
            <a:r>
              <a:rPr sz="2800" i="1" u="sng" spc="215" dirty="0">
                <a:uFill>
                  <a:solidFill>
                    <a:srgbClr val="000000"/>
                  </a:solidFill>
                </a:uFill>
                <a:latin typeface="Times New Roman"/>
                <a:cs typeface="Times New Roman"/>
              </a:rPr>
              <a:t>∂</a:t>
            </a:r>
            <a:r>
              <a:rPr sz="2800" i="1" u="sng" spc="215" dirty="0">
                <a:uFill>
                  <a:solidFill>
                    <a:srgbClr val="000000"/>
                  </a:solidFill>
                </a:uFill>
                <a:latin typeface="Arial"/>
                <a:cs typeface="Arial"/>
              </a:rPr>
              <a:t>L</a:t>
            </a:r>
            <a:r>
              <a:rPr sz="2800" i="1" u="sng" spc="-135" dirty="0">
                <a:uFill>
                  <a:solidFill>
                    <a:srgbClr val="000000"/>
                  </a:solidFill>
                </a:uFill>
                <a:latin typeface="Arial"/>
                <a:cs typeface="Arial"/>
              </a:rPr>
              <a:t> </a:t>
            </a:r>
            <a:r>
              <a:rPr sz="2800" u="sng" spc="35" dirty="0">
                <a:uFill>
                  <a:solidFill>
                    <a:srgbClr val="000000"/>
                  </a:solidFill>
                </a:uFill>
                <a:latin typeface="Georgia"/>
                <a:cs typeface="Georgia"/>
              </a:rPr>
              <a:t>(</a:t>
            </a:r>
            <a:r>
              <a:rPr sz="2800" i="1" u="sng" spc="35" dirty="0">
                <a:uFill>
                  <a:solidFill>
                    <a:srgbClr val="000000"/>
                  </a:solidFill>
                </a:uFill>
                <a:latin typeface="Times New Roman"/>
                <a:cs typeface="Times New Roman"/>
              </a:rPr>
              <a:t>w,</a:t>
            </a:r>
            <a:r>
              <a:rPr sz="2800" i="1" u="sng" spc="-125" dirty="0">
                <a:uFill>
                  <a:solidFill>
                    <a:srgbClr val="000000"/>
                  </a:solidFill>
                </a:uFill>
                <a:latin typeface="Times New Roman"/>
                <a:cs typeface="Times New Roman"/>
              </a:rPr>
              <a:t> </a:t>
            </a:r>
            <a:r>
              <a:rPr sz="2800" i="1" u="sng" spc="-40" dirty="0">
                <a:uFill>
                  <a:solidFill>
                    <a:srgbClr val="000000"/>
                  </a:solidFill>
                </a:uFill>
                <a:latin typeface="Times New Roman"/>
                <a:cs typeface="Times New Roman"/>
              </a:rPr>
              <a:t>b</a:t>
            </a:r>
            <a:r>
              <a:rPr sz="2800" u="sng" spc="-40" dirty="0">
                <a:uFill>
                  <a:solidFill>
                    <a:srgbClr val="000000"/>
                  </a:solidFill>
                </a:uFill>
                <a:latin typeface="Georgia"/>
                <a:cs typeface="Georgia"/>
              </a:rPr>
              <a:t>)</a:t>
            </a:r>
            <a:endParaRPr sz="2800" dirty="0">
              <a:latin typeface="Georgia"/>
              <a:cs typeface="Georgia"/>
            </a:endParaRPr>
          </a:p>
          <a:p>
            <a:pPr algn="ctr">
              <a:lnSpc>
                <a:spcPct val="100000"/>
              </a:lnSpc>
              <a:spcBef>
                <a:spcPts val="170"/>
              </a:spcBef>
            </a:pPr>
            <a:r>
              <a:rPr sz="2800" i="1" spc="5" dirty="0">
                <a:latin typeface="Times New Roman"/>
                <a:cs typeface="Times New Roman"/>
              </a:rPr>
              <a:t>∂b</a:t>
            </a:r>
            <a:endParaRPr sz="2800" dirty="0">
              <a:latin typeface="Times New Roman"/>
              <a:cs typeface="Times New Roman"/>
            </a:endParaRPr>
          </a:p>
        </p:txBody>
      </p:sp>
      <p:sp>
        <p:nvSpPr>
          <p:cNvPr id="8" name="object 34">
            <a:extLst>
              <a:ext uri="{FF2B5EF4-FFF2-40B4-BE49-F238E27FC236}">
                <a16:creationId xmlns:a16="http://schemas.microsoft.com/office/drawing/2014/main" id="{CAFF99D1-3780-4452-8E99-187199F6573F}"/>
              </a:ext>
            </a:extLst>
          </p:cNvPr>
          <p:cNvSpPr txBox="1"/>
          <p:nvPr/>
        </p:nvSpPr>
        <p:spPr>
          <a:xfrm>
            <a:off x="3491454" y="5727129"/>
            <a:ext cx="2113279" cy="319959"/>
          </a:xfrm>
          <a:prstGeom prst="rect">
            <a:avLst/>
          </a:prstGeom>
        </p:spPr>
        <p:txBody>
          <a:bodyPr vert="horz" wrap="square" lIns="0" tIns="12065" rIns="0" bIns="0" rtlCol="0">
            <a:spAutoFit/>
          </a:bodyPr>
          <a:lstStyle/>
          <a:p>
            <a:pPr marL="12700">
              <a:lnSpc>
                <a:spcPct val="100000"/>
              </a:lnSpc>
              <a:spcBef>
                <a:spcPts val="95"/>
              </a:spcBef>
            </a:pPr>
            <a:r>
              <a:rPr sz="2000" i="1" spc="-40" dirty="0">
                <a:latin typeface="Verdana"/>
                <a:cs typeface="Verdana"/>
              </a:rPr>
              <a:t>at </a:t>
            </a:r>
            <a:r>
              <a:rPr sz="2000" i="1" spc="25" dirty="0">
                <a:latin typeface="Arial"/>
                <a:cs typeface="Arial"/>
              </a:rPr>
              <a:t>w </a:t>
            </a:r>
            <a:r>
              <a:rPr sz="2000" spc="204" dirty="0">
                <a:latin typeface="Times New Roman"/>
                <a:cs typeface="Times New Roman"/>
              </a:rPr>
              <a:t>= </a:t>
            </a:r>
            <a:r>
              <a:rPr sz="2000" i="1" spc="25" dirty="0">
                <a:latin typeface="Arial"/>
                <a:cs typeface="Arial"/>
              </a:rPr>
              <a:t>w </a:t>
            </a:r>
            <a:r>
              <a:rPr sz="2000" i="1" spc="10" dirty="0">
                <a:latin typeface="Arial"/>
                <a:cs typeface="Arial"/>
              </a:rPr>
              <a:t>, </a:t>
            </a:r>
            <a:r>
              <a:rPr sz="2000" i="1" spc="-85" dirty="0">
                <a:latin typeface="Arial"/>
                <a:cs typeface="Arial"/>
              </a:rPr>
              <a:t>b </a:t>
            </a:r>
            <a:r>
              <a:rPr sz="2000" spc="204" dirty="0">
                <a:latin typeface="Times New Roman"/>
                <a:cs typeface="Times New Roman"/>
              </a:rPr>
              <a:t>=</a:t>
            </a:r>
            <a:r>
              <a:rPr sz="2000" spc="-50" dirty="0">
                <a:latin typeface="Times New Roman"/>
                <a:cs typeface="Times New Roman"/>
              </a:rPr>
              <a:t> </a:t>
            </a:r>
            <a:r>
              <a:rPr sz="2000" i="1" spc="-85" dirty="0">
                <a:latin typeface="Arial"/>
                <a:cs typeface="Arial"/>
              </a:rPr>
              <a:t>b</a:t>
            </a:r>
            <a:endParaRPr sz="2000" dirty="0">
              <a:latin typeface="Arial"/>
              <a:cs typeface="Arial"/>
            </a:endParaRPr>
          </a:p>
        </p:txBody>
      </p:sp>
      <p:sp>
        <p:nvSpPr>
          <p:cNvPr id="9" name="object 36">
            <a:extLst>
              <a:ext uri="{FF2B5EF4-FFF2-40B4-BE49-F238E27FC236}">
                <a16:creationId xmlns:a16="http://schemas.microsoft.com/office/drawing/2014/main" id="{9620F637-17EF-4D0A-8A5F-DDDCCE128D63}"/>
              </a:ext>
            </a:extLst>
          </p:cNvPr>
          <p:cNvSpPr txBox="1"/>
          <p:nvPr/>
        </p:nvSpPr>
        <p:spPr>
          <a:xfrm>
            <a:off x="539412" y="6110812"/>
            <a:ext cx="11466121" cy="744050"/>
          </a:xfrm>
          <a:prstGeom prst="rect">
            <a:avLst/>
          </a:prstGeom>
        </p:spPr>
        <p:txBody>
          <a:bodyPr vert="horz" wrap="square" lIns="0" tIns="6985" rIns="0" bIns="0" rtlCol="0">
            <a:spAutoFit/>
          </a:bodyPr>
          <a:lstStyle/>
          <a:p>
            <a:pPr marL="12700" marR="5080">
              <a:lnSpc>
                <a:spcPct val="102600"/>
              </a:lnSpc>
              <a:spcBef>
                <a:spcPts val="55"/>
              </a:spcBef>
            </a:pPr>
            <a:r>
              <a:rPr sz="2400" spc="-30" dirty="0">
                <a:latin typeface="Georgia"/>
                <a:cs typeface="Georgia"/>
              </a:rPr>
              <a:t>So </a:t>
            </a:r>
            <a:r>
              <a:rPr sz="2400" spc="-55" dirty="0">
                <a:latin typeface="Georgia"/>
                <a:cs typeface="Georgia"/>
              </a:rPr>
              <a:t>we </a:t>
            </a:r>
            <a:r>
              <a:rPr sz="2400" spc="-50" dirty="0">
                <a:latin typeface="Georgia"/>
                <a:cs typeface="Georgia"/>
              </a:rPr>
              <a:t>now </a:t>
            </a:r>
            <a:r>
              <a:rPr sz="2400" spc="-35" dirty="0">
                <a:latin typeface="Georgia"/>
                <a:cs typeface="Georgia"/>
              </a:rPr>
              <a:t>have </a:t>
            </a:r>
            <a:r>
              <a:rPr sz="2400" spc="-10" dirty="0">
                <a:latin typeface="Georgia"/>
                <a:cs typeface="Georgia"/>
              </a:rPr>
              <a:t>a </a:t>
            </a:r>
            <a:r>
              <a:rPr sz="2400" spc="-45" dirty="0">
                <a:latin typeface="Georgia"/>
                <a:cs typeface="Georgia"/>
              </a:rPr>
              <a:t>more </a:t>
            </a:r>
            <a:r>
              <a:rPr sz="2400" spc="-30" dirty="0">
                <a:latin typeface="Georgia"/>
                <a:cs typeface="Georgia"/>
              </a:rPr>
              <a:t>principled </a:t>
            </a:r>
            <a:r>
              <a:rPr sz="2400" spc="-25" dirty="0">
                <a:latin typeface="Georgia"/>
                <a:cs typeface="Georgia"/>
              </a:rPr>
              <a:t>way </a:t>
            </a:r>
            <a:r>
              <a:rPr sz="2400" spc="-40" dirty="0">
                <a:latin typeface="Georgia"/>
                <a:cs typeface="Georgia"/>
              </a:rPr>
              <a:t>of </a:t>
            </a:r>
            <a:r>
              <a:rPr sz="2400" spc="-35" dirty="0">
                <a:latin typeface="Georgia"/>
                <a:cs typeface="Georgia"/>
              </a:rPr>
              <a:t>moving in </a:t>
            </a:r>
            <a:r>
              <a:rPr sz="2400" spc="-15" dirty="0">
                <a:latin typeface="Georgia"/>
                <a:cs typeface="Georgia"/>
              </a:rPr>
              <a:t>the </a:t>
            </a:r>
            <a:r>
              <a:rPr sz="2400" i="1" spc="-20" dirty="0">
                <a:latin typeface="Times New Roman"/>
                <a:cs typeface="Times New Roman"/>
              </a:rPr>
              <a:t>w</a:t>
            </a:r>
            <a:r>
              <a:rPr sz="2400" spc="-20" dirty="0">
                <a:latin typeface="Georgia"/>
                <a:cs typeface="Georgia"/>
              </a:rPr>
              <a:t>-</a:t>
            </a:r>
            <a:r>
              <a:rPr sz="2400" i="1" spc="-20" dirty="0">
                <a:latin typeface="Times New Roman"/>
                <a:cs typeface="Times New Roman"/>
              </a:rPr>
              <a:t>b </a:t>
            </a:r>
            <a:r>
              <a:rPr sz="2400" spc="-30" dirty="0">
                <a:latin typeface="Georgia"/>
                <a:cs typeface="Georgia"/>
              </a:rPr>
              <a:t>plane </a:t>
            </a:r>
            <a:r>
              <a:rPr sz="2400" spc="-15" dirty="0">
                <a:latin typeface="Georgia"/>
                <a:cs typeface="Georgia"/>
              </a:rPr>
              <a:t>than </a:t>
            </a:r>
            <a:r>
              <a:rPr sz="2400" spc="-35" dirty="0">
                <a:latin typeface="Georgia"/>
                <a:cs typeface="Georgia"/>
              </a:rPr>
              <a:t>our </a:t>
            </a:r>
            <a:r>
              <a:rPr sz="2400" spc="-15" dirty="0">
                <a:latin typeface="Georgia"/>
                <a:cs typeface="Georgia"/>
              </a:rPr>
              <a:t>“guess  </a:t>
            </a:r>
            <a:r>
              <a:rPr sz="2400" spc="-10" dirty="0">
                <a:latin typeface="Georgia"/>
                <a:cs typeface="Georgia"/>
              </a:rPr>
              <a:t>work”</a:t>
            </a:r>
            <a:r>
              <a:rPr sz="2400" spc="90" dirty="0">
                <a:latin typeface="Georgia"/>
                <a:cs typeface="Georgia"/>
              </a:rPr>
              <a:t> </a:t>
            </a:r>
            <a:r>
              <a:rPr sz="2400" spc="-25" dirty="0">
                <a:latin typeface="Georgia"/>
                <a:cs typeface="Georgia"/>
              </a:rPr>
              <a:t>algorithm</a:t>
            </a:r>
            <a:endParaRPr sz="2400" dirty="0">
              <a:latin typeface="Georgia"/>
              <a:cs typeface="Georgia"/>
            </a:endParaRPr>
          </a:p>
        </p:txBody>
      </p:sp>
    </p:spTree>
    <p:extLst>
      <p:ext uri="{BB962C8B-B14F-4D97-AF65-F5344CB8AC3E}">
        <p14:creationId xmlns:p14="http://schemas.microsoft.com/office/powerpoint/2010/main" val="717872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ED826F-1BFB-439B-97CF-383E5321370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6077" y="997287"/>
            <a:ext cx="5814535" cy="4607448"/>
          </a:xfrm>
        </p:spPr>
      </p:pic>
      <p:sp>
        <p:nvSpPr>
          <p:cNvPr id="6" name="TextBox 5">
            <a:extLst>
              <a:ext uri="{FF2B5EF4-FFF2-40B4-BE49-F238E27FC236}">
                <a16:creationId xmlns:a16="http://schemas.microsoft.com/office/drawing/2014/main" id="{B8831709-807C-45E1-89FC-423FA0626916}"/>
              </a:ext>
            </a:extLst>
          </p:cNvPr>
          <p:cNvSpPr txBox="1"/>
          <p:nvPr/>
        </p:nvSpPr>
        <p:spPr>
          <a:xfrm>
            <a:off x="7045137" y="1634417"/>
            <a:ext cx="4270786" cy="3970318"/>
          </a:xfrm>
          <a:prstGeom prst="rect">
            <a:avLst/>
          </a:prstGeom>
          <a:noFill/>
        </p:spPr>
        <p:txBody>
          <a:bodyPr wrap="square" rtlCol="0">
            <a:spAutoFit/>
          </a:bodyPr>
          <a:lstStyle/>
          <a:p>
            <a:r>
              <a:rPr lang="en-US" sz="2800" dirty="0"/>
              <a:t>In this example, we will evaluate how well this line fits the data with the </a:t>
            </a:r>
          </a:p>
          <a:p>
            <a:r>
              <a:rPr lang="en-US" sz="2800" b="1" dirty="0"/>
              <a:t>Sum of Squared Residuals.</a:t>
            </a:r>
          </a:p>
          <a:p>
            <a:endParaRPr lang="en-US" sz="2800" b="1" dirty="0"/>
          </a:p>
          <a:p>
            <a:endParaRPr lang="en-US" sz="2800" b="1" dirty="0"/>
          </a:p>
          <a:p>
            <a:r>
              <a:rPr lang="en-US" sz="2800" b="1" dirty="0"/>
              <a:t>NOTE: </a:t>
            </a:r>
            <a:r>
              <a:rPr lang="en-US" sz="2800" dirty="0"/>
              <a:t>In ML Sum of Squared Residuals is a type of </a:t>
            </a:r>
            <a:r>
              <a:rPr lang="en-US" sz="2800" b="1" dirty="0"/>
              <a:t>Loss Function</a:t>
            </a:r>
            <a:r>
              <a:rPr lang="en-US" sz="2800" dirty="0"/>
              <a:t>.</a:t>
            </a:r>
          </a:p>
        </p:txBody>
      </p:sp>
    </p:spTree>
    <p:extLst>
      <p:ext uri="{BB962C8B-B14F-4D97-AF65-F5344CB8AC3E}">
        <p14:creationId xmlns:p14="http://schemas.microsoft.com/office/powerpoint/2010/main" val="130780078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4B4D5F-4664-4D5A-AC0F-621542FF4CB6}"/>
              </a:ext>
            </a:extLst>
          </p:cNvPr>
          <p:cNvPicPr>
            <a:picLocks noGrp="1" noChangeAspect="1"/>
          </p:cNvPicPr>
          <p:nvPr>
            <p:ph idx="1"/>
          </p:nvPr>
        </p:nvPicPr>
        <p:blipFill>
          <a:blip r:embed="rId2" cstate="print"/>
          <a:stretch>
            <a:fillRect/>
          </a:stretch>
        </p:blipFill>
        <p:spPr>
          <a:xfrm>
            <a:off x="810297" y="449197"/>
            <a:ext cx="9086850" cy="3209925"/>
          </a:xfrm>
          <a:prstGeom prst="rect">
            <a:avLst/>
          </a:prstGeom>
        </p:spPr>
      </p:pic>
    </p:spTree>
    <p:extLst>
      <p:ext uri="{BB962C8B-B14F-4D97-AF65-F5344CB8AC3E}">
        <p14:creationId xmlns:p14="http://schemas.microsoft.com/office/powerpoint/2010/main" val="17963016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4B4D5F-4664-4D5A-AC0F-621542FF4CB6}"/>
              </a:ext>
            </a:extLst>
          </p:cNvPr>
          <p:cNvPicPr>
            <a:picLocks noGrp="1" noChangeAspect="1"/>
          </p:cNvPicPr>
          <p:nvPr>
            <p:ph idx="1"/>
          </p:nvPr>
        </p:nvPicPr>
        <p:blipFill>
          <a:blip r:embed="rId2" cstate="print"/>
          <a:stretch>
            <a:fillRect/>
          </a:stretch>
        </p:blipFill>
        <p:spPr>
          <a:xfrm>
            <a:off x="810297" y="449197"/>
            <a:ext cx="9086850" cy="3209925"/>
          </a:xfrm>
          <a:prstGeom prst="rect">
            <a:avLst/>
          </a:prstGeom>
        </p:spPr>
      </p:pic>
      <p:sp>
        <p:nvSpPr>
          <p:cNvPr id="2" name="TextBox 1">
            <a:extLst>
              <a:ext uri="{FF2B5EF4-FFF2-40B4-BE49-F238E27FC236}">
                <a16:creationId xmlns:a16="http://schemas.microsoft.com/office/drawing/2014/main" id="{043F47C1-D65F-4ED1-A328-DE37C90C5FF8}"/>
              </a:ext>
            </a:extLst>
          </p:cNvPr>
          <p:cNvSpPr txBox="1"/>
          <p:nvPr/>
        </p:nvSpPr>
        <p:spPr>
          <a:xfrm>
            <a:off x="810297" y="3649886"/>
            <a:ext cx="9520517" cy="984885"/>
          </a:xfrm>
          <a:prstGeom prst="rect">
            <a:avLst/>
          </a:prstGeom>
          <a:noFill/>
        </p:spPr>
        <p:txBody>
          <a:bodyPr wrap="square" rtlCol="0">
            <a:spAutoFit/>
          </a:bodyPr>
          <a:lstStyle/>
          <a:p>
            <a:r>
              <a:rPr lang="en-US" sz="2000" spc="-20" dirty="0">
                <a:latin typeface="Georgia"/>
                <a:cs typeface="Georgia"/>
              </a:rPr>
              <a:t>To </a:t>
            </a:r>
            <a:r>
              <a:rPr lang="en-US" sz="2000" spc="-50" dirty="0">
                <a:latin typeface="Georgia"/>
                <a:cs typeface="Georgia"/>
              </a:rPr>
              <a:t>see </a:t>
            </a:r>
            <a:r>
              <a:rPr lang="en-US" sz="2000" spc="-15" dirty="0">
                <a:latin typeface="Georgia"/>
                <a:cs typeface="Georgia"/>
              </a:rPr>
              <a:t>this </a:t>
            </a:r>
            <a:r>
              <a:rPr lang="en-US" sz="2000" spc="-20" dirty="0">
                <a:latin typeface="Georgia"/>
                <a:cs typeface="Georgia"/>
              </a:rPr>
              <a:t>algorithm </a:t>
            </a:r>
            <a:r>
              <a:rPr lang="en-US" sz="2000" spc="-35" dirty="0">
                <a:latin typeface="Georgia"/>
                <a:cs typeface="Georgia"/>
              </a:rPr>
              <a:t>in </a:t>
            </a:r>
            <a:r>
              <a:rPr lang="en-US" sz="2000" spc="-15" dirty="0">
                <a:latin typeface="Georgia"/>
                <a:cs typeface="Georgia"/>
              </a:rPr>
              <a:t>practice </a:t>
            </a:r>
            <a:r>
              <a:rPr lang="en-US" sz="2000" spc="-10" dirty="0">
                <a:latin typeface="Georgia"/>
                <a:cs typeface="Georgia"/>
              </a:rPr>
              <a:t>let </a:t>
            </a:r>
            <a:r>
              <a:rPr lang="en-US" sz="2000" spc="-40" dirty="0">
                <a:latin typeface="Georgia"/>
                <a:cs typeface="Georgia"/>
              </a:rPr>
              <a:t>us </a:t>
            </a:r>
            <a:r>
              <a:rPr lang="en-US" sz="2000" spc="-25" dirty="0">
                <a:latin typeface="Georgia"/>
                <a:cs typeface="Georgia"/>
              </a:rPr>
              <a:t>first </a:t>
            </a:r>
            <a:r>
              <a:rPr lang="en-US" sz="2000" spc="-30" dirty="0">
                <a:latin typeface="Georgia"/>
                <a:cs typeface="Georgia"/>
              </a:rPr>
              <a:t>derive </a:t>
            </a:r>
            <a:r>
              <a:rPr lang="en-US" sz="2000" spc="105" dirty="0">
                <a:latin typeface="DejaVu Sans"/>
                <a:cs typeface="DejaVu Sans"/>
              </a:rPr>
              <a:t>∇</a:t>
            </a:r>
            <a:r>
              <a:rPr lang="en-US" sz="2000" i="1" spc="105" dirty="0">
                <a:latin typeface="Times New Roman"/>
                <a:cs typeface="Times New Roman"/>
              </a:rPr>
              <a:t>w </a:t>
            </a:r>
            <a:r>
              <a:rPr lang="en-US" sz="2000" spc="-30" dirty="0">
                <a:latin typeface="Georgia"/>
                <a:cs typeface="Georgia"/>
              </a:rPr>
              <a:t>and </a:t>
            </a:r>
            <a:r>
              <a:rPr lang="en-US" sz="2000" spc="45" dirty="0">
                <a:latin typeface="DejaVu Sans"/>
                <a:cs typeface="DejaVu Sans"/>
              </a:rPr>
              <a:t>∇</a:t>
            </a:r>
            <a:r>
              <a:rPr lang="en-US" sz="2000" i="1" spc="45" dirty="0">
                <a:latin typeface="Times New Roman"/>
                <a:cs typeface="Times New Roman"/>
              </a:rPr>
              <a:t>b </a:t>
            </a:r>
            <a:r>
              <a:rPr lang="en-US" sz="2000" spc="-35" dirty="0">
                <a:latin typeface="Georgia"/>
                <a:cs typeface="Georgia"/>
              </a:rPr>
              <a:t>for our </a:t>
            </a:r>
            <a:r>
              <a:rPr lang="en-US" sz="2000" spc="-5" dirty="0">
                <a:latin typeface="Georgia"/>
                <a:cs typeface="Georgia"/>
              </a:rPr>
              <a:t>toy </a:t>
            </a:r>
            <a:r>
              <a:rPr lang="en-US" sz="2000" spc="-30" dirty="0">
                <a:latin typeface="Georgia"/>
                <a:cs typeface="Georgia"/>
              </a:rPr>
              <a:t>neural  </a:t>
            </a:r>
            <a:r>
              <a:rPr lang="en-US" sz="2000" spc="-35" dirty="0">
                <a:latin typeface="Georgia"/>
                <a:cs typeface="Georgia"/>
              </a:rPr>
              <a:t>network.</a:t>
            </a:r>
            <a:endParaRPr lang="en-US" sz="2000" dirty="0">
              <a:latin typeface="Georgia"/>
              <a:cs typeface="Georgia"/>
            </a:endParaRPr>
          </a:p>
          <a:p>
            <a:endParaRPr lang="en-US" dirty="0"/>
          </a:p>
        </p:txBody>
      </p:sp>
    </p:spTree>
    <p:extLst>
      <p:ext uri="{BB962C8B-B14F-4D97-AF65-F5344CB8AC3E}">
        <p14:creationId xmlns:p14="http://schemas.microsoft.com/office/powerpoint/2010/main" val="40841886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Tree>
    <p:extLst>
      <p:ext uri="{BB962C8B-B14F-4D97-AF65-F5344CB8AC3E}">
        <p14:creationId xmlns:p14="http://schemas.microsoft.com/office/powerpoint/2010/main" val="24344755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
        <p:nvSpPr>
          <p:cNvPr id="3" name="object 17">
            <a:extLst>
              <a:ext uri="{FF2B5EF4-FFF2-40B4-BE49-F238E27FC236}">
                <a16:creationId xmlns:a16="http://schemas.microsoft.com/office/drawing/2014/main" id="{9D8386AC-88F0-4535-ACF6-B2A546821FB3}"/>
              </a:ext>
            </a:extLst>
          </p:cNvPr>
          <p:cNvSpPr txBox="1"/>
          <p:nvPr/>
        </p:nvSpPr>
        <p:spPr>
          <a:xfrm>
            <a:off x="6571646" y="1643205"/>
            <a:ext cx="5003582" cy="304763"/>
          </a:xfrm>
          <a:prstGeom prst="rect">
            <a:avLst/>
          </a:prstGeom>
        </p:spPr>
        <p:txBody>
          <a:bodyPr vert="horz" wrap="square" lIns="0" tIns="6985" rIns="0" bIns="0" rtlCol="0">
            <a:spAutoFit/>
          </a:bodyPr>
          <a:lstStyle/>
          <a:p>
            <a:pPr marL="12700" marR="5080">
              <a:lnSpc>
                <a:spcPct val="102699"/>
              </a:lnSpc>
              <a:spcBef>
                <a:spcPts val="55"/>
              </a:spcBef>
            </a:pPr>
            <a:r>
              <a:rPr sz="2000" dirty="0">
                <a:latin typeface="Georgia"/>
                <a:cs typeface="Georgia"/>
              </a:rPr>
              <a:t>Let’s </a:t>
            </a:r>
            <a:r>
              <a:rPr sz="2000" spc="-40" dirty="0">
                <a:latin typeface="Georgia"/>
                <a:cs typeface="Georgia"/>
              </a:rPr>
              <a:t>assume </a:t>
            </a:r>
            <a:r>
              <a:rPr sz="2000" spc="-25" dirty="0">
                <a:latin typeface="Georgia"/>
                <a:cs typeface="Georgia"/>
              </a:rPr>
              <a:t>there </a:t>
            </a:r>
            <a:r>
              <a:rPr sz="2000" spc="-35" dirty="0">
                <a:latin typeface="Georgia"/>
                <a:cs typeface="Georgia"/>
              </a:rPr>
              <a:t>is </a:t>
            </a:r>
            <a:r>
              <a:rPr sz="2000" spc="-20" dirty="0">
                <a:latin typeface="Georgia"/>
                <a:cs typeface="Georgia"/>
              </a:rPr>
              <a:t>only </a:t>
            </a:r>
            <a:r>
              <a:rPr sz="2000" spc="70" dirty="0">
                <a:latin typeface="Georgia"/>
                <a:cs typeface="Georgia"/>
              </a:rPr>
              <a:t>1 </a:t>
            </a:r>
            <a:r>
              <a:rPr sz="2000" spc="-20" dirty="0">
                <a:latin typeface="Georgia"/>
                <a:cs typeface="Georgia"/>
              </a:rPr>
              <a:t>point </a:t>
            </a:r>
            <a:r>
              <a:rPr sz="2000" spc="-5" dirty="0">
                <a:latin typeface="Georgia"/>
                <a:cs typeface="Georgia"/>
              </a:rPr>
              <a:t>to </a:t>
            </a:r>
            <a:r>
              <a:rPr sz="2000" spc="-15" dirty="0">
                <a:latin typeface="Georgia"/>
                <a:cs typeface="Georgia"/>
              </a:rPr>
              <a:t>fit  </a:t>
            </a:r>
            <a:r>
              <a:rPr sz="2000" spc="55" dirty="0">
                <a:latin typeface="Georgia"/>
                <a:cs typeface="Georgia"/>
              </a:rPr>
              <a:t>(</a:t>
            </a:r>
            <a:r>
              <a:rPr sz="2000" i="1" spc="55" dirty="0">
                <a:latin typeface="Times New Roman"/>
                <a:cs typeface="Times New Roman"/>
              </a:rPr>
              <a:t>x,</a:t>
            </a:r>
            <a:r>
              <a:rPr sz="2000" i="1" spc="-100" dirty="0">
                <a:latin typeface="Times New Roman"/>
                <a:cs typeface="Times New Roman"/>
              </a:rPr>
              <a:t> </a:t>
            </a:r>
            <a:r>
              <a:rPr sz="2000" i="1" spc="45" dirty="0">
                <a:latin typeface="Times New Roman"/>
                <a:cs typeface="Times New Roman"/>
              </a:rPr>
              <a:t>y</a:t>
            </a:r>
            <a:r>
              <a:rPr sz="2000" spc="45" dirty="0">
                <a:latin typeface="Georgia"/>
                <a:cs typeface="Georgia"/>
              </a:rPr>
              <a:t>)</a:t>
            </a:r>
            <a:endParaRPr sz="2000" dirty="0">
              <a:latin typeface="Georgia"/>
              <a:cs typeface="Georgia"/>
            </a:endParaRPr>
          </a:p>
        </p:txBody>
      </p:sp>
    </p:spTree>
    <p:extLst>
      <p:ext uri="{BB962C8B-B14F-4D97-AF65-F5344CB8AC3E}">
        <p14:creationId xmlns:p14="http://schemas.microsoft.com/office/powerpoint/2010/main" val="9097207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
        <p:nvSpPr>
          <p:cNvPr id="3" name="object 17">
            <a:extLst>
              <a:ext uri="{FF2B5EF4-FFF2-40B4-BE49-F238E27FC236}">
                <a16:creationId xmlns:a16="http://schemas.microsoft.com/office/drawing/2014/main" id="{9D8386AC-88F0-4535-ACF6-B2A546821FB3}"/>
              </a:ext>
            </a:extLst>
          </p:cNvPr>
          <p:cNvSpPr txBox="1"/>
          <p:nvPr/>
        </p:nvSpPr>
        <p:spPr>
          <a:xfrm>
            <a:off x="6571646" y="1643205"/>
            <a:ext cx="5003582" cy="304763"/>
          </a:xfrm>
          <a:prstGeom prst="rect">
            <a:avLst/>
          </a:prstGeom>
        </p:spPr>
        <p:txBody>
          <a:bodyPr vert="horz" wrap="square" lIns="0" tIns="6985" rIns="0" bIns="0" rtlCol="0">
            <a:spAutoFit/>
          </a:bodyPr>
          <a:lstStyle/>
          <a:p>
            <a:pPr marL="12700" marR="5080">
              <a:lnSpc>
                <a:spcPct val="102699"/>
              </a:lnSpc>
              <a:spcBef>
                <a:spcPts val="55"/>
              </a:spcBef>
            </a:pPr>
            <a:r>
              <a:rPr sz="2000" dirty="0">
                <a:latin typeface="Georgia"/>
                <a:cs typeface="Georgia"/>
              </a:rPr>
              <a:t>Let’s </a:t>
            </a:r>
            <a:r>
              <a:rPr sz="2000" spc="-40" dirty="0">
                <a:latin typeface="Georgia"/>
                <a:cs typeface="Georgia"/>
              </a:rPr>
              <a:t>assume </a:t>
            </a:r>
            <a:r>
              <a:rPr sz="2000" spc="-25" dirty="0">
                <a:latin typeface="Georgia"/>
                <a:cs typeface="Georgia"/>
              </a:rPr>
              <a:t>there </a:t>
            </a:r>
            <a:r>
              <a:rPr sz="2000" spc="-35" dirty="0">
                <a:latin typeface="Georgia"/>
                <a:cs typeface="Georgia"/>
              </a:rPr>
              <a:t>is </a:t>
            </a:r>
            <a:r>
              <a:rPr sz="2000" spc="-20" dirty="0">
                <a:latin typeface="Georgia"/>
                <a:cs typeface="Georgia"/>
              </a:rPr>
              <a:t>only </a:t>
            </a:r>
            <a:r>
              <a:rPr sz="2000" spc="70" dirty="0">
                <a:latin typeface="Georgia"/>
                <a:cs typeface="Georgia"/>
              </a:rPr>
              <a:t>1 </a:t>
            </a:r>
            <a:r>
              <a:rPr sz="2000" spc="-20" dirty="0">
                <a:latin typeface="Georgia"/>
                <a:cs typeface="Georgia"/>
              </a:rPr>
              <a:t>point </a:t>
            </a:r>
            <a:r>
              <a:rPr sz="2000" spc="-5" dirty="0">
                <a:latin typeface="Georgia"/>
                <a:cs typeface="Georgia"/>
              </a:rPr>
              <a:t>to </a:t>
            </a:r>
            <a:r>
              <a:rPr sz="2000" spc="-15" dirty="0">
                <a:latin typeface="Georgia"/>
                <a:cs typeface="Georgia"/>
              </a:rPr>
              <a:t>fit  </a:t>
            </a:r>
            <a:r>
              <a:rPr sz="2000" spc="55" dirty="0">
                <a:latin typeface="Georgia"/>
                <a:cs typeface="Georgia"/>
              </a:rPr>
              <a:t>(</a:t>
            </a:r>
            <a:r>
              <a:rPr sz="2000" i="1" spc="55" dirty="0">
                <a:latin typeface="Times New Roman"/>
                <a:cs typeface="Times New Roman"/>
              </a:rPr>
              <a:t>x,</a:t>
            </a:r>
            <a:r>
              <a:rPr sz="2000" i="1" spc="-100" dirty="0">
                <a:latin typeface="Times New Roman"/>
                <a:cs typeface="Times New Roman"/>
              </a:rPr>
              <a:t> </a:t>
            </a:r>
            <a:r>
              <a:rPr sz="2000" i="1" spc="45" dirty="0">
                <a:latin typeface="Times New Roman"/>
                <a:cs typeface="Times New Roman"/>
              </a:rPr>
              <a:t>y</a:t>
            </a:r>
            <a:r>
              <a:rPr sz="2000" spc="45" dirty="0">
                <a:latin typeface="Georgia"/>
                <a:cs typeface="Georgia"/>
              </a:rPr>
              <a:t>)</a:t>
            </a:r>
            <a:endParaRPr sz="2000" dirty="0">
              <a:latin typeface="Georgia"/>
              <a:cs typeface="Georgia"/>
            </a:endParaRPr>
          </a:p>
        </p:txBody>
      </p:sp>
      <p:pic>
        <p:nvPicPr>
          <p:cNvPr id="2" name="Picture 1">
            <a:extLst>
              <a:ext uri="{FF2B5EF4-FFF2-40B4-BE49-F238E27FC236}">
                <a16:creationId xmlns:a16="http://schemas.microsoft.com/office/drawing/2014/main" id="{5C05F662-A5F1-4814-AF11-EA091C65527C}"/>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551867" y="2194934"/>
            <a:ext cx="3198383" cy="811530"/>
          </a:xfrm>
          <a:prstGeom prst="rect">
            <a:avLst/>
          </a:prstGeom>
        </p:spPr>
      </p:pic>
    </p:spTree>
    <p:extLst>
      <p:ext uri="{BB962C8B-B14F-4D97-AF65-F5344CB8AC3E}">
        <p14:creationId xmlns:p14="http://schemas.microsoft.com/office/powerpoint/2010/main" val="39586097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
        <p:nvSpPr>
          <p:cNvPr id="3" name="object 17">
            <a:extLst>
              <a:ext uri="{FF2B5EF4-FFF2-40B4-BE49-F238E27FC236}">
                <a16:creationId xmlns:a16="http://schemas.microsoft.com/office/drawing/2014/main" id="{9D8386AC-88F0-4535-ACF6-B2A546821FB3}"/>
              </a:ext>
            </a:extLst>
          </p:cNvPr>
          <p:cNvSpPr txBox="1"/>
          <p:nvPr/>
        </p:nvSpPr>
        <p:spPr>
          <a:xfrm>
            <a:off x="6571646" y="1643205"/>
            <a:ext cx="5003582" cy="304763"/>
          </a:xfrm>
          <a:prstGeom prst="rect">
            <a:avLst/>
          </a:prstGeom>
        </p:spPr>
        <p:txBody>
          <a:bodyPr vert="horz" wrap="square" lIns="0" tIns="6985" rIns="0" bIns="0" rtlCol="0">
            <a:spAutoFit/>
          </a:bodyPr>
          <a:lstStyle/>
          <a:p>
            <a:pPr marL="12700" marR="5080">
              <a:lnSpc>
                <a:spcPct val="102699"/>
              </a:lnSpc>
              <a:spcBef>
                <a:spcPts val="55"/>
              </a:spcBef>
            </a:pPr>
            <a:r>
              <a:rPr sz="2000" dirty="0">
                <a:latin typeface="Georgia"/>
                <a:cs typeface="Georgia"/>
              </a:rPr>
              <a:t>Let’s </a:t>
            </a:r>
            <a:r>
              <a:rPr sz="2000" spc="-40" dirty="0">
                <a:latin typeface="Georgia"/>
                <a:cs typeface="Georgia"/>
              </a:rPr>
              <a:t>assume </a:t>
            </a:r>
            <a:r>
              <a:rPr sz="2000" spc="-25" dirty="0">
                <a:latin typeface="Georgia"/>
                <a:cs typeface="Georgia"/>
              </a:rPr>
              <a:t>there </a:t>
            </a:r>
            <a:r>
              <a:rPr sz="2000" spc="-35" dirty="0">
                <a:latin typeface="Georgia"/>
                <a:cs typeface="Georgia"/>
              </a:rPr>
              <a:t>is </a:t>
            </a:r>
            <a:r>
              <a:rPr sz="2000" spc="-20" dirty="0">
                <a:latin typeface="Georgia"/>
                <a:cs typeface="Georgia"/>
              </a:rPr>
              <a:t>only </a:t>
            </a:r>
            <a:r>
              <a:rPr sz="2000" spc="70" dirty="0">
                <a:latin typeface="Georgia"/>
                <a:cs typeface="Georgia"/>
              </a:rPr>
              <a:t>1 </a:t>
            </a:r>
            <a:r>
              <a:rPr sz="2000" spc="-20" dirty="0">
                <a:latin typeface="Georgia"/>
                <a:cs typeface="Georgia"/>
              </a:rPr>
              <a:t>point </a:t>
            </a:r>
            <a:r>
              <a:rPr sz="2000" spc="-5" dirty="0">
                <a:latin typeface="Georgia"/>
                <a:cs typeface="Georgia"/>
              </a:rPr>
              <a:t>to </a:t>
            </a:r>
            <a:r>
              <a:rPr sz="2000" spc="-15" dirty="0">
                <a:latin typeface="Georgia"/>
                <a:cs typeface="Georgia"/>
              </a:rPr>
              <a:t>fit  </a:t>
            </a:r>
            <a:r>
              <a:rPr sz="2000" spc="55" dirty="0">
                <a:latin typeface="Georgia"/>
                <a:cs typeface="Georgia"/>
              </a:rPr>
              <a:t>(</a:t>
            </a:r>
            <a:r>
              <a:rPr sz="2000" i="1" spc="55" dirty="0">
                <a:latin typeface="Times New Roman"/>
                <a:cs typeface="Times New Roman"/>
              </a:rPr>
              <a:t>x,</a:t>
            </a:r>
            <a:r>
              <a:rPr sz="2000" i="1" spc="-100" dirty="0">
                <a:latin typeface="Times New Roman"/>
                <a:cs typeface="Times New Roman"/>
              </a:rPr>
              <a:t> </a:t>
            </a:r>
            <a:r>
              <a:rPr sz="2000" i="1" spc="45" dirty="0">
                <a:latin typeface="Times New Roman"/>
                <a:cs typeface="Times New Roman"/>
              </a:rPr>
              <a:t>y</a:t>
            </a:r>
            <a:r>
              <a:rPr sz="2000" spc="45" dirty="0">
                <a:latin typeface="Georgia"/>
                <a:cs typeface="Georgia"/>
              </a:rPr>
              <a:t>)</a:t>
            </a:r>
            <a:endParaRPr sz="2000" dirty="0">
              <a:latin typeface="Georgia"/>
              <a:cs typeface="Georgia"/>
            </a:endParaRPr>
          </a:p>
        </p:txBody>
      </p:sp>
      <p:pic>
        <p:nvPicPr>
          <p:cNvPr id="2" name="Picture 1">
            <a:extLst>
              <a:ext uri="{FF2B5EF4-FFF2-40B4-BE49-F238E27FC236}">
                <a16:creationId xmlns:a16="http://schemas.microsoft.com/office/drawing/2014/main" id="{5C05F662-A5F1-4814-AF11-EA091C65527C}"/>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551867" y="2194934"/>
            <a:ext cx="3198383" cy="811530"/>
          </a:xfrm>
          <a:prstGeom prst="rect">
            <a:avLst/>
          </a:prstGeom>
        </p:spPr>
      </p:pic>
      <p:pic>
        <p:nvPicPr>
          <p:cNvPr id="4" name="Picture 3">
            <a:extLst>
              <a:ext uri="{FF2B5EF4-FFF2-40B4-BE49-F238E27FC236}">
                <a16:creationId xmlns:a16="http://schemas.microsoft.com/office/drawing/2014/main" id="{37B5B71D-2A78-433F-A707-73CE7E984B2C}"/>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809995" y="3114061"/>
            <a:ext cx="4547912" cy="888264"/>
          </a:xfrm>
          <a:prstGeom prst="rect">
            <a:avLst/>
          </a:prstGeom>
        </p:spPr>
      </p:pic>
    </p:spTree>
    <p:extLst>
      <p:ext uri="{BB962C8B-B14F-4D97-AF65-F5344CB8AC3E}">
        <p14:creationId xmlns:p14="http://schemas.microsoft.com/office/powerpoint/2010/main" val="101014266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2976AA7-CDAF-4A80-B03C-36F56A2088AB}"/>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05651" y="437428"/>
            <a:ext cx="11052457" cy="4177603"/>
          </a:xfrm>
          <a:prstGeom prst="rect">
            <a:avLst/>
          </a:prstGeom>
        </p:spPr>
      </p:pic>
    </p:spTree>
    <p:extLst>
      <p:ext uri="{BB962C8B-B14F-4D97-AF65-F5344CB8AC3E}">
        <p14:creationId xmlns:p14="http://schemas.microsoft.com/office/powerpoint/2010/main" val="32228018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2976AA7-CDAF-4A80-B03C-36F56A2088AB}"/>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05651" y="437428"/>
            <a:ext cx="11052457" cy="4177603"/>
          </a:xfrm>
          <a:prstGeom prst="rect">
            <a:avLst/>
          </a:prstGeom>
        </p:spPr>
      </p:pic>
      <p:pic>
        <p:nvPicPr>
          <p:cNvPr id="2" name="Picture 1">
            <a:extLst>
              <a:ext uri="{FF2B5EF4-FFF2-40B4-BE49-F238E27FC236}">
                <a16:creationId xmlns:a16="http://schemas.microsoft.com/office/drawing/2014/main" id="{21EE03CD-07B4-4E0F-8177-929664556292}"/>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353670" y="3310665"/>
            <a:ext cx="4347883" cy="617597"/>
          </a:xfrm>
          <a:prstGeom prst="rect">
            <a:avLst/>
          </a:prstGeom>
        </p:spPr>
      </p:pic>
      <p:pic>
        <p:nvPicPr>
          <p:cNvPr id="3" name="Picture 2">
            <a:extLst>
              <a:ext uri="{FF2B5EF4-FFF2-40B4-BE49-F238E27FC236}">
                <a16:creationId xmlns:a16="http://schemas.microsoft.com/office/drawing/2014/main" id="{2255A52C-C52B-4065-B088-8E9809C10655}"/>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096000" y="4526282"/>
            <a:ext cx="2929666" cy="394868"/>
          </a:xfrm>
          <a:prstGeom prst="rect">
            <a:avLst/>
          </a:prstGeom>
        </p:spPr>
      </p:pic>
    </p:spTree>
    <p:extLst>
      <p:ext uri="{BB962C8B-B14F-4D97-AF65-F5344CB8AC3E}">
        <p14:creationId xmlns:p14="http://schemas.microsoft.com/office/powerpoint/2010/main" val="25235261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
        <p:nvSpPr>
          <p:cNvPr id="3" name="object 17">
            <a:extLst>
              <a:ext uri="{FF2B5EF4-FFF2-40B4-BE49-F238E27FC236}">
                <a16:creationId xmlns:a16="http://schemas.microsoft.com/office/drawing/2014/main" id="{9D8386AC-88F0-4535-ACF6-B2A546821FB3}"/>
              </a:ext>
            </a:extLst>
          </p:cNvPr>
          <p:cNvSpPr txBox="1"/>
          <p:nvPr/>
        </p:nvSpPr>
        <p:spPr>
          <a:xfrm>
            <a:off x="6571646" y="1643205"/>
            <a:ext cx="5003582" cy="304763"/>
          </a:xfrm>
          <a:prstGeom prst="rect">
            <a:avLst/>
          </a:prstGeom>
        </p:spPr>
        <p:txBody>
          <a:bodyPr vert="horz" wrap="square" lIns="0" tIns="6985" rIns="0" bIns="0" rtlCol="0">
            <a:spAutoFit/>
          </a:bodyPr>
          <a:lstStyle/>
          <a:p>
            <a:pPr marL="12700" marR="5080">
              <a:lnSpc>
                <a:spcPct val="102699"/>
              </a:lnSpc>
              <a:spcBef>
                <a:spcPts val="55"/>
              </a:spcBef>
            </a:pPr>
            <a:r>
              <a:rPr lang="en-US" sz="2000" spc="-15" dirty="0">
                <a:latin typeface="Georgia"/>
                <a:cs typeface="Georgia"/>
              </a:rPr>
              <a:t>So, if there’s only one point</a:t>
            </a:r>
            <a:r>
              <a:rPr sz="2000" spc="-15" dirty="0">
                <a:latin typeface="Georgia"/>
                <a:cs typeface="Georgia"/>
              </a:rPr>
              <a:t>  </a:t>
            </a:r>
            <a:r>
              <a:rPr sz="2000" spc="55" dirty="0">
                <a:latin typeface="Georgia"/>
                <a:cs typeface="Georgia"/>
              </a:rPr>
              <a:t>(</a:t>
            </a:r>
            <a:r>
              <a:rPr sz="2000" i="1" spc="55" dirty="0">
                <a:latin typeface="Times New Roman"/>
                <a:cs typeface="Times New Roman"/>
              </a:rPr>
              <a:t>x,</a:t>
            </a:r>
            <a:r>
              <a:rPr sz="2000" i="1" spc="-100" dirty="0">
                <a:latin typeface="Times New Roman"/>
                <a:cs typeface="Times New Roman"/>
              </a:rPr>
              <a:t> </a:t>
            </a:r>
            <a:r>
              <a:rPr sz="2000" i="1" spc="45" dirty="0">
                <a:latin typeface="Times New Roman"/>
                <a:cs typeface="Times New Roman"/>
              </a:rPr>
              <a:t>y</a:t>
            </a:r>
            <a:r>
              <a:rPr sz="2000" spc="45" dirty="0">
                <a:latin typeface="Georgia"/>
                <a:cs typeface="Georgia"/>
              </a:rPr>
              <a:t>)</a:t>
            </a:r>
            <a:r>
              <a:rPr lang="en-US" sz="2000" spc="45" dirty="0">
                <a:latin typeface="Georgia"/>
                <a:cs typeface="Georgia"/>
              </a:rPr>
              <a:t>, we have</a:t>
            </a:r>
            <a:endParaRPr sz="2000" dirty="0">
              <a:latin typeface="Georgia"/>
              <a:cs typeface="Georgia"/>
            </a:endParaRPr>
          </a:p>
        </p:txBody>
      </p:sp>
      <p:pic>
        <p:nvPicPr>
          <p:cNvPr id="2" name="Picture 1">
            <a:extLst>
              <a:ext uri="{FF2B5EF4-FFF2-40B4-BE49-F238E27FC236}">
                <a16:creationId xmlns:a16="http://schemas.microsoft.com/office/drawing/2014/main" id="{43718B26-4AAF-48CB-98B2-F7F14F208EB0}"/>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571646" y="2296739"/>
            <a:ext cx="4795371" cy="550489"/>
          </a:xfrm>
          <a:prstGeom prst="rect">
            <a:avLst/>
          </a:prstGeom>
        </p:spPr>
      </p:pic>
    </p:spTree>
    <p:extLst>
      <p:ext uri="{BB962C8B-B14F-4D97-AF65-F5344CB8AC3E}">
        <p14:creationId xmlns:p14="http://schemas.microsoft.com/office/powerpoint/2010/main" val="908593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
        <p:nvSpPr>
          <p:cNvPr id="3" name="object 17">
            <a:extLst>
              <a:ext uri="{FF2B5EF4-FFF2-40B4-BE49-F238E27FC236}">
                <a16:creationId xmlns:a16="http://schemas.microsoft.com/office/drawing/2014/main" id="{9D8386AC-88F0-4535-ACF6-B2A546821FB3}"/>
              </a:ext>
            </a:extLst>
          </p:cNvPr>
          <p:cNvSpPr txBox="1"/>
          <p:nvPr/>
        </p:nvSpPr>
        <p:spPr>
          <a:xfrm>
            <a:off x="6571646" y="1643205"/>
            <a:ext cx="5003582" cy="304763"/>
          </a:xfrm>
          <a:prstGeom prst="rect">
            <a:avLst/>
          </a:prstGeom>
        </p:spPr>
        <p:txBody>
          <a:bodyPr vert="horz" wrap="square" lIns="0" tIns="6985" rIns="0" bIns="0" rtlCol="0">
            <a:spAutoFit/>
          </a:bodyPr>
          <a:lstStyle/>
          <a:p>
            <a:pPr marL="12700" marR="5080">
              <a:lnSpc>
                <a:spcPct val="102699"/>
              </a:lnSpc>
              <a:spcBef>
                <a:spcPts val="55"/>
              </a:spcBef>
            </a:pPr>
            <a:r>
              <a:rPr lang="en-US" sz="2000" spc="-15" dirty="0">
                <a:latin typeface="Georgia"/>
                <a:cs typeface="Georgia"/>
              </a:rPr>
              <a:t>So, if there’s only one point</a:t>
            </a:r>
            <a:r>
              <a:rPr sz="2000" spc="-15" dirty="0">
                <a:latin typeface="Georgia"/>
                <a:cs typeface="Georgia"/>
              </a:rPr>
              <a:t>  </a:t>
            </a:r>
            <a:r>
              <a:rPr sz="2000" spc="55" dirty="0">
                <a:latin typeface="Georgia"/>
                <a:cs typeface="Georgia"/>
              </a:rPr>
              <a:t>(</a:t>
            </a:r>
            <a:r>
              <a:rPr sz="2000" i="1" spc="55" dirty="0">
                <a:latin typeface="Times New Roman"/>
                <a:cs typeface="Times New Roman"/>
              </a:rPr>
              <a:t>x,</a:t>
            </a:r>
            <a:r>
              <a:rPr sz="2000" i="1" spc="-100" dirty="0">
                <a:latin typeface="Times New Roman"/>
                <a:cs typeface="Times New Roman"/>
              </a:rPr>
              <a:t> </a:t>
            </a:r>
            <a:r>
              <a:rPr sz="2000" i="1" spc="45" dirty="0">
                <a:latin typeface="Times New Roman"/>
                <a:cs typeface="Times New Roman"/>
              </a:rPr>
              <a:t>y</a:t>
            </a:r>
            <a:r>
              <a:rPr sz="2000" spc="45" dirty="0">
                <a:latin typeface="Georgia"/>
                <a:cs typeface="Georgia"/>
              </a:rPr>
              <a:t>)</a:t>
            </a:r>
            <a:r>
              <a:rPr lang="en-US" sz="2000" spc="45" dirty="0">
                <a:latin typeface="Georgia"/>
                <a:cs typeface="Georgia"/>
              </a:rPr>
              <a:t>, we have</a:t>
            </a:r>
            <a:endParaRPr sz="2000" dirty="0">
              <a:latin typeface="Georgia"/>
              <a:cs typeface="Georgia"/>
            </a:endParaRPr>
          </a:p>
        </p:txBody>
      </p:sp>
      <p:pic>
        <p:nvPicPr>
          <p:cNvPr id="2" name="Picture 1">
            <a:extLst>
              <a:ext uri="{FF2B5EF4-FFF2-40B4-BE49-F238E27FC236}">
                <a16:creationId xmlns:a16="http://schemas.microsoft.com/office/drawing/2014/main" id="{43718B26-4AAF-48CB-98B2-F7F14F208EB0}"/>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571646" y="2296739"/>
            <a:ext cx="4795371" cy="550489"/>
          </a:xfrm>
          <a:prstGeom prst="rect">
            <a:avLst/>
          </a:prstGeom>
        </p:spPr>
      </p:pic>
      <p:pic>
        <p:nvPicPr>
          <p:cNvPr id="4" name="Picture 3">
            <a:extLst>
              <a:ext uri="{FF2B5EF4-FFF2-40B4-BE49-F238E27FC236}">
                <a16:creationId xmlns:a16="http://schemas.microsoft.com/office/drawing/2014/main" id="{2BF06FD9-5E38-4FC5-A37C-3101EAC78535}"/>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658798" y="3353695"/>
            <a:ext cx="5319415" cy="2423161"/>
          </a:xfrm>
          <a:prstGeom prst="rect">
            <a:avLst/>
          </a:prstGeom>
        </p:spPr>
      </p:pic>
    </p:spTree>
    <p:extLst>
      <p:ext uri="{BB962C8B-B14F-4D97-AF65-F5344CB8AC3E}">
        <p14:creationId xmlns:p14="http://schemas.microsoft.com/office/powerpoint/2010/main" val="244108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ED46B-8A73-4F22-86B0-82C0286F6285}"/>
              </a:ext>
            </a:extLst>
          </p:cNvPr>
          <p:cNvSpPr>
            <a:spLocks noGrp="1"/>
          </p:cNvSpPr>
          <p:nvPr>
            <p:ph type="title"/>
          </p:nvPr>
        </p:nvSpPr>
        <p:spPr>
          <a:xfrm>
            <a:off x="387275" y="281356"/>
            <a:ext cx="8434892" cy="710640"/>
          </a:xfrm>
        </p:spPr>
        <p:txBody>
          <a:bodyPr/>
          <a:lstStyle/>
          <a:p>
            <a:r>
              <a:rPr lang="en-US" b="1" dirty="0"/>
              <a:t>Components of a typical ML setup</a:t>
            </a:r>
          </a:p>
        </p:txBody>
      </p:sp>
      <p:pic>
        <p:nvPicPr>
          <p:cNvPr id="5" name="Content Placeholder 4">
            <a:extLst>
              <a:ext uri="{FF2B5EF4-FFF2-40B4-BE49-F238E27FC236}">
                <a16:creationId xmlns:a16="http://schemas.microsoft.com/office/drawing/2014/main" id="{3E754694-40E1-4CF5-9D81-DA4B5710C64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8518" t="29245" r="29318" b="41582"/>
          <a:stretch/>
        </p:blipFill>
        <p:spPr>
          <a:xfrm>
            <a:off x="4475182" y="2794298"/>
            <a:ext cx="2635624" cy="1269403"/>
          </a:xfrm>
        </p:spPr>
      </p:pic>
      <p:sp>
        <p:nvSpPr>
          <p:cNvPr id="6" name="TextBox 5">
            <a:extLst>
              <a:ext uri="{FF2B5EF4-FFF2-40B4-BE49-F238E27FC236}">
                <a16:creationId xmlns:a16="http://schemas.microsoft.com/office/drawing/2014/main" id="{A370CDB9-E8FA-44A1-8248-A039BA6DF050}"/>
              </a:ext>
            </a:extLst>
          </p:cNvPr>
          <p:cNvSpPr txBox="1"/>
          <p:nvPr/>
        </p:nvSpPr>
        <p:spPr>
          <a:xfrm>
            <a:off x="387275" y="1398494"/>
            <a:ext cx="11220226"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t>Data: </a:t>
            </a:r>
            <a:r>
              <a:rPr lang="en-US" dirty="0"/>
              <a:t>{x</a:t>
            </a:r>
            <a:r>
              <a:rPr lang="en-US" baseline="-25000" dirty="0"/>
              <a:t>i</a:t>
            </a:r>
            <a:r>
              <a:rPr lang="en-US" dirty="0"/>
              <a:t>, y</a:t>
            </a:r>
            <a:r>
              <a:rPr lang="en-US" baseline="-25000" dirty="0"/>
              <a:t>i</a:t>
            </a:r>
            <a:r>
              <a:rPr lang="en-US" dirty="0"/>
              <a:t>} </a:t>
            </a:r>
            <a:r>
              <a:rPr lang="en-US" baseline="30000" dirty="0"/>
              <a:t>n  </a:t>
            </a:r>
            <a:r>
              <a:rPr lang="en-US" baseline="-25000" dirty="0"/>
              <a:t>i=1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Model: </a:t>
            </a:r>
            <a:r>
              <a:rPr lang="en-US" dirty="0"/>
              <a:t>Our approximation of the relation between x and y. For example,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or just about any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Parameters: </a:t>
            </a:r>
            <a:r>
              <a:rPr lang="en-US" dirty="0"/>
              <a:t>In all the above cases, w is a parameter which needs to be learned from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Learning algorithm: </a:t>
            </a:r>
            <a:r>
              <a:rPr lang="en-US" dirty="0"/>
              <a:t>An algorithm for learning the parameters (w) of the model (eg: PLA, Gradient descent,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Objective/Loss/Error function: </a:t>
            </a:r>
            <a:r>
              <a:rPr lang="en-US" dirty="0"/>
              <a:t>to guide the learning algorithm.</a:t>
            </a:r>
          </a:p>
        </p:txBody>
      </p:sp>
    </p:spTree>
    <p:extLst>
      <p:ext uri="{BB962C8B-B14F-4D97-AF65-F5344CB8AC3E}">
        <p14:creationId xmlns:p14="http://schemas.microsoft.com/office/powerpoint/2010/main" val="386501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19D2C6-4024-497F-BD3E-7E7B26D94DCC}"/>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073137" y="989703"/>
            <a:ext cx="10045725" cy="5423928"/>
          </a:xfrm>
        </p:spPr>
      </p:pic>
    </p:spTree>
    <p:extLst>
      <p:ext uri="{BB962C8B-B14F-4D97-AF65-F5344CB8AC3E}">
        <p14:creationId xmlns:p14="http://schemas.microsoft.com/office/powerpoint/2010/main" val="41042531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AEA50E39-DA97-4324-9785-AAD7AF2126B4}"/>
              </a:ext>
            </a:extLst>
          </p:cNvPr>
          <p:cNvSpPr/>
          <p:nvPr/>
        </p:nvSpPr>
        <p:spPr>
          <a:xfrm>
            <a:off x="452245" y="18726"/>
            <a:ext cx="4463999" cy="615975"/>
          </a:xfrm>
          <a:prstGeom prst="rect">
            <a:avLst/>
          </a:prstGeom>
          <a:blipFill>
            <a:blip r:embed="rId2"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411179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AEA50E39-DA97-4324-9785-AAD7AF2126B4}"/>
              </a:ext>
            </a:extLst>
          </p:cNvPr>
          <p:cNvSpPr/>
          <p:nvPr/>
        </p:nvSpPr>
        <p:spPr>
          <a:xfrm>
            <a:off x="452245" y="18726"/>
            <a:ext cx="4463999" cy="615975"/>
          </a:xfrm>
          <a:prstGeom prst="rect">
            <a:avLst/>
          </a:prstGeom>
          <a:blipFill>
            <a:blip r:embed="rId2"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 name="object 3">
            <a:extLst>
              <a:ext uri="{FF2B5EF4-FFF2-40B4-BE49-F238E27FC236}">
                <a16:creationId xmlns:a16="http://schemas.microsoft.com/office/drawing/2014/main" id="{5E6CC6DC-8B08-44A1-A149-AF989C2405FC}"/>
              </a:ext>
            </a:extLst>
          </p:cNvPr>
          <p:cNvSpPr/>
          <p:nvPr/>
        </p:nvSpPr>
        <p:spPr>
          <a:xfrm>
            <a:off x="452245" y="18727"/>
            <a:ext cx="4463999" cy="119688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83005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AEA50E39-DA97-4324-9785-AAD7AF2126B4}"/>
              </a:ext>
            </a:extLst>
          </p:cNvPr>
          <p:cNvSpPr/>
          <p:nvPr/>
        </p:nvSpPr>
        <p:spPr>
          <a:xfrm>
            <a:off x="452245" y="18726"/>
            <a:ext cx="4463999" cy="615975"/>
          </a:xfrm>
          <a:prstGeom prst="rect">
            <a:avLst/>
          </a:prstGeom>
          <a:blipFill>
            <a:blip r:embed="rId2"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 name="object 3">
            <a:extLst>
              <a:ext uri="{FF2B5EF4-FFF2-40B4-BE49-F238E27FC236}">
                <a16:creationId xmlns:a16="http://schemas.microsoft.com/office/drawing/2014/main" id="{5E6CC6DC-8B08-44A1-A149-AF989C2405FC}"/>
              </a:ext>
            </a:extLst>
          </p:cNvPr>
          <p:cNvSpPr/>
          <p:nvPr/>
        </p:nvSpPr>
        <p:spPr>
          <a:xfrm>
            <a:off x="452245" y="18727"/>
            <a:ext cx="4463999" cy="1196887"/>
          </a:xfrm>
          <a:prstGeom prst="rect">
            <a:avLst/>
          </a:prstGeom>
          <a:blipFill>
            <a:blip r:embed="rId3"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5989E4DE-E770-4493-9C43-E7355BAC985A}"/>
              </a:ext>
            </a:extLst>
          </p:cNvPr>
          <p:cNvSpPr/>
          <p:nvPr/>
        </p:nvSpPr>
        <p:spPr>
          <a:xfrm>
            <a:off x="452247" y="18740"/>
            <a:ext cx="4463997" cy="256309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817066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AEA50E39-DA97-4324-9785-AAD7AF2126B4}"/>
              </a:ext>
            </a:extLst>
          </p:cNvPr>
          <p:cNvSpPr/>
          <p:nvPr/>
        </p:nvSpPr>
        <p:spPr>
          <a:xfrm>
            <a:off x="452245" y="18726"/>
            <a:ext cx="4463999" cy="615975"/>
          </a:xfrm>
          <a:prstGeom prst="rect">
            <a:avLst/>
          </a:prstGeom>
          <a:blipFill>
            <a:blip r:embed="rId2"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 name="object 3">
            <a:extLst>
              <a:ext uri="{FF2B5EF4-FFF2-40B4-BE49-F238E27FC236}">
                <a16:creationId xmlns:a16="http://schemas.microsoft.com/office/drawing/2014/main" id="{5E6CC6DC-8B08-44A1-A149-AF989C2405FC}"/>
              </a:ext>
            </a:extLst>
          </p:cNvPr>
          <p:cNvSpPr/>
          <p:nvPr/>
        </p:nvSpPr>
        <p:spPr>
          <a:xfrm>
            <a:off x="452245" y="18727"/>
            <a:ext cx="4463999" cy="1196887"/>
          </a:xfrm>
          <a:prstGeom prst="rect">
            <a:avLst/>
          </a:prstGeom>
          <a:blipFill>
            <a:blip r:embed="rId3"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5989E4DE-E770-4493-9C43-E7355BAC985A}"/>
              </a:ext>
            </a:extLst>
          </p:cNvPr>
          <p:cNvSpPr/>
          <p:nvPr/>
        </p:nvSpPr>
        <p:spPr>
          <a:xfrm>
            <a:off x="452247" y="18740"/>
            <a:ext cx="4463997" cy="2563096"/>
          </a:xfrm>
          <a:prstGeom prst="rect">
            <a:avLst/>
          </a:prstGeom>
          <a:blipFill>
            <a:blip r:embed="rId4" cstate="print"/>
            <a:stretch>
              <a:fillRect/>
            </a:stretch>
          </a:blipFill>
        </p:spPr>
        <p:txBody>
          <a:bodyPr wrap="square" lIns="0" tIns="0" rIns="0" bIns="0" rtlCol="0"/>
          <a:lstStyle/>
          <a:p>
            <a:endParaRPr/>
          </a:p>
        </p:txBody>
      </p:sp>
      <p:sp>
        <p:nvSpPr>
          <p:cNvPr id="6" name="object 3">
            <a:extLst>
              <a:ext uri="{FF2B5EF4-FFF2-40B4-BE49-F238E27FC236}">
                <a16:creationId xmlns:a16="http://schemas.microsoft.com/office/drawing/2014/main" id="{6AD3B326-4E78-441C-92B3-A9EEC70A121A}"/>
              </a:ext>
            </a:extLst>
          </p:cNvPr>
          <p:cNvSpPr/>
          <p:nvPr/>
        </p:nvSpPr>
        <p:spPr>
          <a:xfrm>
            <a:off x="452246" y="18740"/>
            <a:ext cx="4463997" cy="329461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435371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D4E5793B-F17D-481A-ABFA-7E9ED4600E79}"/>
              </a:ext>
            </a:extLst>
          </p:cNvPr>
          <p:cNvSpPr/>
          <p:nvPr/>
        </p:nvSpPr>
        <p:spPr>
          <a:xfrm>
            <a:off x="452246" y="18739"/>
            <a:ext cx="5217034" cy="3821741"/>
          </a:xfrm>
          <a:prstGeom prst="rect">
            <a:avLst/>
          </a:prstGeom>
          <a:blipFill>
            <a:blip r:embed="rId2"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B56185C5-F454-42CA-B350-FFAF44D4D0B5}"/>
              </a:ext>
            </a:extLst>
          </p:cNvPr>
          <p:cNvSpPr/>
          <p:nvPr/>
        </p:nvSpPr>
        <p:spPr>
          <a:xfrm>
            <a:off x="7089289" y="653439"/>
            <a:ext cx="4841884" cy="442417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4990889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D4E5793B-F17D-481A-ABFA-7E9ED4600E79}"/>
              </a:ext>
            </a:extLst>
          </p:cNvPr>
          <p:cNvSpPr/>
          <p:nvPr/>
        </p:nvSpPr>
        <p:spPr>
          <a:xfrm>
            <a:off x="452246" y="18739"/>
            <a:ext cx="5217034" cy="3821741"/>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BC8FED1F-5F52-4370-9D44-11327A548A9F}"/>
              </a:ext>
            </a:extLst>
          </p:cNvPr>
          <p:cNvSpPr/>
          <p:nvPr/>
        </p:nvSpPr>
        <p:spPr>
          <a:xfrm>
            <a:off x="7089289" y="653439"/>
            <a:ext cx="4841884" cy="4424170"/>
          </a:xfrm>
          <a:prstGeom prst="rect">
            <a:avLst/>
          </a:prstGeom>
          <a:blipFill>
            <a:blip r:embed="rId3" cstate="print"/>
            <a:stretch>
              <a:fillRect/>
            </a:stretch>
          </a:blipFill>
        </p:spPr>
        <p:txBody>
          <a:bodyPr wrap="square" lIns="0" tIns="0" rIns="0" bIns="0" rtlCol="0"/>
          <a:lstStyle/>
          <a:p>
            <a:endParaRPr/>
          </a:p>
        </p:txBody>
      </p:sp>
      <p:sp>
        <p:nvSpPr>
          <p:cNvPr id="6" name="object 3">
            <a:extLst>
              <a:ext uri="{FF2B5EF4-FFF2-40B4-BE49-F238E27FC236}">
                <a16:creationId xmlns:a16="http://schemas.microsoft.com/office/drawing/2014/main" id="{8DFED686-A8E2-4463-865F-21B0E12697BF}"/>
              </a:ext>
            </a:extLst>
          </p:cNvPr>
          <p:cNvSpPr/>
          <p:nvPr/>
        </p:nvSpPr>
        <p:spPr>
          <a:xfrm>
            <a:off x="452246" y="18738"/>
            <a:ext cx="5217034" cy="471462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618715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BC8FED1F-5F52-4370-9D44-11327A548A9F}"/>
              </a:ext>
            </a:extLst>
          </p:cNvPr>
          <p:cNvSpPr/>
          <p:nvPr/>
        </p:nvSpPr>
        <p:spPr>
          <a:xfrm>
            <a:off x="7089289" y="653439"/>
            <a:ext cx="4841884" cy="4424170"/>
          </a:xfrm>
          <a:prstGeom prst="rect">
            <a:avLst/>
          </a:prstGeom>
          <a:blipFill>
            <a:blip r:embed="rId2"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344EA915-6CB1-47DB-822F-25A2C1B1DAF8}"/>
              </a:ext>
            </a:extLst>
          </p:cNvPr>
          <p:cNvSpPr/>
          <p:nvPr/>
        </p:nvSpPr>
        <p:spPr>
          <a:xfrm>
            <a:off x="506035" y="1"/>
            <a:ext cx="5163245" cy="6858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2357780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344EA915-6CB1-47DB-822F-25A2C1B1DAF8}"/>
              </a:ext>
            </a:extLst>
          </p:cNvPr>
          <p:cNvSpPr/>
          <p:nvPr/>
        </p:nvSpPr>
        <p:spPr>
          <a:xfrm>
            <a:off x="506035" y="1"/>
            <a:ext cx="5163245" cy="6858000"/>
          </a:xfrm>
          <a:prstGeom prst="rect">
            <a:avLst/>
          </a:prstGeom>
          <a:blipFill>
            <a:blip r:embed="rId2" cstate="print"/>
            <a:stretch>
              <a:fillRect/>
            </a:stretch>
          </a:blipFill>
        </p:spPr>
        <p:txBody>
          <a:bodyPr wrap="square" lIns="0" tIns="0" rIns="0" bIns="0" rtlCol="0"/>
          <a:lstStyle/>
          <a:p>
            <a:endParaRPr/>
          </a:p>
        </p:txBody>
      </p:sp>
      <p:pic>
        <p:nvPicPr>
          <p:cNvPr id="3" name="Picture 2">
            <a:extLst>
              <a:ext uri="{FF2B5EF4-FFF2-40B4-BE49-F238E27FC236}">
                <a16:creationId xmlns:a16="http://schemas.microsoft.com/office/drawing/2014/main" id="{F025A60B-4E14-47CF-B439-D5FAEF2FE6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3655" y="555308"/>
            <a:ext cx="5323675" cy="4393210"/>
          </a:xfrm>
          <a:prstGeom prst="rect">
            <a:avLst/>
          </a:prstGeom>
        </p:spPr>
      </p:pic>
    </p:spTree>
    <p:extLst>
      <p:ext uri="{BB962C8B-B14F-4D97-AF65-F5344CB8AC3E}">
        <p14:creationId xmlns:p14="http://schemas.microsoft.com/office/powerpoint/2010/main" val="5978809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83391" y="9794"/>
            <a:ext cx="5380376" cy="728821"/>
          </a:xfrm>
          <a:prstGeom prst="rect">
            <a:avLst/>
          </a:prstGeom>
        </p:spPr>
        <p:txBody>
          <a:bodyPr vert="horz" wrap="square" lIns="0" tIns="14763" rIns="0" bIns="0" rtlCol="0">
            <a:spAutoFit/>
          </a:bodyPr>
          <a:lstStyle/>
          <a:p>
            <a:pPr marL="26841" marR="10737">
              <a:lnSpc>
                <a:spcPct val="102600"/>
              </a:lnSpc>
              <a:spcBef>
                <a:spcPts val="116"/>
              </a:spcBef>
              <a:tabLst>
                <a:tab pos="2532491" algn="l"/>
                <a:tab pos="3693384" algn="l"/>
                <a:tab pos="4244975" algn="l"/>
                <a:tab pos="4687859" algn="l"/>
              </a:tabLst>
            </a:pPr>
            <a:r>
              <a:rPr sz="2325" b="1" spc="-85" dirty="0">
                <a:latin typeface="Georgia"/>
                <a:cs typeface="Georgia"/>
              </a:rPr>
              <a:t>Represe</a:t>
            </a:r>
            <a:r>
              <a:rPr sz="2325" b="1" spc="-169" dirty="0">
                <a:latin typeface="Georgia"/>
                <a:cs typeface="Georgia"/>
              </a:rPr>
              <a:t>n</a:t>
            </a:r>
            <a:r>
              <a:rPr sz="2325" b="1" spc="-53" dirty="0">
                <a:latin typeface="Georgia"/>
                <a:cs typeface="Georgia"/>
              </a:rPr>
              <a:t>tation</a:t>
            </a:r>
            <a:r>
              <a:rPr sz="2325" b="1" dirty="0">
                <a:latin typeface="Georgia"/>
                <a:cs typeface="Georgia"/>
              </a:rPr>
              <a:t>	</a:t>
            </a:r>
            <a:r>
              <a:rPr sz="2325" b="1" spc="11" dirty="0">
                <a:latin typeface="Georgia"/>
                <a:cs typeface="Georgia"/>
              </a:rPr>
              <a:t>p</a:t>
            </a:r>
            <a:r>
              <a:rPr sz="2325" b="1" spc="-232" dirty="0">
                <a:latin typeface="Georgia"/>
                <a:cs typeface="Georgia"/>
              </a:rPr>
              <a:t>o</a:t>
            </a:r>
            <a:r>
              <a:rPr sz="2325" b="1" spc="-169" dirty="0">
                <a:latin typeface="Georgia"/>
                <a:cs typeface="Georgia"/>
              </a:rPr>
              <a:t>w</a:t>
            </a:r>
            <a:r>
              <a:rPr sz="2325" b="1" spc="-116" dirty="0">
                <a:latin typeface="Georgia"/>
                <a:cs typeface="Georgia"/>
              </a:rPr>
              <a:t>er</a:t>
            </a:r>
            <a:r>
              <a:rPr sz="2325" b="1" dirty="0">
                <a:latin typeface="Georgia"/>
                <a:cs typeface="Georgia"/>
              </a:rPr>
              <a:t>	</a:t>
            </a:r>
            <a:r>
              <a:rPr sz="2325" b="1" spc="-137" dirty="0">
                <a:latin typeface="Georgia"/>
                <a:cs typeface="Georgia"/>
              </a:rPr>
              <a:t>of</a:t>
            </a:r>
            <a:r>
              <a:rPr sz="2325" b="1" dirty="0">
                <a:latin typeface="Georgia"/>
                <a:cs typeface="Georgia"/>
              </a:rPr>
              <a:t>	</a:t>
            </a:r>
            <a:r>
              <a:rPr sz="2325" b="1" spc="-106" dirty="0">
                <a:latin typeface="Georgia"/>
                <a:cs typeface="Georgia"/>
              </a:rPr>
              <a:t>a</a:t>
            </a:r>
            <a:r>
              <a:rPr sz="2325" b="1" dirty="0">
                <a:latin typeface="Georgia"/>
                <a:cs typeface="Georgia"/>
              </a:rPr>
              <a:t>	</a:t>
            </a:r>
            <a:r>
              <a:rPr sz="2325" b="1" spc="-232" dirty="0">
                <a:latin typeface="Georgia"/>
                <a:cs typeface="Georgia"/>
              </a:rPr>
              <a:t>m</a:t>
            </a:r>
            <a:r>
              <a:rPr sz="2325" b="1" spc="-53" dirty="0">
                <a:latin typeface="Georgia"/>
                <a:cs typeface="Georgia"/>
              </a:rPr>
              <a:t>ul-  </a:t>
            </a:r>
            <a:r>
              <a:rPr sz="2325" b="1" spc="-63" dirty="0">
                <a:latin typeface="Georgia"/>
                <a:cs typeface="Georgia"/>
              </a:rPr>
              <a:t>tilayer </a:t>
            </a:r>
            <a:r>
              <a:rPr sz="2325" b="1" spc="-106" dirty="0">
                <a:latin typeface="Georgia"/>
                <a:cs typeface="Georgia"/>
              </a:rPr>
              <a:t>network </a:t>
            </a:r>
            <a:r>
              <a:rPr sz="2325" b="1" spc="-137" dirty="0">
                <a:latin typeface="Georgia"/>
                <a:cs typeface="Georgia"/>
              </a:rPr>
              <a:t>of</a:t>
            </a:r>
            <a:r>
              <a:rPr sz="2325" b="1" spc="-21" dirty="0">
                <a:latin typeface="Georgia"/>
                <a:cs typeface="Georgia"/>
              </a:rPr>
              <a:t> </a:t>
            </a:r>
            <a:r>
              <a:rPr sz="2325" b="1" spc="-85" dirty="0">
                <a:latin typeface="Georgia"/>
                <a:cs typeface="Georgia"/>
              </a:rPr>
              <a:t>perceptrons</a:t>
            </a:r>
            <a:endParaRPr sz="2325" dirty="0">
              <a:latin typeface="Georgia"/>
              <a:cs typeface="Georgia"/>
            </a:endParaRPr>
          </a:p>
        </p:txBody>
      </p:sp>
      <p:sp>
        <p:nvSpPr>
          <p:cNvPr id="4" name="object 4"/>
          <p:cNvSpPr txBox="1"/>
          <p:nvPr/>
        </p:nvSpPr>
        <p:spPr>
          <a:xfrm>
            <a:off x="483390" y="930429"/>
            <a:ext cx="5266300" cy="1465817"/>
          </a:xfrm>
          <a:prstGeom prst="rect">
            <a:avLst/>
          </a:prstGeom>
        </p:spPr>
        <p:txBody>
          <a:bodyPr vert="horz" wrap="square" lIns="0" tIns="14763" rIns="0" bIns="0" rtlCol="0">
            <a:spAutoFit/>
          </a:bodyPr>
          <a:lstStyle/>
          <a:p>
            <a:pPr marL="369741" marR="10737" indent="-342900">
              <a:lnSpc>
                <a:spcPct val="102600"/>
              </a:lnSpc>
              <a:spcBef>
                <a:spcPts val="116"/>
              </a:spcBef>
              <a:buFont typeface="Arial" panose="020B0604020202020204" pitchFamily="34" charset="0"/>
              <a:buChar char="•"/>
            </a:pPr>
            <a:r>
              <a:rPr sz="2325" spc="169" dirty="0">
                <a:solidFill>
                  <a:srgbClr val="0000FF"/>
                </a:solidFill>
                <a:latin typeface="Georgia"/>
                <a:cs typeface="Georgia"/>
              </a:rPr>
              <a:t>A </a:t>
            </a:r>
            <a:r>
              <a:rPr sz="2325" spc="-53" dirty="0">
                <a:solidFill>
                  <a:srgbClr val="0000FF"/>
                </a:solidFill>
                <a:latin typeface="Georgia"/>
                <a:cs typeface="Georgia"/>
              </a:rPr>
              <a:t>multilayer </a:t>
            </a:r>
            <a:r>
              <a:rPr sz="2325" spc="-74" dirty="0">
                <a:solidFill>
                  <a:srgbClr val="0000FF"/>
                </a:solidFill>
                <a:latin typeface="Georgia"/>
                <a:cs typeface="Georgia"/>
              </a:rPr>
              <a:t>network </a:t>
            </a:r>
            <a:r>
              <a:rPr sz="2325" spc="-85" dirty="0">
                <a:solidFill>
                  <a:srgbClr val="0000FF"/>
                </a:solidFill>
                <a:latin typeface="Georgia"/>
                <a:cs typeface="Georgia"/>
              </a:rPr>
              <a:t>of </a:t>
            </a:r>
            <a:r>
              <a:rPr sz="2325" spc="-53" dirty="0">
                <a:solidFill>
                  <a:srgbClr val="0000FF"/>
                </a:solidFill>
                <a:latin typeface="Georgia"/>
                <a:cs typeface="Georgia"/>
              </a:rPr>
              <a:t>perceptrons</a:t>
            </a:r>
            <a:r>
              <a:rPr sz="2325" spc="-53" dirty="0">
                <a:latin typeface="Georgia"/>
                <a:cs typeface="Georgia"/>
              </a:rPr>
              <a:t>with  </a:t>
            </a:r>
            <a:r>
              <a:rPr sz="2325" spc="-21" dirty="0">
                <a:latin typeface="Georgia"/>
                <a:cs typeface="Georgia"/>
              </a:rPr>
              <a:t>a </a:t>
            </a:r>
            <a:r>
              <a:rPr sz="2325" spc="-74" dirty="0">
                <a:latin typeface="Georgia"/>
                <a:cs typeface="Georgia"/>
              </a:rPr>
              <a:t>single hidden </a:t>
            </a:r>
            <a:r>
              <a:rPr sz="2325" spc="-53" dirty="0">
                <a:latin typeface="Georgia"/>
                <a:cs typeface="Georgia"/>
              </a:rPr>
              <a:t>layer can </a:t>
            </a:r>
            <a:r>
              <a:rPr sz="2325" spc="-32" dirty="0">
                <a:latin typeface="Georgia"/>
                <a:cs typeface="Georgia"/>
              </a:rPr>
              <a:t>be </a:t>
            </a:r>
            <a:r>
              <a:rPr sz="2325" spc="-85" dirty="0">
                <a:latin typeface="Georgia"/>
                <a:cs typeface="Georgia"/>
              </a:rPr>
              <a:t>used </a:t>
            </a:r>
            <a:r>
              <a:rPr sz="2325" spc="-53" dirty="0">
                <a:latin typeface="Georgia"/>
                <a:cs typeface="Georgia"/>
              </a:rPr>
              <a:t>to</a:t>
            </a:r>
            <a:r>
              <a:rPr lang="en-US" sz="2325" spc="-53" dirty="0">
                <a:latin typeface="Georgia"/>
                <a:cs typeface="Georgia"/>
              </a:rPr>
              <a:t> </a:t>
            </a:r>
            <a:r>
              <a:rPr sz="2325" spc="-53" dirty="0">
                <a:solidFill>
                  <a:srgbClr val="00AEEF"/>
                </a:solidFill>
                <a:latin typeface="Georgia"/>
                <a:cs typeface="Georgia"/>
              </a:rPr>
              <a:t>rep-  resent</a:t>
            </a:r>
            <a:r>
              <a:rPr lang="en-US" sz="2325" spc="-53" dirty="0">
                <a:solidFill>
                  <a:srgbClr val="00AEEF"/>
                </a:solidFill>
                <a:latin typeface="Georgia"/>
                <a:cs typeface="Georgia"/>
              </a:rPr>
              <a:t> </a:t>
            </a:r>
            <a:r>
              <a:rPr sz="2325" spc="-53" dirty="0">
                <a:latin typeface="Georgia"/>
                <a:cs typeface="Georgia"/>
              </a:rPr>
              <a:t>any</a:t>
            </a:r>
            <a:r>
              <a:rPr lang="en-US" sz="2325" spc="-53" dirty="0">
                <a:latin typeface="Georgia"/>
                <a:cs typeface="Georgia"/>
              </a:rPr>
              <a:t> </a:t>
            </a:r>
            <a:r>
              <a:rPr lang="en-US" sz="2325" spc="-53" dirty="0">
                <a:solidFill>
                  <a:srgbClr val="FF0000"/>
                </a:solidFill>
                <a:latin typeface="Georgia"/>
                <a:cs typeface="Georgia"/>
              </a:rPr>
              <a:t>B</a:t>
            </a:r>
            <a:r>
              <a:rPr sz="2325" spc="-53" dirty="0">
                <a:solidFill>
                  <a:srgbClr val="FF0000"/>
                </a:solidFill>
                <a:latin typeface="Georgia"/>
                <a:cs typeface="Georgia"/>
              </a:rPr>
              <a:t>oolean</a:t>
            </a:r>
            <a:r>
              <a:rPr lang="en-US" sz="2325" spc="-53" dirty="0">
                <a:solidFill>
                  <a:srgbClr val="FF0000"/>
                </a:solidFill>
                <a:latin typeface="Georgia"/>
                <a:cs typeface="Georgia"/>
              </a:rPr>
              <a:t> </a:t>
            </a:r>
            <a:r>
              <a:rPr sz="2325" spc="-53" dirty="0">
                <a:latin typeface="Georgia"/>
                <a:cs typeface="Georgia"/>
              </a:rPr>
              <a:t>function</a:t>
            </a:r>
            <a:r>
              <a:rPr lang="en-US" sz="2325" spc="-53" dirty="0">
                <a:latin typeface="Georgia"/>
                <a:cs typeface="Georgia"/>
              </a:rPr>
              <a:t> </a:t>
            </a:r>
            <a:r>
              <a:rPr sz="2325" spc="-53" dirty="0">
                <a:solidFill>
                  <a:srgbClr val="FF7F00"/>
                </a:solidFill>
                <a:latin typeface="Georgia"/>
                <a:cs typeface="Georgia"/>
              </a:rPr>
              <a:t>precisely </a:t>
            </a:r>
            <a:r>
              <a:rPr sz="2325" spc="-63" dirty="0">
                <a:solidFill>
                  <a:srgbClr val="FF7F00"/>
                </a:solidFill>
                <a:latin typeface="Georgia"/>
                <a:cs typeface="Georgia"/>
              </a:rPr>
              <a:t>(no  errors)</a:t>
            </a:r>
            <a:endParaRPr sz="2325" dirty="0">
              <a:latin typeface="Georgia"/>
              <a:cs typeface="Georgia"/>
            </a:endParaRPr>
          </a:p>
        </p:txBody>
      </p:sp>
      <p:sp>
        <p:nvSpPr>
          <p:cNvPr id="5" name="object 5"/>
          <p:cNvSpPr txBox="1"/>
          <p:nvPr/>
        </p:nvSpPr>
        <p:spPr>
          <a:xfrm>
            <a:off x="6316638" y="9794"/>
            <a:ext cx="5380376" cy="728821"/>
          </a:xfrm>
          <a:prstGeom prst="rect">
            <a:avLst/>
          </a:prstGeom>
        </p:spPr>
        <p:txBody>
          <a:bodyPr vert="horz" wrap="square" lIns="0" tIns="14763" rIns="0" bIns="0" rtlCol="0">
            <a:spAutoFit/>
          </a:bodyPr>
          <a:lstStyle/>
          <a:p>
            <a:pPr marL="26841" marR="10737">
              <a:lnSpc>
                <a:spcPct val="102600"/>
              </a:lnSpc>
              <a:spcBef>
                <a:spcPts val="116"/>
              </a:spcBef>
              <a:tabLst>
                <a:tab pos="2532491" algn="l"/>
                <a:tab pos="3693384" algn="l"/>
                <a:tab pos="4244975" algn="l"/>
                <a:tab pos="4687859" algn="l"/>
              </a:tabLst>
            </a:pPr>
            <a:r>
              <a:rPr sz="2325" b="1" spc="-85" dirty="0">
                <a:latin typeface="Georgia"/>
                <a:cs typeface="Georgia"/>
              </a:rPr>
              <a:t>Represe</a:t>
            </a:r>
            <a:r>
              <a:rPr sz="2325" b="1" spc="-169" dirty="0">
                <a:latin typeface="Georgia"/>
                <a:cs typeface="Georgia"/>
              </a:rPr>
              <a:t>n</a:t>
            </a:r>
            <a:r>
              <a:rPr sz="2325" b="1" spc="-53" dirty="0">
                <a:latin typeface="Georgia"/>
                <a:cs typeface="Georgia"/>
              </a:rPr>
              <a:t>tation</a:t>
            </a:r>
            <a:r>
              <a:rPr sz="2325" b="1" dirty="0">
                <a:latin typeface="Georgia"/>
                <a:cs typeface="Georgia"/>
              </a:rPr>
              <a:t>	</a:t>
            </a:r>
            <a:r>
              <a:rPr sz="2325" b="1" spc="11" dirty="0">
                <a:latin typeface="Georgia"/>
                <a:cs typeface="Georgia"/>
              </a:rPr>
              <a:t>p</a:t>
            </a:r>
            <a:r>
              <a:rPr sz="2325" b="1" spc="-232" dirty="0">
                <a:latin typeface="Georgia"/>
                <a:cs typeface="Georgia"/>
              </a:rPr>
              <a:t>o</a:t>
            </a:r>
            <a:r>
              <a:rPr sz="2325" b="1" spc="-169" dirty="0">
                <a:latin typeface="Georgia"/>
                <a:cs typeface="Georgia"/>
              </a:rPr>
              <a:t>w</a:t>
            </a:r>
            <a:r>
              <a:rPr sz="2325" b="1" spc="-116" dirty="0">
                <a:latin typeface="Georgia"/>
                <a:cs typeface="Georgia"/>
              </a:rPr>
              <a:t>er</a:t>
            </a:r>
            <a:r>
              <a:rPr sz="2325" b="1" dirty="0">
                <a:latin typeface="Georgia"/>
                <a:cs typeface="Georgia"/>
              </a:rPr>
              <a:t>	</a:t>
            </a:r>
            <a:r>
              <a:rPr sz="2325" b="1" spc="-137" dirty="0">
                <a:latin typeface="Georgia"/>
                <a:cs typeface="Georgia"/>
              </a:rPr>
              <a:t>of</a:t>
            </a:r>
            <a:r>
              <a:rPr sz="2325" b="1" dirty="0">
                <a:latin typeface="Georgia"/>
                <a:cs typeface="Georgia"/>
              </a:rPr>
              <a:t>	</a:t>
            </a:r>
            <a:r>
              <a:rPr sz="2325" b="1" spc="-106" dirty="0">
                <a:latin typeface="Georgia"/>
                <a:cs typeface="Georgia"/>
              </a:rPr>
              <a:t>a</a:t>
            </a:r>
            <a:r>
              <a:rPr sz="2325" b="1" dirty="0">
                <a:latin typeface="Georgia"/>
                <a:cs typeface="Georgia"/>
              </a:rPr>
              <a:t>	</a:t>
            </a:r>
            <a:r>
              <a:rPr sz="2325" b="1" spc="-232" dirty="0">
                <a:latin typeface="Georgia"/>
                <a:cs typeface="Georgia"/>
              </a:rPr>
              <a:t>m</a:t>
            </a:r>
            <a:r>
              <a:rPr sz="2325" b="1" spc="-53" dirty="0">
                <a:latin typeface="Georgia"/>
                <a:cs typeface="Georgia"/>
              </a:rPr>
              <a:t>ul-  </a:t>
            </a:r>
            <a:r>
              <a:rPr sz="2325" b="1" spc="-63" dirty="0">
                <a:latin typeface="Georgia"/>
                <a:cs typeface="Georgia"/>
              </a:rPr>
              <a:t>tilayer </a:t>
            </a:r>
            <a:r>
              <a:rPr sz="2325" b="1" spc="-106" dirty="0">
                <a:latin typeface="Georgia"/>
                <a:cs typeface="Georgia"/>
              </a:rPr>
              <a:t>network </a:t>
            </a:r>
            <a:r>
              <a:rPr sz="2325" b="1" spc="-137" dirty="0">
                <a:latin typeface="Georgia"/>
                <a:cs typeface="Georgia"/>
              </a:rPr>
              <a:t>of </a:t>
            </a:r>
            <a:r>
              <a:rPr sz="2325" b="1" spc="-106" dirty="0">
                <a:latin typeface="Georgia"/>
                <a:cs typeface="Georgia"/>
              </a:rPr>
              <a:t>sigmoid</a:t>
            </a:r>
            <a:r>
              <a:rPr sz="2325" b="1" spc="-53" dirty="0">
                <a:latin typeface="Georgia"/>
                <a:cs typeface="Georgia"/>
              </a:rPr>
              <a:t> </a:t>
            </a:r>
            <a:r>
              <a:rPr sz="2325" b="1" spc="-137" dirty="0">
                <a:latin typeface="Georgia"/>
                <a:cs typeface="Georgia"/>
              </a:rPr>
              <a:t>neurons</a:t>
            </a:r>
            <a:endParaRPr sz="2325" dirty="0">
              <a:latin typeface="Georgia"/>
              <a:cs typeface="Georgia"/>
            </a:endParaRPr>
          </a:p>
        </p:txBody>
      </p:sp>
      <p:sp>
        <p:nvSpPr>
          <p:cNvPr id="6" name="object 6"/>
          <p:cNvSpPr txBox="1"/>
          <p:nvPr/>
        </p:nvSpPr>
        <p:spPr>
          <a:xfrm>
            <a:off x="6316637" y="930431"/>
            <a:ext cx="5295825" cy="1465817"/>
          </a:xfrm>
          <a:prstGeom prst="rect">
            <a:avLst/>
          </a:prstGeom>
        </p:spPr>
        <p:txBody>
          <a:bodyPr vert="horz" wrap="square" lIns="0" tIns="14763" rIns="0" bIns="0" rtlCol="0">
            <a:spAutoFit/>
          </a:bodyPr>
          <a:lstStyle/>
          <a:p>
            <a:pPr marL="369741" marR="10737" indent="-342900">
              <a:lnSpc>
                <a:spcPct val="102600"/>
              </a:lnSpc>
              <a:spcBef>
                <a:spcPts val="116"/>
              </a:spcBef>
              <a:buFont typeface="Arial" panose="020B0604020202020204" pitchFamily="34" charset="0"/>
              <a:buChar char="•"/>
            </a:pPr>
            <a:r>
              <a:rPr sz="2325" spc="169" dirty="0">
                <a:solidFill>
                  <a:srgbClr val="0000FF"/>
                </a:solidFill>
                <a:latin typeface="Georgia"/>
                <a:cs typeface="Georgia"/>
              </a:rPr>
              <a:t>A </a:t>
            </a:r>
            <a:r>
              <a:rPr sz="2325" spc="-53" dirty="0">
                <a:solidFill>
                  <a:srgbClr val="0000FF"/>
                </a:solidFill>
                <a:latin typeface="Georgia"/>
                <a:cs typeface="Georgia"/>
              </a:rPr>
              <a:t>multilayer </a:t>
            </a:r>
            <a:r>
              <a:rPr sz="2325" spc="-74" dirty="0">
                <a:solidFill>
                  <a:srgbClr val="0000FF"/>
                </a:solidFill>
                <a:latin typeface="Georgia"/>
                <a:cs typeface="Georgia"/>
              </a:rPr>
              <a:t>network </a:t>
            </a:r>
            <a:r>
              <a:rPr sz="2325" spc="-85" dirty="0">
                <a:solidFill>
                  <a:srgbClr val="0000FF"/>
                </a:solidFill>
                <a:latin typeface="Georgia"/>
                <a:cs typeface="Georgia"/>
              </a:rPr>
              <a:t>of </a:t>
            </a:r>
            <a:r>
              <a:rPr sz="2325" spc="-63" dirty="0">
                <a:solidFill>
                  <a:srgbClr val="0000FF"/>
                </a:solidFill>
                <a:latin typeface="Georgia"/>
                <a:cs typeface="Georgia"/>
              </a:rPr>
              <a:t>neurons</a:t>
            </a:r>
            <a:r>
              <a:rPr lang="en-US" sz="2325" spc="-63" dirty="0">
                <a:solidFill>
                  <a:srgbClr val="0000FF"/>
                </a:solidFill>
                <a:latin typeface="Georgia"/>
                <a:cs typeface="Georgia"/>
              </a:rPr>
              <a:t> </a:t>
            </a:r>
            <a:r>
              <a:rPr sz="2325" spc="-63" dirty="0">
                <a:latin typeface="Georgia"/>
                <a:cs typeface="Georgia"/>
              </a:rPr>
              <a:t>with </a:t>
            </a:r>
            <a:r>
              <a:rPr sz="2325" spc="-21" dirty="0">
                <a:latin typeface="Georgia"/>
                <a:cs typeface="Georgia"/>
              </a:rPr>
              <a:t>a  </a:t>
            </a:r>
            <a:r>
              <a:rPr sz="2325" spc="-74" dirty="0">
                <a:latin typeface="Georgia"/>
                <a:cs typeface="Georgia"/>
              </a:rPr>
              <a:t>single hidden </a:t>
            </a:r>
            <a:r>
              <a:rPr sz="2325" spc="-53" dirty="0">
                <a:latin typeface="Georgia"/>
                <a:cs typeface="Georgia"/>
              </a:rPr>
              <a:t>layer can </a:t>
            </a:r>
            <a:r>
              <a:rPr sz="2325" spc="-32" dirty="0">
                <a:latin typeface="Georgia"/>
                <a:cs typeface="Georgia"/>
              </a:rPr>
              <a:t>be </a:t>
            </a:r>
            <a:r>
              <a:rPr sz="2325" spc="-85" dirty="0">
                <a:latin typeface="Georgia"/>
                <a:cs typeface="Georgia"/>
              </a:rPr>
              <a:t>used </a:t>
            </a:r>
            <a:r>
              <a:rPr sz="2325" spc="-53" dirty="0">
                <a:latin typeface="Georgia"/>
                <a:cs typeface="Georgia"/>
              </a:rPr>
              <a:t>to</a:t>
            </a:r>
            <a:r>
              <a:rPr lang="en-US" sz="2325" spc="-53" dirty="0">
                <a:latin typeface="Georgia"/>
                <a:cs typeface="Georgia"/>
              </a:rPr>
              <a:t> </a:t>
            </a:r>
            <a:r>
              <a:rPr lang="en-US" sz="2325" spc="-53" dirty="0">
                <a:solidFill>
                  <a:srgbClr val="00AEEF"/>
                </a:solidFill>
                <a:latin typeface="Georgia"/>
                <a:cs typeface="Georgia"/>
              </a:rPr>
              <a:t>approximate </a:t>
            </a:r>
            <a:r>
              <a:rPr sz="2325" spc="-53" dirty="0">
                <a:latin typeface="Georgia"/>
                <a:cs typeface="Georgia"/>
              </a:rPr>
              <a:t>any</a:t>
            </a:r>
            <a:r>
              <a:rPr lang="en-US" sz="2325" spc="-53" dirty="0">
                <a:latin typeface="Georgia"/>
                <a:cs typeface="Georgia"/>
              </a:rPr>
              <a:t> </a:t>
            </a:r>
            <a:r>
              <a:rPr sz="2325" spc="-53" dirty="0">
                <a:solidFill>
                  <a:srgbClr val="FF0000"/>
                </a:solidFill>
                <a:latin typeface="Georgia"/>
                <a:cs typeface="Georgia"/>
              </a:rPr>
              <a:t>continuous</a:t>
            </a:r>
            <a:r>
              <a:rPr lang="en-US" sz="2325" spc="-53" dirty="0">
                <a:solidFill>
                  <a:srgbClr val="FF0000"/>
                </a:solidFill>
                <a:latin typeface="Georgia"/>
                <a:cs typeface="Georgia"/>
              </a:rPr>
              <a:t> </a:t>
            </a:r>
            <a:r>
              <a:rPr sz="2325" spc="-53" dirty="0">
                <a:latin typeface="Georgia"/>
                <a:cs typeface="Georgia"/>
              </a:rPr>
              <a:t>function</a:t>
            </a:r>
            <a:r>
              <a:rPr lang="en-US" sz="2325" spc="-53" dirty="0">
                <a:latin typeface="Georgia"/>
                <a:cs typeface="Georgia"/>
              </a:rPr>
              <a:t> </a:t>
            </a:r>
            <a:r>
              <a:rPr sz="2325" spc="-53" dirty="0">
                <a:solidFill>
                  <a:srgbClr val="FF7F00"/>
                </a:solidFill>
                <a:latin typeface="Georgia"/>
                <a:cs typeface="Georgia"/>
              </a:rPr>
              <a:t>to </a:t>
            </a:r>
            <a:r>
              <a:rPr sz="2325" spc="-42" dirty="0">
                <a:solidFill>
                  <a:srgbClr val="FF7F00"/>
                </a:solidFill>
                <a:latin typeface="Georgia"/>
                <a:cs typeface="Georgia"/>
              </a:rPr>
              <a:t>any  </a:t>
            </a:r>
            <a:r>
              <a:rPr sz="2325" spc="-74" dirty="0">
                <a:solidFill>
                  <a:srgbClr val="FF7F00"/>
                </a:solidFill>
                <a:latin typeface="Georgia"/>
                <a:cs typeface="Georgia"/>
              </a:rPr>
              <a:t>desired</a:t>
            </a:r>
            <a:r>
              <a:rPr sz="2325" spc="190" dirty="0">
                <a:solidFill>
                  <a:srgbClr val="FF7F00"/>
                </a:solidFill>
                <a:latin typeface="Georgia"/>
                <a:cs typeface="Georgia"/>
              </a:rPr>
              <a:t> </a:t>
            </a:r>
            <a:r>
              <a:rPr sz="2325" spc="-74" dirty="0">
                <a:solidFill>
                  <a:srgbClr val="FF7F00"/>
                </a:solidFill>
                <a:latin typeface="Georgia"/>
                <a:cs typeface="Georgia"/>
              </a:rPr>
              <a:t>precision</a:t>
            </a:r>
            <a:endParaRPr sz="2325" dirty="0">
              <a:latin typeface="Georgia"/>
              <a:cs typeface="Georgia"/>
            </a:endParaRPr>
          </a:p>
        </p:txBody>
      </p:sp>
      <p:sp>
        <p:nvSpPr>
          <p:cNvPr id="7" name="object 7"/>
          <p:cNvSpPr txBox="1"/>
          <p:nvPr/>
        </p:nvSpPr>
        <p:spPr>
          <a:xfrm>
            <a:off x="6316637" y="2771648"/>
            <a:ext cx="5381718" cy="3714894"/>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85" dirty="0">
                <a:latin typeface="Georgia"/>
                <a:cs typeface="Georgia"/>
              </a:rPr>
              <a:t>In </a:t>
            </a:r>
            <a:r>
              <a:rPr sz="2325" spc="-53" dirty="0">
                <a:latin typeface="Georgia"/>
                <a:cs typeface="Georgia"/>
              </a:rPr>
              <a:t>other </a:t>
            </a:r>
            <a:r>
              <a:rPr sz="2325" spc="-74" dirty="0">
                <a:latin typeface="Georgia"/>
                <a:cs typeface="Georgia"/>
              </a:rPr>
              <a:t>words, </a:t>
            </a:r>
            <a:r>
              <a:rPr sz="2325" spc="-53" dirty="0">
                <a:latin typeface="Georgia"/>
                <a:cs typeface="Georgia"/>
              </a:rPr>
              <a:t>there </a:t>
            </a:r>
            <a:r>
              <a:rPr sz="2325" spc="-74" dirty="0">
                <a:latin typeface="Georgia"/>
                <a:cs typeface="Georgia"/>
              </a:rPr>
              <a:t>is </a:t>
            </a:r>
            <a:r>
              <a:rPr sz="2325" spc="-21" dirty="0">
                <a:latin typeface="Georgia"/>
                <a:cs typeface="Georgia"/>
              </a:rPr>
              <a:t>a </a:t>
            </a:r>
            <a:r>
              <a:rPr sz="2325" spc="-53" dirty="0">
                <a:latin typeface="Georgia"/>
                <a:cs typeface="Georgia"/>
              </a:rPr>
              <a:t>guarantee </a:t>
            </a:r>
            <a:r>
              <a:rPr sz="2325" spc="21" dirty="0">
                <a:latin typeface="Georgia"/>
                <a:cs typeface="Georgia"/>
              </a:rPr>
              <a:t>that  </a:t>
            </a:r>
            <a:r>
              <a:rPr sz="2325" spc="-74" dirty="0">
                <a:latin typeface="Georgia"/>
                <a:cs typeface="Georgia"/>
              </a:rPr>
              <a:t>for </a:t>
            </a:r>
            <a:r>
              <a:rPr sz="2325" spc="-42" dirty="0">
                <a:latin typeface="Georgia"/>
                <a:cs typeface="Georgia"/>
              </a:rPr>
              <a:t>any </a:t>
            </a:r>
            <a:r>
              <a:rPr sz="2325" spc="-53" dirty="0">
                <a:latin typeface="Georgia"/>
                <a:cs typeface="Georgia"/>
              </a:rPr>
              <a:t>function </a:t>
            </a:r>
            <a:r>
              <a:rPr sz="2325" i="1" spc="476" dirty="0">
                <a:latin typeface="Times New Roman"/>
                <a:cs typeface="Times New Roman"/>
              </a:rPr>
              <a:t>f </a:t>
            </a:r>
            <a:r>
              <a:rPr sz="2325" spc="106" dirty="0">
                <a:latin typeface="Georgia"/>
                <a:cs typeface="Georgia"/>
              </a:rPr>
              <a:t>(</a:t>
            </a:r>
            <a:r>
              <a:rPr sz="2325" i="1" spc="106" dirty="0">
                <a:latin typeface="Times New Roman"/>
                <a:cs typeface="Times New Roman"/>
              </a:rPr>
              <a:t>x</a:t>
            </a:r>
            <a:r>
              <a:rPr sz="2325" spc="106" dirty="0">
                <a:latin typeface="Georgia"/>
                <a:cs typeface="Georgia"/>
              </a:rPr>
              <a:t>) </a:t>
            </a:r>
            <a:r>
              <a:rPr sz="2325" spc="-95" dirty="0">
                <a:latin typeface="Georgia"/>
                <a:cs typeface="Georgia"/>
              </a:rPr>
              <a:t>: </a:t>
            </a:r>
            <a:r>
              <a:rPr sz="2325" spc="63" dirty="0">
                <a:latin typeface="Arial"/>
                <a:cs typeface="Arial"/>
              </a:rPr>
              <a:t>R</a:t>
            </a:r>
            <a:r>
              <a:rPr sz="2536" i="1" spc="93" baseline="27777" dirty="0">
                <a:latin typeface="Arial"/>
                <a:cs typeface="Arial"/>
              </a:rPr>
              <a:t>n </a:t>
            </a:r>
            <a:r>
              <a:rPr sz="2325" spc="349" dirty="0">
                <a:latin typeface="DejaVu Sans"/>
                <a:cs typeface="DejaVu Sans"/>
              </a:rPr>
              <a:t>→ </a:t>
            </a:r>
            <a:r>
              <a:rPr sz="2325" spc="85" dirty="0">
                <a:latin typeface="Arial"/>
                <a:cs typeface="Arial"/>
              </a:rPr>
              <a:t>R</a:t>
            </a:r>
            <a:r>
              <a:rPr sz="2536" i="1" spc="127" baseline="27777" dirty="0">
                <a:latin typeface="Arial"/>
                <a:cs typeface="Arial"/>
              </a:rPr>
              <a:t>m</a:t>
            </a:r>
            <a:r>
              <a:rPr sz="2325" spc="85" dirty="0">
                <a:latin typeface="Georgia"/>
                <a:cs typeface="Georgia"/>
              </a:rPr>
              <a:t>, </a:t>
            </a:r>
            <a:r>
              <a:rPr sz="2325" spc="-116" dirty="0">
                <a:latin typeface="Georgia"/>
                <a:cs typeface="Georgia"/>
              </a:rPr>
              <a:t>we  </a:t>
            </a:r>
            <a:r>
              <a:rPr sz="2325" spc="-53" dirty="0">
                <a:latin typeface="Georgia"/>
                <a:cs typeface="Georgia"/>
              </a:rPr>
              <a:t>can always </a:t>
            </a:r>
            <a:r>
              <a:rPr sz="2325" spc="-85" dirty="0">
                <a:latin typeface="Georgia"/>
                <a:cs typeface="Georgia"/>
              </a:rPr>
              <a:t>find </a:t>
            </a:r>
            <a:r>
              <a:rPr sz="2325" spc="-21" dirty="0">
                <a:latin typeface="Georgia"/>
                <a:cs typeface="Georgia"/>
              </a:rPr>
              <a:t>a </a:t>
            </a:r>
            <a:r>
              <a:rPr sz="2325" spc="-63" dirty="0">
                <a:latin typeface="Georgia"/>
                <a:cs typeface="Georgia"/>
              </a:rPr>
              <a:t>neural </a:t>
            </a:r>
            <a:r>
              <a:rPr sz="2325" spc="-74" dirty="0">
                <a:latin typeface="Georgia"/>
                <a:cs typeface="Georgia"/>
              </a:rPr>
              <a:t>network </a:t>
            </a:r>
            <a:r>
              <a:rPr sz="2325" spc="-11" dirty="0">
                <a:latin typeface="Georgia"/>
                <a:cs typeface="Georgia"/>
              </a:rPr>
              <a:t>(with </a:t>
            </a:r>
            <a:r>
              <a:rPr sz="2325" spc="148" dirty="0">
                <a:latin typeface="Georgia"/>
                <a:cs typeface="Georgia"/>
              </a:rPr>
              <a:t>1  </a:t>
            </a:r>
            <a:r>
              <a:rPr sz="2325" spc="-74" dirty="0">
                <a:latin typeface="Georgia"/>
                <a:cs typeface="Georgia"/>
              </a:rPr>
              <a:t>hidden </a:t>
            </a:r>
            <a:r>
              <a:rPr sz="2325" spc="-53" dirty="0">
                <a:latin typeface="Georgia"/>
                <a:cs typeface="Georgia"/>
              </a:rPr>
              <a:t>layer </a:t>
            </a:r>
            <a:r>
              <a:rPr sz="2325" spc="-63" dirty="0">
                <a:latin typeface="Georgia"/>
                <a:cs typeface="Georgia"/>
              </a:rPr>
              <a:t>containing </a:t>
            </a:r>
            <a:r>
              <a:rPr sz="2325" spc="-85" dirty="0">
                <a:latin typeface="Georgia"/>
                <a:cs typeface="Georgia"/>
              </a:rPr>
              <a:t>enough </a:t>
            </a:r>
            <a:r>
              <a:rPr sz="2325" spc="-74" dirty="0">
                <a:latin typeface="Georgia"/>
                <a:cs typeface="Georgia"/>
              </a:rPr>
              <a:t>neurons)  </a:t>
            </a:r>
            <a:r>
              <a:rPr sz="2325" spc="-85" dirty="0">
                <a:latin typeface="Georgia"/>
                <a:cs typeface="Georgia"/>
              </a:rPr>
              <a:t>whose</a:t>
            </a:r>
            <a:r>
              <a:rPr sz="2325" spc="53" dirty="0">
                <a:latin typeface="Georgia"/>
                <a:cs typeface="Georgia"/>
              </a:rPr>
              <a:t> </a:t>
            </a:r>
            <a:r>
              <a:rPr sz="2325" spc="-21" dirty="0">
                <a:latin typeface="Georgia"/>
                <a:cs typeface="Georgia"/>
              </a:rPr>
              <a:t>output</a:t>
            </a:r>
            <a:r>
              <a:rPr sz="2325" spc="63" dirty="0">
                <a:latin typeface="Georgia"/>
                <a:cs typeface="Georgia"/>
              </a:rPr>
              <a:t> </a:t>
            </a:r>
            <a:r>
              <a:rPr sz="2325" spc="11" dirty="0">
                <a:latin typeface="Georgia"/>
                <a:cs typeface="Georgia"/>
              </a:rPr>
              <a:t>g(x)</a:t>
            </a:r>
            <a:r>
              <a:rPr sz="2325" spc="42" dirty="0">
                <a:latin typeface="Georgia"/>
                <a:cs typeface="Georgia"/>
              </a:rPr>
              <a:t> </a:t>
            </a:r>
            <a:r>
              <a:rPr sz="2325" spc="-63" dirty="0">
                <a:latin typeface="Georgia"/>
                <a:cs typeface="Georgia"/>
              </a:rPr>
              <a:t>satisfies</a:t>
            </a:r>
            <a:r>
              <a:rPr sz="2325" spc="74" dirty="0">
                <a:latin typeface="Georgia"/>
                <a:cs typeface="Georgia"/>
              </a:rPr>
              <a:t> </a:t>
            </a:r>
            <a:r>
              <a:rPr sz="2325" spc="32" dirty="0">
                <a:latin typeface="DejaVu Sans"/>
                <a:cs typeface="DejaVu Sans"/>
              </a:rPr>
              <a:t>|</a:t>
            </a:r>
            <a:r>
              <a:rPr sz="2325" i="1" spc="32" dirty="0">
                <a:latin typeface="Times New Roman"/>
                <a:cs typeface="Times New Roman"/>
              </a:rPr>
              <a:t>g</a:t>
            </a:r>
            <a:r>
              <a:rPr sz="2325" spc="32" dirty="0">
                <a:latin typeface="Georgia"/>
                <a:cs typeface="Georgia"/>
              </a:rPr>
              <a:t>(</a:t>
            </a:r>
            <a:r>
              <a:rPr sz="2325" i="1" spc="32" dirty="0">
                <a:latin typeface="Times New Roman"/>
                <a:cs typeface="Times New Roman"/>
              </a:rPr>
              <a:t>x</a:t>
            </a:r>
            <a:r>
              <a:rPr sz="2325" spc="32" dirty="0">
                <a:latin typeface="Georgia"/>
                <a:cs typeface="Georgia"/>
              </a:rPr>
              <a:t>)</a:t>
            </a:r>
            <a:r>
              <a:rPr sz="2325" spc="-349" dirty="0">
                <a:latin typeface="Georgia"/>
                <a:cs typeface="Georgia"/>
              </a:rPr>
              <a:t> </a:t>
            </a:r>
            <a:r>
              <a:rPr sz="2325" spc="-159" dirty="0">
                <a:latin typeface="DejaVu Sans"/>
                <a:cs typeface="DejaVu Sans"/>
              </a:rPr>
              <a:t>−</a:t>
            </a:r>
            <a:r>
              <a:rPr sz="2325" spc="-518" dirty="0">
                <a:latin typeface="DejaVu Sans"/>
                <a:cs typeface="DejaVu Sans"/>
              </a:rPr>
              <a:t> </a:t>
            </a:r>
            <a:r>
              <a:rPr sz="2325" i="1" spc="476" dirty="0">
                <a:latin typeface="Times New Roman"/>
                <a:cs typeface="Times New Roman"/>
              </a:rPr>
              <a:t>f</a:t>
            </a:r>
            <a:r>
              <a:rPr sz="2325" i="1" spc="-338" dirty="0">
                <a:latin typeface="Times New Roman"/>
                <a:cs typeface="Times New Roman"/>
              </a:rPr>
              <a:t> </a:t>
            </a:r>
            <a:r>
              <a:rPr sz="2325" spc="42" dirty="0">
                <a:latin typeface="Georgia"/>
                <a:cs typeface="Georgia"/>
              </a:rPr>
              <a:t>(</a:t>
            </a:r>
            <a:r>
              <a:rPr sz="2325" i="1" spc="42" dirty="0">
                <a:latin typeface="Times New Roman"/>
                <a:cs typeface="Times New Roman"/>
              </a:rPr>
              <a:t>x</a:t>
            </a:r>
            <a:r>
              <a:rPr sz="2325" spc="42" dirty="0">
                <a:latin typeface="Georgia"/>
                <a:cs typeface="Georgia"/>
              </a:rPr>
              <a:t>)</a:t>
            </a:r>
            <a:r>
              <a:rPr sz="2325" spc="42" dirty="0">
                <a:latin typeface="DejaVu Sans"/>
                <a:cs typeface="DejaVu Sans"/>
              </a:rPr>
              <a:t>|</a:t>
            </a:r>
            <a:r>
              <a:rPr sz="2325" spc="-106" dirty="0">
                <a:latin typeface="DejaVu Sans"/>
                <a:cs typeface="DejaVu Sans"/>
              </a:rPr>
              <a:t> </a:t>
            </a:r>
            <a:r>
              <a:rPr sz="2325" i="1" spc="222" dirty="0">
                <a:latin typeface="Times New Roman"/>
                <a:cs typeface="Times New Roman"/>
              </a:rPr>
              <a:t>&lt;  </a:t>
            </a:r>
            <a:r>
              <a:rPr sz="2325" i="1" spc="21" dirty="0">
                <a:latin typeface="Times New Roman"/>
                <a:cs typeface="Times New Roman"/>
              </a:rPr>
              <a:t>s</a:t>
            </a:r>
            <a:r>
              <a:rPr sz="2325" i="1" spc="169" dirty="0">
                <a:latin typeface="Times New Roman"/>
                <a:cs typeface="Times New Roman"/>
              </a:rPr>
              <a:t> </a:t>
            </a:r>
            <a:r>
              <a:rPr sz="2325" spc="-137" dirty="0">
                <a:latin typeface="Georgia"/>
                <a:cs typeface="Georgia"/>
              </a:rPr>
              <a:t>!!</a:t>
            </a:r>
            <a:endParaRPr sz="2325" dirty="0">
              <a:latin typeface="Georgia"/>
              <a:cs typeface="Georgia"/>
            </a:endParaRPr>
          </a:p>
          <a:p>
            <a:pPr marL="457200" indent="-457200">
              <a:lnSpc>
                <a:spcPct val="100000"/>
              </a:lnSpc>
              <a:buFont typeface="Arial" panose="020B0604020202020204" pitchFamily="34" charset="0"/>
              <a:buChar char="•"/>
            </a:pPr>
            <a:endParaRPr sz="2642" dirty="0">
              <a:latin typeface="Times New Roman"/>
              <a:cs typeface="Times New Roman"/>
            </a:endParaRPr>
          </a:p>
          <a:p>
            <a:pPr marL="369741" marR="12079" indent="-342900" algn="just">
              <a:lnSpc>
                <a:spcPct val="102600"/>
              </a:lnSpc>
              <a:spcBef>
                <a:spcPts val="11"/>
              </a:spcBef>
              <a:buFont typeface="Arial" panose="020B0604020202020204" pitchFamily="34" charset="0"/>
              <a:buChar char="•"/>
            </a:pPr>
            <a:r>
              <a:rPr sz="2325" b="1" spc="-74" dirty="0">
                <a:latin typeface="Georgia"/>
                <a:cs typeface="Georgia"/>
              </a:rPr>
              <a:t>Proof: </a:t>
            </a:r>
            <a:r>
              <a:rPr sz="2325" spc="-106" dirty="0">
                <a:latin typeface="Georgia"/>
                <a:cs typeface="Georgia"/>
              </a:rPr>
              <a:t>We </a:t>
            </a:r>
            <a:r>
              <a:rPr sz="2325" spc="-42" dirty="0">
                <a:latin typeface="Georgia"/>
                <a:cs typeface="Georgia"/>
              </a:rPr>
              <a:t>will </a:t>
            </a:r>
            <a:r>
              <a:rPr sz="2325" spc="-106" dirty="0">
                <a:latin typeface="Georgia"/>
                <a:cs typeface="Georgia"/>
              </a:rPr>
              <a:t>see </a:t>
            </a:r>
            <a:r>
              <a:rPr sz="2325" spc="-63" dirty="0">
                <a:latin typeface="Georgia"/>
                <a:cs typeface="Georgia"/>
              </a:rPr>
              <a:t>an </a:t>
            </a:r>
            <a:r>
              <a:rPr sz="2325" spc="-32" dirty="0">
                <a:latin typeface="Georgia"/>
                <a:cs typeface="Georgia"/>
              </a:rPr>
              <a:t>illustrative </a:t>
            </a:r>
            <a:r>
              <a:rPr sz="2325" spc="-63" dirty="0">
                <a:latin typeface="Georgia"/>
                <a:cs typeface="Georgia"/>
              </a:rPr>
              <a:t>proof </a:t>
            </a:r>
            <a:r>
              <a:rPr sz="2325" spc="-85" dirty="0">
                <a:latin typeface="Georgia"/>
                <a:cs typeface="Georgia"/>
              </a:rPr>
              <a:t>of  </a:t>
            </a:r>
            <a:r>
              <a:rPr sz="2325" spc="-21" dirty="0">
                <a:latin typeface="Georgia"/>
                <a:cs typeface="Georgia"/>
              </a:rPr>
              <a:t>this... </a:t>
            </a:r>
            <a:r>
              <a:rPr sz="2325" spc="-42" dirty="0">
                <a:latin typeface="Georgia"/>
                <a:cs typeface="Georgia"/>
              </a:rPr>
              <a:t>[Cybenko, </a:t>
            </a:r>
            <a:r>
              <a:rPr sz="2325" spc="-106" dirty="0">
                <a:latin typeface="Georgia"/>
                <a:cs typeface="Georgia"/>
              </a:rPr>
              <a:t>1989], </a:t>
            </a:r>
            <a:r>
              <a:rPr sz="2325" spc="-95" dirty="0">
                <a:latin typeface="Georgia"/>
                <a:cs typeface="Georgia"/>
              </a:rPr>
              <a:t>[Hornik,</a:t>
            </a:r>
            <a:r>
              <a:rPr sz="2325" spc="-306" dirty="0">
                <a:latin typeface="Georgia"/>
                <a:cs typeface="Georgia"/>
              </a:rPr>
              <a:t> </a:t>
            </a:r>
            <a:r>
              <a:rPr sz="2325" spc="-53" dirty="0">
                <a:latin typeface="Georgia"/>
                <a:cs typeface="Georgia"/>
              </a:rPr>
              <a:t>1991]</a:t>
            </a:r>
            <a:endParaRPr sz="2325" dirty="0">
              <a:latin typeface="Georgia"/>
              <a:cs typeface="Georgia"/>
            </a:endParaRPr>
          </a:p>
        </p:txBody>
      </p:sp>
      <p:sp>
        <p:nvSpPr>
          <p:cNvPr id="11" name="object 11"/>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cxnSp>
        <p:nvCxnSpPr>
          <p:cNvPr id="8" name="Straight Connector 7">
            <a:extLst>
              <a:ext uri="{FF2B5EF4-FFF2-40B4-BE49-F238E27FC236}">
                <a16:creationId xmlns:a16="http://schemas.microsoft.com/office/drawing/2014/main" id="{5512B94C-EA83-49C6-8550-CFF50E68CC04}"/>
              </a:ext>
            </a:extLst>
          </p:cNvPr>
          <p:cNvCxnSpPr>
            <a:cxnSpLocks/>
          </p:cNvCxnSpPr>
          <p:nvPr/>
        </p:nvCxnSpPr>
        <p:spPr>
          <a:xfrm flipH="1">
            <a:off x="5976083" y="45720"/>
            <a:ext cx="84" cy="6766560"/>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transition>
    <p:cut/>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5E71DB28-76B4-4C53-BBBB-1A806C0565C3}"/>
              </a:ext>
            </a:extLst>
          </p:cNvPr>
          <p:cNvSpPr/>
          <p:nvPr/>
        </p:nvSpPr>
        <p:spPr>
          <a:xfrm>
            <a:off x="4040535" y="3429000"/>
            <a:ext cx="3664184" cy="2858295"/>
          </a:xfrm>
          <a:prstGeom prst="rect">
            <a:avLst/>
          </a:prstGeom>
          <a:blipFill>
            <a:blip r:embed="rId2" cstate="print"/>
            <a:stretch>
              <a:fillRect/>
            </a:stretch>
          </a:blipFill>
        </p:spPr>
        <p:txBody>
          <a:bodyPr wrap="square" lIns="0" tIns="0" rIns="0" bIns="0" rtlCol="0"/>
          <a:lstStyle/>
          <a:p>
            <a:endParaRPr sz="3804"/>
          </a:p>
        </p:txBody>
      </p:sp>
      <p:sp>
        <p:nvSpPr>
          <p:cNvPr id="7" name="Rectangle 3">
            <a:extLst>
              <a:ext uri="{FF2B5EF4-FFF2-40B4-BE49-F238E27FC236}">
                <a16:creationId xmlns:a16="http://schemas.microsoft.com/office/drawing/2014/main" id="{9D0F44A3-1986-4A2F-A770-A35016AC405A}"/>
              </a:ext>
            </a:extLst>
          </p:cNvPr>
          <p:cNvSpPr>
            <a:spLocks noChangeArrowheads="1"/>
          </p:cNvSpPr>
          <p:nvPr/>
        </p:nvSpPr>
        <p:spPr bwMode="auto">
          <a:xfrm>
            <a:off x="1187671" y="1218169"/>
            <a:ext cx="936991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One of the most striking facts about neural networks is that they can compute any function at all.</a:t>
            </a:r>
            <a:r>
              <a:rPr kumimoji="0" lang="en-US" altLang="en-US" sz="2000" b="0" i="0" u="none" strike="noStrike" cap="none" normalizeH="0" dirty="0">
                <a:ln>
                  <a:noFill/>
                </a:ln>
                <a:solidFill>
                  <a:srgbClr val="333333"/>
                </a:solidFill>
                <a:effectLst/>
                <a:latin typeface="Georgia" panose="02040502050405020303"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aseline="0" dirty="0">
              <a:solidFill>
                <a:srgbClr val="333333"/>
              </a:solidFill>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That is, suppose someone hands you some complicated, wiggly function, </a:t>
            </a:r>
            <a:r>
              <a:rPr kumimoji="0" lang="en-US" altLang="en-US" sz="2000" b="0" i="0" u="none" strike="noStrike" cap="none" normalizeH="0" baseline="0" dirty="0">
                <a:ln>
                  <a:noFill/>
                </a:ln>
                <a:solidFill>
                  <a:srgbClr val="2A2A2A"/>
                </a:solidFill>
                <a:effectLst/>
                <a:latin typeface="Georgia" panose="02040502050405020303" pitchFamily="18" charset="0"/>
              </a:rPr>
              <a:t>f(x)</a:t>
            </a:r>
            <a:r>
              <a:rPr kumimoji="0" lang="en-US" altLang="en-US" sz="2000" b="0" i="0" u="none" strike="noStrike" cap="none" normalizeH="0" baseline="0" dirty="0">
                <a:ln>
                  <a:noFill/>
                </a:ln>
                <a:solidFill>
                  <a:srgbClr val="333333"/>
                </a:solidFill>
                <a:effectLst/>
                <a:latin typeface="Georgia" panose="02040502050405020303" pitchFamily="18" charset="0"/>
              </a:rPr>
              <a:t>:</a:t>
            </a:r>
            <a:r>
              <a:rPr kumimoji="0" lang="en-US" altLang="en-US" sz="20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826393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5281FD-1A92-40C5-A469-ECE82C32616D}"/>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140474" y="625596"/>
            <a:ext cx="10190751" cy="5606808"/>
          </a:xfrm>
        </p:spPr>
      </p:pic>
    </p:spTree>
    <p:extLst>
      <p:ext uri="{BB962C8B-B14F-4D97-AF65-F5344CB8AC3E}">
        <p14:creationId xmlns:p14="http://schemas.microsoft.com/office/powerpoint/2010/main" val="374904576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B9D9DF-6B99-4F83-A890-C0DD31A0D505}"/>
              </a:ext>
            </a:extLst>
          </p:cNvPr>
          <p:cNvSpPr>
            <a:spLocks noChangeArrowheads="1"/>
          </p:cNvSpPr>
          <p:nvPr/>
        </p:nvSpPr>
        <p:spPr bwMode="auto">
          <a:xfrm>
            <a:off x="301214" y="1124062"/>
            <a:ext cx="6096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No matter what the function, there is guaranteed to be a neural network so that for every </a:t>
            </a:r>
            <a:r>
              <a:rPr kumimoji="0" lang="en-US" altLang="en-US" sz="2000" b="0" i="0" u="none" strike="noStrike" cap="none" normalizeH="0" dirty="0">
                <a:ln>
                  <a:noFill/>
                </a:ln>
                <a:solidFill>
                  <a:srgbClr val="333333"/>
                </a:solidFill>
                <a:effectLst/>
                <a:latin typeface="Georgia" panose="02040502050405020303" pitchFamily="18" charset="0"/>
              </a:rPr>
              <a:t> </a:t>
            </a:r>
            <a:r>
              <a:rPr kumimoji="0" lang="en-US" altLang="en-US" sz="2000" b="0" i="0" u="none" strike="noStrike" cap="none" normalizeH="0" baseline="0" dirty="0">
                <a:ln>
                  <a:noFill/>
                </a:ln>
                <a:solidFill>
                  <a:srgbClr val="333333"/>
                </a:solidFill>
                <a:effectLst/>
                <a:latin typeface="Georgia" panose="02040502050405020303" pitchFamily="18" charset="0"/>
              </a:rPr>
              <a:t>possible input, </a:t>
            </a:r>
            <a:r>
              <a:rPr kumimoji="0" lang="en-US" altLang="en-US" sz="2000" b="0" i="0" u="none" strike="noStrike" cap="none" normalizeH="0" baseline="0" dirty="0">
                <a:ln>
                  <a:noFill/>
                </a:ln>
                <a:solidFill>
                  <a:srgbClr val="2A2A2A"/>
                </a:solidFill>
                <a:effectLst/>
                <a:latin typeface="Georgia" panose="02040502050405020303" pitchFamily="18" charset="0"/>
              </a:rPr>
              <a:t>x</a:t>
            </a:r>
            <a:r>
              <a:rPr kumimoji="0" lang="en-US" altLang="en-US" sz="2000" b="0" i="0" u="none" strike="noStrike" cap="none" normalizeH="0" baseline="0" dirty="0">
                <a:ln>
                  <a:noFill/>
                </a:ln>
                <a:solidFill>
                  <a:srgbClr val="333333"/>
                </a:solidFill>
                <a:effectLst/>
                <a:latin typeface="Georgia" panose="02040502050405020303" pitchFamily="18" charset="0"/>
              </a:rPr>
              <a:t>, the value </a:t>
            </a:r>
            <a:r>
              <a:rPr kumimoji="0" lang="en-US" altLang="en-US" sz="2000" b="0" i="0" u="none" strike="noStrike" cap="none" normalizeH="0" baseline="0" dirty="0">
                <a:ln>
                  <a:noFill/>
                </a:ln>
                <a:solidFill>
                  <a:srgbClr val="2A2A2A"/>
                </a:solidFill>
                <a:effectLst/>
                <a:latin typeface="Georgia" panose="02040502050405020303" pitchFamily="18" charset="0"/>
              </a:rPr>
              <a:t>f(x)</a:t>
            </a:r>
            <a:r>
              <a:rPr kumimoji="0" lang="en-US" altLang="en-US" sz="2000" b="0" i="0" u="none" strike="noStrike" cap="none" normalizeH="0" baseline="0" dirty="0">
                <a:ln>
                  <a:noFill/>
                </a:ln>
                <a:solidFill>
                  <a:srgbClr val="333333"/>
                </a:solidFill>
                <a:effectLst/>
                <a:latin typeface="Georgia" panose="02040502050405020303" pitchFamily="18" charset="0"/>
              </a:rPr>
              <a:t> (or some close approximation) is output from the network, e.g.:</a:t>
            </a:r>
            <a:r>
              <a:rPr kumimoji="0" lang="en-US" altLang="en-US" sz="2000" b="0" i="0"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F9CD88DE-4FBD-41E0-95AB-DEC4C9248F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1294" y="727273"/>
            <a:ext cx="3823276" cy="2403202"/>
          </a:xfrm>
          <a:prstGeom prst="rect">
            <a:avLst/>
          </a:prstGeom>
        </p:spPr>
      </p:pic>
    </p:spTree>
    <p:extLst>
      <p:ext uri="{BB962C8B-B14F-4D97-AF65-F5344CB8AC3E}">
        <p14:creationId xmlns:p14="http://schemas.microsoft.com/office/powerpoint/2010/main" val="16247939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B9D9DF-6B99-4F83-A890-C0DD31A0D505}"/>
              </a:ext>
            </a:extLst>
          </p:cNvPr>
          <p:cNvSpPr>
            <a:spLocks noChangeArrowheads="1"/>
          </p:cNvSpPr>
          <p:nvPr/>
        </p:nvSpPr>
        <p:spPr bwMode="auto">
          <a:xfrm>
            <a:off x="301214" y="1124062"/>
            <a:ext cx="6096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No matter what the function, there is guaranteed to be a neural network so that for every </a:t>
            </a:r>
            <a:r>
              <a:rPr kumimoji="0" lang="en-US" altLang="en-US" sz="2000" b="0" i="0" u="none" strike="noStrike" cap="none" normalizeH="0" dirty="0">
                <a:ln>
                  <a:noFill/>
                </a:ln>
                <a:solidFill>
                  <a:srgbClr val="333333"/>
                </a:solidFill>
                <a:effectLst/>
                <a:latin typeface="Georgia" panose="02040502050405020303" pitchFamily="18" charset="0"/>
              </a:rPr>
              <a:t> </a:t>
            </a:r>
            <a:r>
              <a:rPr kumimoji="0" lang="en-US" altLang="en-US" sz="2000" b="0" i="0" u="none" strike="noStrike" cap="none" normalizeH="0" baseline="0" dirty="0">
                <a:ln>
                  <a:noFill/>
                </a:ln>
                <a:solidFill>
                  <a:srgbClr val="333333"/>
                </a:solidFill>
                <a:effectLst/>
                <a:latin typeface="Georgia" panose="02040502050405020303" pitchFamily="18" charset="0"/>
              </a:rPr>
              <a:t>possible input, </a:t>
            </a:r>
            <a:r>
              <a:rPr kumimoji="0" lang="en-US" altLang="en-US" sz="2000" b="0" i="0" u="none" strike="noStrike" cap="none" normalizeH="0" baseline="0" dirty="0">
                <a:ln>
                  <a:noFill/>
                </a:ln>
                <a:solidFill>
                  <a:srgbClr val="2A2A2A"/>
                </a:solidFill>
                <a:effectLst/>
                <a:latin typeface="Georgia" panose="02040502050405020303" pitchFamily="18" charset="0"/>
              </a:rPr>
              <a:t>x</a:t>
            </a:r>
            <a:r>
              <a:rPr kumimoji="0" lang="en-US" altLang="en-US" sz="2000" b="0" i="0" u="none" strike="noStrike" cap="none" normalizeH="0" baseline="0" dirty="0">
                <a:ln>
                  <a:noFill/>
                </a:ln>
                <a:solidFill>
                  <a:srgbClr val="333333"/>
                </a:solidFill>
                <a:effectLst/>
                <a:latin typeface="Georgia" panose="02040502050405020303" pitchFamily="18" charset="0"/>
              </a:rPr>
              <a:t>, the value </a:t>
            </a:r>
            <a:r>
              <a:rPr kumimoji="0" lang="en-US" altLang="en-US" sz="2000" b="0" i="0" u="none" strike="noStrike" cap="none" normalizeH="0" baseline="0" dirty="0">
                <a:ln>
                  <a:noFill/>
                </a:ln>
                <a:solidFill>
                  <a:srgbClr val="2A2A2A"/>
                </a:solidFill>
                <a:effectLst/>
                <a:latin typeface="Georgia" panose="02040502050405020303" pitchFamily="18" charset="0"/>
              </a:rPr>
              <a:t>f(x)</a:t>
            </a:r>
            <a:r>
              <a:rPr kumimoji="0" lang="en-US" altLang="en-US" sz="2000" b="0" i="0" u="none" strike="noStrike" cap="none" normalizeH="0" baseline="0" dirty="0">
                <a:ln>
                  <a:noFill/>
                </a:ln>
                <a:solidFill>
                  <a:srgbClr val="333333"/>
                </a:solidFill>
                <a:effectLst/>
                <a:latin typeface="Georgia" panose="02040502050405020303" pitchFamily="18" charset="0"/>
              </a:rPr>
              <a:t> (or some close approximation) is output from the network, e.g.:</a:t>
            </a:r>
            <a:r>
              <a:rPr kumimoji="0" lang="en-US" altLang="en-US" sz="2000" b="0" i="0"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F9CD88DE-4FBD-41E0-95AB-DEC4C9248F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1294" y="727273"/>
            <a:ext cx="3823276" cy="2403202"/>
          </a:xfrm>
          <a:prstGeom prst="rect">
            <a:avLst/>
          </a:prstGeom>
        </p:spPr>
      </p:pic>
      <p:sp>
        <p:nvSpPr>
          <p:cNvPr id="5" name="Rectangle 2">
            <a:extLst>
              <a:ext uri="{FF2B5EF4-FFF2-40B4-BE49-F238E27FC236}">
                <a16:creationId xmlns:a16="http://schemas.microsoft.com/office/drawing/2014/main" id="{111C2E01-14E4-4A29-9C8F-31635BD5F4CD}"/>
              </a:ext>
            </a:extLst>
          </p:cNvPr>
          <p:cNvSpPr>
            <a:spLocks noChangeArrowheads="1"/>
          </p:cNvSpPr>
          <p:nvPr/>
        </p:nvSpPr>
        <p:spPr bwMode="auto">
          <a:xfrm>
            <a:off x="301214" y="4106018"/>
            <a:ext cx="616413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This result holds even if the function has many inputs, </a:t>
            </a:r>
            <a:r>
              <a:rPr kumimoji="0" lang="en-US" altLang="en-US" sz="2000" b="0" i="0" u="none" strike="noStrike" cap="none" normalizeH="0" baseline="0" dirty="0">
                <a:ln>
                  <a:noFill/>
                </a:ln>
                <a:solidFill>
                  <a:srgbClr val="2A2A2A"/>
                </a:solidFill>
                <a:effectLst/>
                <a:latin typeface="Georgia" panose="02040502050405020303" pitchFamily="18" charset="0"/>
              </a:rPr>
              <a:t>f=f(x</a:t>
            </a:r>
            <a:r>
              <a:rPr kumimoji="0" lang="en-US" altLang="en-US" sz="2000" b="0" i="0" u="none" strike="noStrike" cap="none" normalizeH="0" baseline="-25000" dirty="0">
                <a:ln>
                  <a:noFill/>
                </a:ln>
                <a:solidFill>
                  <a:srgbClr val="2A2A2A"/>
                </a:solidFill>
                <a:effectLst/>
                <a:latin typeface="Georgia" panose="02040502050405020303" pitchFamily="18" charset="0"/>
              </a:rPr>
              <a:t>1</a:t>
            </a:r>
            <a:r>
              <a:rPr kumimoji="0" lang="en-US" altLang="en-US" sz="2000" b="0" i="0" u="none" strike="noStrike" cap="none" normalizeH="0" baseline="0" dirty="0">
                <a:ln>
                  <a:noFill/>
                </a:ln>
                <a:solidFill>
                  <a:srgbClr val="2A2A2A"/>
                </a:solidFill>
                <a:effectLst/>
                <a:latin typeface="Georgia" panose="02040502050405020303" pitchFamily="18" charset="0"/>
              </a:rPr>
              <a:t>,…,x</a:t>
            </a:r>
            <a:r>
              <a:rPr kumimoji="0" lang="en-US" altLang="en-US" sz="2000" b="0" i="0" u="none" strike="noStrike" cap="none" normalizeH="0" baseline="-25000" dirty="0">
                <a:ln>
                  <a:noFill/>
                </a:ln>
                <a:solidFill>
                  <a:srgbClr val="2A2A2A"/>
                </a:solidFill>
                <a:effectLst/>
                <a:latin typeface="Georgia" panose="02040502050405020303" pitchFamily="18" charset="0"/>
              </a:rPr>
              <a:t>m</a:t>
            </a:r>
            <a:r>
              <a:rPr kumimoji="0" lang="en-US" altLang="en-US" sz="2000" b="0" i="0" u="none" strike="noStrike" cap="none" normalizeH="0" baseline="0" dirty="0">
                <a:ln>
                  <a:noFill/>
                </a:ln>
                <a:solidFill>
                  <a:srgbClr val="2A2A2A"/>
                </a:solidFill>
                <a:effectLst/>
                <a:latin typeface="Georgia" panose="02040502050405020303" pitchFamily="18" charset="0"/>
              </a:rPr>
              <a:t>)</a:t>
            </a:r>
            <a:r>
              <a:rPr kumimoji="0" lang="en-US" altLang="en-US" sz="2000" b="0" i="0" u="none" strike="noStrike" cap="none" normalizeH="0" baseline="0" dirty="0">
                <a:ln>
                  <a:noFill/>
                </a:ln>
                <a:solidFill>
                  <a:srgbClr val="333333"/>
                </a:solidFill>
                <a:effectLst/>
                <a:latin typeface="Georgia" panose="02040502050405020303" pitchFamily="18" charset="0"/>
              </a:rPr>
              <a:t>, and many outputs.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For instance, here's a network computing a function with </a:t>
            </a:r>
            <a:r>
              <a:rPr kumimoji="0" lang="en-US" altLang="en-US" sz="2000" b="0" i="0" u="none" strike="noStrike" cap="none" normalizeH="0" baseline="0" dirty="0">
                <a:ln>
                  <a:noFill/>
                </a:ln>
                <a:solidFill>
                  <a:srgbClr val="2A2A2A"/>
                </a:solidFill>
                <a:effectLst/>
                <a:latin typeface="Georgia" panose="02040502050405020303" pitchFamily="18" charset="0"/>
              </a:rPr>
              <a:t>m=3</a:t>
            </a:r>
            <a:r>
              <a:rPr kumimoji="0" lang="en-US" altLang="en-US" sz="2000" b="0" i="0" u="none" strike="noStrike" cap="none" normalizeH="0" baseline="0" dirty="0">
                <a:ln>
                  <a:noFill/>
                </a:ln>
                <a:solidFill>
                  <a:srgbClr val="333333"/>
                </a:solidFill>
                <a:effectLst/>
                <a:latin typeface="Georgia" panose="02040502050405020303" pitchFamily="18" charset="0"/>
              </a:rPr>
              <a:t> inputs and </a:t>
            </a:r>
            <a:r>
              <a:rPr kumimoji="0" lang="en-US" altLang="en-US" sz="2000" b="0" i="0" u="none" strike="noStrike" cap="none" normalizeH="0" baseline="0" dirty="0">
                <a:ln>
                  <a:noFill/>
                </a:ln>
                <a:solidFill>
                  <a:srgbClr val="2A2A2A"/>
                </a:solidFill>
                <a:effectLst/>
                <a:latin typeface="Georgia" panose="02040502050405020303" pitchFamily="18" charset="0"/>
              </a:rPr>
              <a:t>n=2 </a:t>
            </a:r>
            <a:r>
              <a:rPr kumimoji="0" lang="en-US" altLang="en-US" sz="2000" b="0" i="0" u="none" strike="noStrike" cap="none" normalizeH="0" baseline="0" dirty="0">
                <a:ln>
                  <a:noFill/>
                </a:ln>
                <a:solidFill>
                  <a:srgbClr val="333333"/>
                </a:solidFill>
                <a:effectLst/>
                <a:latin typeface="Georgia" panose="02040502050405020303" pitchFamily="18" charset="0"/>
              </a:rPr>
              <a:t>outputs:</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8636241-7F9F-42E5-95BC-E235D08125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4536" y="3333750"/>
            <a:ext cx="4286250" cy="3524250"/>
          </a:xfrm>
          <a:prstGeom prst="rect">
            <a:avLst/>
          </a:prstGeom>
        </p:spPr>
      </p:pic>
    </p:spTree>
    <p:extLst>
      <p:ext uri="{BB962C8B-B14F-4D97-AF65-F5344CB8AC3E}">
        <p14:creationId xmlns:p14="http://schemas.microsoft.com/office/powerpoint/2010/main" val="13931798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8415E1-65AC-49D6-A9A6-1C184F49F3BD}"/>
              </a:ext>
            </a:extLst>
          </p:cNvPr>
          <p:cNvSpPr/>
          <p:nvPr/>
        </p:nvSpPr>
        <p:spPr>
          <a:xfrm>
            <a:off x="885713" y="1781337"/>
            <a:ext cx="11033760"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333333"/>
                </a:solidFill>
                <a:latin typeface="Georgia" panose="02040502050405020303" pitchFamily="18" charset="0"/>
              </a:rPr>
              <a:t>This result tells us that neural networks have a kind of </a:t>
            </a:r>
            <a:r>
              <a:rPr lang="en-US" sz="2400" i="1" dirty="0">
                <a:solidFill>
                  <a:srgbClr val="333333"/>
                </a:solidFill>
                <a:latin typeface="Georgia" panose="02040502050405020303" pitchFamily="18" charset="0"/>
              </a:rPr>
              <a:t>universality</a:t>
            </a:r>
            <a:r>
              <a:rPr lang="en-US" sz="2400" dirty="0">
                <a:solidFill>
                  <a:srgbClr val="333333"/>
                </a:solidFill>
                <a:latin typeface="Georgia" panose="02040502050405020303" pitchFamily="18" charset="0"/>
              </a:rPr>
              <a:t>. No matter what function we want to compute, we know that there is a neural network which can do the job.</a:t>
            </a:r>
          </a:p>
          <a:p>
            <a:pPr marL="342900" indent="-342900">
              <a:buFont typeface="Arial" panose="020B0604020202020204" pitchFamily="34" charset="0"/>
              <a:buChar char="•"/>
            </a:pPr>
            <a:endParaRPr lang="en-US" sz="2400" dirty="0">
              <a:solidFill>
                <a:srgbClr val="333333"/>
              </a:solidFill>
              <a:latin typeface="Georgia" panose="02040502050405020303" pitchFamily="18" charset="0"/>
            </a:endParaRPr>
          </a:p>
          <a:p>
            <a:pPr marL="342900" indent="-342900">
              <a:buFont typeface="Arial" panose="020B0604020202020204" pitchFamily="34" charset="0"/>
              <a:buChar char="•"/>
            </a:pPr>
            <a:r>
              <a:rPr lang="en-US" sz="2400" dirty="0">
                <a:solidFill>
                  <a:srgbClr val="333333"/>
                </a:solidFill>
                <a:latin typeface="Georgia" panose="02040502050405020303" pitchFamily="18" charset="0"/>
              </a:rPr>
              <a:t>What's more, this universality theorem holds even if we restrict our networks to have just a single layer intermediate between the input and the output neurons - a so-called </a:t>
            </a:r>
            <a:r>
              <a:rPr lang="en-US" sz="2400" b="1" dirty="0">
                <a:solidFill>
                  <a:srgbClr val="333333"/>
                </a:solidFill>
                <a:latin typeface="Georgia" panose="02040502050405020303" pitchFamily="18" charset="0"/>
              </a:rPr>
              <a:t>single hidden layer</a:t>
            </a:r>
            <a:r>
              <a:rPr lang="en-US" sz="2400" dirty="0">
                <a:solidFill>
                  <a:srgbClr val="333333"/>
                </a:solidFill>
                <a:latin typeface="Georgia" panose="02040502050405020303" pitchFamily="18" charset="0"/>
              </a:rPr>
              <a:t>. So even very simple network architectures can be extremely powerful.</a:t>
            </a:r>
            <a:endParaRPr lang="en-US" sz="2400" b="0" dirty="0">
              <a:solidFill>
                <a:srgbClr val="333333"/>
              </a:solidFill>
              <a:effectLst/>
              <a:latin typeface="Georgia" panose="02040502050405020303" pitchFamily="18" charset="0"/>
            </a:endParaRPr>
          </a:p>
        </p:txBody>
      </p:sp>
    </p:spTree>
    <p:extLst>
      <p:ext uri="{BB962C8B-B14F-4D97-AF65-F5344CB8AC3E}">
        <p14:creationId xmlns:p14="http://schemas.microsoft.com/office/powerpoint/2010/main" val="5789763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35DB4E-F76C-4CE7-9FCB-4AB2AC131279}"/>
              </a:ext>
            </a:extLst>
          </p:cNvPr>
          <p:cNvSpPr/>
          <p:nvPr/>
        </p:nvSpPr>
        <p:spPr>
          <a:xfrm>
            <a:off x="1165411" y="2264079"/>
            <a:ext cx="10345271" cy="224676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333333"/>
                </a:solidFill>
                <a:latin typeface="Georgia" panose="02040502050405020303" pitchFamily="18" charset="0"/>
              </a:rPr>
              <a:t>A precise statement of the universality theorem is that neural networks with a single hidden layer can be used to approximate any continuous function to any desired precision. </a:t>
            </a:r>
          </a:p>
          <a:p>
            <a:pPr marL="342900" indent="-342900">
              <a:buFont typeface="Arial" panose="020B0604020202020204" pitchFamily="34" charset="0"/>
              <a:buChar char="•"/>
            </a:pPr>
            <a:endParaRPr lang="en-US" sz="2000" dirty="0">
              <a:solidFill>
                <a:srgbClr val="333333"/>
              </a:solidFill>
              <a:latin typeface="Georgia" panose="02040502050405020303" pitchFamily="18" charset="0"/>
            </a:endParaRPr>
          </a:p>
          <a:p>
            <a:pPr marL="342900" indent="-342900">
              <a:buFont typeface="Arial" panose="020B0604020202020204" pitchFamily="34" charset="0"/>
              <a:buChar char="•"/>
            </a:pPr>
            <a:r>
              <a:rPr lang="en-US" sz="2000" dirty="0">
                <a:solidFill>
                  <a:srgbClr val="333333"/>
                </a:solidFill>
                <a:latin typeface="Georgia" panose="02040502050405020303" pitchFamily="18" charset="0"/>
              </a:rPr>
              <a:t>In our case we'll actually prove a slightly weaker version of this result, using two hidden layers instead of one. In the problems I'll briefly outline how the explanation can, with a few tweaks, be adapted to give a proof which uses only a single hidden layer.</a:t>
            </a:r>
            <a:endParaRPr lang="en-US" sz="2000" dirty="0"/>
          </a:p>
        </p:txBody>
      </p:sp>
    </p:spTree>
    <p:extLst>
      <p:ext uri="{BB962C8B-B14F-4D97-AF65-F5344CB8AC3E}">
        <p14:creationId xmlns:p14="http://schemas.microsoft.com/office/powerpoint/2010/main" val="400034746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04911" y="677345"/>
            <a:ext cx="3664184" cy="2858295"/>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txBox="1"/>
          <p:nvPr/>
        </p:nvSpPr>
        <p:spPr>
          <a:xfrm>
            <a:off x="6902292" y="213146"/>
            <a:ext cx="4795232" cy="1834316"/>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106" dirty="0">
                <a:latin typeface="Georgia"/>
                <a:cs typeface="Georgia"/>
              </a:rPr>
              <a:t>We </a:t>
            </a:r>
            <a:r>
              <a:rPr sz="2325" spc="-63" dirty="0">
                <a:latin typeface="Georgia"/>
                <a:cs typeface="Georgia"/>
              </a:rPr>
              <a:t>are </a:t>
            </a:r>
            <a:r>
              <a:rPr sz="2325" spc="-53" dirty="0">
                <a:latin typeface="Georgia"/>
                <a:cs typeface="Georgia"/>
              </a:rPr>
              <a:t>interested </a:t>
            </a:r>
            <a:r>
              <a:rPr sz="2325" spc="-74" dirty="0">
                <a:latin typeface="Georgia"/>
                <a:cs typeface="Georgia"/>
              </a:rPr>
              <a:t>in knowing </a:t>
            </a:r>
            <a:r>
              <a:rPr sz="2325" spc="-53" dirty="0">
                <a:latin typeface="Georgia"/>
                <a:cs typeface="Georgia"/>
              </a:rPr>
              <a:t>whether  </a:t>
            </a:r>
            <a:r>
              <a:rPr sz="2325" spc="-21" dirty="0">
                <a:latin typeface="Georgia"/>
                <a:cs typeface="Georgia"/>
              </a:rPr>
              <a:t>a </a:t>
            </a:r>
            <a:r>
              <a:rPr sz="2325" spc="-74" dirty="0">
                <a:latin typeface="Georgia"/>
                <a:cs typeface="Georgia"/>
              </a:rPr>
              <a:t>network </a:t>
            </a:r>
            <a:r>
              <a:rPr sz="2325" spc="-85" dirty="0">
                <a:latin typeface="Georgia"/>
                <a:cs typeface="Georgia"/>
              </a:rPr>
              <a:t>of </a:t>
            </a:r>
            <a:r>
              <a:rPr sz="2325" spc="-95" dirty="0">
                <a:latin typeface="Georgia"/>
                <a:cs typeface="Georgia"/>
              </a:rPr>
              <a:t>neurons </a:t>
            </a:r>
            <a:r>
              <a:rPr sz="2325" spc="-53" dirty="0">
                <a:latin typeface="Georgia"/>
                <a:cs typeface="Georgia"/>
              </a:rPr>
              <a:t>can </a:t>
            </a:r>
            <a:r>
              <a:rPr sz="2325" spc="-32" dirty="0">
                <a:latin typeface="Georgia"/>
                <a:cs typeface="Georgia"/>
              </a:rPr>
              <a:t>be </a:t>
            </a:r>
            <a:r>
              <a:rPr sz="2325" spc="-85" dirty="0">
                <a:latin typeface="Georgia"/>
                <a:cs typeface="Georgia"/>
              </a:rPr>
              <a:t>used </a:t>
            </a:r>
            <a:r>
              <a:rPr sz="2325" spc="-11" dirty="0">
                <a:latin typeface="Georgia"/>
                <a:cs typeface="Georgia"/>
              </a:rPr>
              <a:t>to  </a:t>
            </a:r>
            <a:r>
              <a:rPr sz="2325" spc="-74" dirty="0">
                <a:latin typeface="Georgia"/>
                <a:cs typeface="Georgia"/>
              </a:rPr>
              <a:t>represent </a:t>
            </a:r>
            <a:r>
              <a:rPr sz="2325" spc="-63" dirty="0">
                <a:latin typeface="Georgia"/>
                <a:cs typeface="Georgia"/>
              </a:rPr>
              <a:t>an </a:t>
            </a:r>
            <a:r>
              <a:rPr sz="2325" spc="-21" dirty="0">
                <a:latin typeface="Georgia"/>
                <a:cs typeface="Georgia"/>
              </a:rPr>
              <a:t>arbitrary </a:t>
            </a:r>
            <a:r>
              <a:rPr sz="2325" spc="-53" dirty="0">
                <a:latin typeface="Georgia"/>
                <a:cs typeface="Georgia"/>
              </a:rPr>
              <a:t>function (like  </a:t>
            </a:r>
            <a:r>
              <a:rPr sz="2325" spc="-32" dirty="0">
                <a:latin typeface="Georgia"/>
                <a:cs typeface="Georgia"/>
              </a:rPr>
              <a:t>the </a:t>
            </a:r>
            <a:r>
              <a:rPr sz="2325" spc="-106" dirty="0">
                <a:latin typeface="Georgia"/>
                <a:cs typeface="Georgia"/>
              </a:rPr>
              <a:t>one shown </a:t>
            </a:r>
            <a:r>
              <a:rPr sz="2325" spc="-74" dirty="0">
                <a:latin typeface="Georgia"/>
                <a:cs typeface="Georgia"/>
              </a:rPr>
              <a:t>in </a:t>
            </a:r>
            <a:r>
              <a:rPr sz="2325" spc="-32" dirty="0">
                <a:latin typeface="Georgia"/>
                <a:cs typeface="Georgia"/>
              </a:rPr>
              <a:t>the</a:t>
            </a:r>
            <a:r>
              <a:rPr sz="2325" spc="-85" dirty="0">
                <a:latin typeface="Georgia"/>
                <a:cs typeface="Georgia"/>
              </a:rPr>
              <a:t> </a:t>
            </a:r>
            <a:r>
              <a:rPr sz="2325" spc="-63" dirty="0">
                <a:latin typeface="Georgia"/>
                <a:cs typeface="Georgia"/>
              </a:rPr>
              <a:t>figure)</a:t>
            </a:r>
            <a:r>
              <a:rPr lang="en-US" sz="2325" spc="-63" dirty="0">
                <a:latin typeface="Georgia"/>
                <a:cs typeface="Georgia"/>
              </a:rPr>
              <a:t>.</a:t>
            </a:r>
            <a:endParaRPr sz="2325" dirty="0">
              <a:latin typeface="Georgia"/>
              <a:cs typeface="Georgia"/>
            </a:endParaRPr>
          </a:p>
        </p:txBody>
      </p:sp>
      <p:sp>
        <p:nvSpPr>
          <p:cNvPr id="9" name="object 9"/>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04911" y="677345"/>
            <a:ext cx="3664184" cy="2858295"/>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5" name="object 5"/>
          <p:cNvSpPr/>
          <p:nvPr/>
        </p:nvSpPr>
        <p:spPr>
          <a:xfrm>
            <a:off x="6649069" y="1928748"/>
            <a:ext cx="133643" cy="133643"/>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6902292" y="213146"/>
            <a:ext cx="4795232" cy="3016755"/>
          </a:xfrm>
          <a:prstGeom prst="rect">
            <a:avLst/>
          </a:prstGeom>
        </p:spPr>
        <p:txBody>
          <a:bodyPr vert="horz" wrap="square" lIns="0" tIns="14763" rIns="0" bIns="0" rtlCol="0">
            <a:spAutoFit/>
          </a:bodyPr>
          <a:lstStyle/>
          <a:p>
            <a:pPr marL="369741" marR="10737" indent="-342900" algn="just" defTabSz="1932584">
              <a:lnSpc>
                <a:spcPct val="102600"/>
              </a:lnSpc>
              <a:spcBef>
                <a:spcPts val="116"/>
              </a:spcBef>
              <a:buFont typeface="Arial" panose="020B0604020202020204" pitchFamily="34" charset="0"/>
              <a:buChar char="•"/>
            </a:pPr>
            <a:r>
              <a:rPr sz="2325" spc="-106" dirty="0">
                <a:solidFill>
                  <a:prstClr val="black"/>
                </a:solidFill>
                <a:latin typeface="Georgia"/>
                <a:cs typeface="Georgia"/>
              </a:rPr>
              <a:t>We </a:t>
            </a:r>
            <a:r>
              <a:rPr sz="2325" spc="-63" dirty="0">
                <a:solidFill>
                  <a:prstClr val="black"/>
                </a:solidFill>
                <a:latin typeface="Georgia"/>
                <a:cs typeface="Georgia"/>
              </a:rPr>
              <a:t>are </a:t>
            </a:r>
            <a:r>
              <a:rPr sz="2325" spc="-53" dirty="0">
                <a:solidFill>
                  <a:prstClr val="black"/>
                </a:solidFill>
                <a:latin typeface="Georgia"/>
                <a:cs typeface="Georgia"/>
              </a:rPr>
              <a:t>interested </a:t>
            </a:r>
            <a:r>
              <a:rPr sz="2325" spc="-74" dirty="0">
                <a:solidFill>
                  <a:prstClr val="black"/>
                </a:solidFill>
                <a:latin typeface="Georgia"/>
                <a:cs typeface="Georgia"/>
              </a:rPr>
              <a:t>in knowing </a:t>
            </a:r>
            <a:r>
              <a:rPr sz="2325" spc="-53" dirty="0">
                <a:solidFill>
                  <a:prstClr val="black"/>
                </a:solidFill>
                <a:latin typeface="Georgia"/>
                <a:cs typeface="Georgia"/>
              </a:rPr>
              <a:t>whether  </a:t>
            </a:r>
            <a:r>
              <a:rPr sz="2325" spc="-21" dirty="0">
                <a:solidFill>
                  <a:prstClr val="black"/>
                </a:solidFill>
                <a:latin typeface="Georgia"/>
                <a:cs typeface="Georgia"/>
              </a:rPr>
              <a:t>a </a:t>
            </a:r>
            <a:r>
              <a:rPr sz="2325" spc="-74" dirty="0">
                <a:solidFill>
                  <a:prstClr val="black"/>
                </a:solidFill>
                <a:latin typeface="Georgia"/>
                <a:cs typeface="Georgia"/>
              </a:rPr>
              <a:t>network </a:t>
            </a:r>
            <a:r>
              <a:rPr sz="2325" spc="-85" dirty="0">
                <a:solidFill>
                  <a:prstClr val="black"/>
                </a:solidFill>
                <a:latin typeface="Georgia"/>
                <a:cs typeface="Georgia"/>
              </a:rPr>
              <a:t>of </a:t>
            </a:r>
            <a:r>
              <a:rPr sz="2325" spc="-95" dirty="0">
                <a:solidFill>
                  <a:prstClr val="black"/>
                </a:solidFill>
                <a:latin typeface="Georgia"/>
                <a:cs typeface="Georgia"/>
              </a:rPr>
              <a:t>neurons </a:t>
            </a:r>
            <a:r>
              <a:rPr sz="2325" spc="-53" dirty="0">
                <a:solidFill>
                  <a:prstClr val="black"/>
                </a:solidFill>
                <a:latin typeface="Georgia"/>
                <a:cs typeface="Georgia"/>
              </a:rPr>
              <a:t>can </a:t>
            </a:r>
            <a:r>
              <a:rPr sz="2325" spc="-32" dirty="0">
                <a:solidFill>
                  <a:prstClr val="black"/>
                </a:solidFill>
                <a:latin typeface="Georgia"/>
                <a:cs typeface="Georgia"/>
              </a:rPr>
              <a:t>be </a:t>
            </a:r>
            <a:r>
              <a:rPr sz="2325" spc="-85" dirty="0">
                <a:solidFill>
                  <a:prstClr val="black"/>
                </a:solidFill>
                <a:latin typeface="Georgia"/>
                <a:cs typeface="Georgia"/>
              </a:rPr>
              <a:t>used </a:t>
            </a:r>
            <a:r>
              <a:rPr sz="2325" spc="-11" dirty="0">
                <a:solidFill>
                  <a:prstClr val="black"/>
                </a:solidFill>
                <a:latin typeface="Georgia"/>
                <a:cs typeface="Georgia"/>
              </a:rPr>
              <a:t>to  </a:t>
            </a:r>
            <a:r>
              <a:rPr sz="2325" spc="-74" dirty="0">
                <a:solidFill>
                  <a:prstClr val="black"/>
                </a:solidFill>
                <a:latin typeface="Georgia"/>
                <a:cs typeface="Georgia"/>
              </a:rPr>
              <a:t>represent </a:t>
            </a:r>
            <a:r>
              <a:rPr sz="2325" spc="-63" dirty="0">
                <a:solidFill>
                  <a:prstClr val="black"/>
                </a:solidFill>
                <a:latin typeface="Georgia"/>
                <a:cs typeface="Georgia"/>
              </a:rPr>
              <a:t>an </a:t>
            </a:r>
            <a:r>
              <a:rPr sz="2325" spc="-21" dirty="0">
                <a:solidFill>
                  <a:prstClr val="black"/>
                </a:solidFill>
                <a:latin typeface="Georgia"/>
                <a:cs typeface="Georgia"/>
              </a:rPr>
              <a:t>arbitrary </a:t>
            </a:r>
            <a:r>
              <a:rPr sz="2325" spc="-53" dirty="0">
                <a:solidFill>
                  <a:prstClr val="black"/>
                </a:solidFill>
                <a:latin typeface="Georgia"/>
                <a:cs typeface="Georgia"/>
              </a:rPr>
              <a:t>function (like  </a:t>
            </a:r>
            <a:r>
              <a:rPr sz="2325" spc="-32" dirty="0">
                <a:solidFill>
                  <a:prstClr val="black"/>
                </a:solidFill>
                <a:latin typeface="Georgia"/>
                <a:cs typeface="Georgia"/>
              </a:rPr>
              <a:t>the </a:t>
            </a:r>
            <a:r>
              <a:rPr sz="2325" spc="-106" dirty="0">
                <a:solidFill>
                  <a:prstClr val="black"/>
                </a:solidFill>
                <a:latin typeface="Georgia"/>
                <a:cs typeface="Georgia"/>
              </a:rPr>
              <a:t>one shown </a:t>
            </a:r>
            <a:r>
              <a:rPr sz="2325" spc="-74" dirty="0">
                <a:solidFill>
                  <a:prstClr val="black"/>
                </a:solidFill>
                <a:latin typeface="Georgia"/>
                <a:cs typeface="Georgia"/>
              </a:rPr>
              <a:t>in </a:t>
            </a:r>
            <a:r>
              <a:rPr sz="2325" spc="-32" dirty="0">
                <a:solidFill>
                  <a:prstClr val="black"/>
                </a:solidFill>
                <a:latin typeface="Georgia"/>
                <a:cs typeface="Georgia"/>
              </a:rPr>
              <a:t>the</a:t>
            </a:r>
            <a:r>
              <a:rPr sz="2325" spc="-85" dirty="0">
                <a:solidFill>
                  <a:prstClr val="black"/>
                </a:solidFill>
                <a:latin typeface="Georgia"/>
                <a:cs typeface="Georgia"/>
              </a:rPr>
              <a:t> </a:t>
            </a:r>
            <a:r>
              <a:rPr sz="2325" spc="-63" dirty="0">
                <a:solidFill>
                  <a:prstClr val="black"/>
                </a:solidFill>
                <a:latin typeface="Georgia"/>
                <a:cs typeface="Georgia"/>
              </a:rPr>
              <a:t>figure)</a:t>
            </a:r>
            <a:r>
              <a:rPr lang="en-US" sz="2325" spc="-63" dirty="0">
                <a:solidFill>
                  <a:prstClr val="black"/>
                </a:solidFill>
                <a:latin typeface="Georgia"/>
                <a:cs typeface="Georgia"/>
              </a:rPr>
              <a:t>.</a:t>
            </a:r>
            <a:endParaRPr sz="2325" dirty="0">
              <a:solidFill>
                <a:prstClr val="black"/>
              </a:solidFill>
              <a:latin typeface="Georgia"/>
              <a:cs typeface="Georgia"/>
            </a:endParaRPr>
          </a:p>
          <a:p>
            <a:pPr marL="369741" marR="10737" indent="-342900" algn="just" defTabSz="1932584">
              <a:lnSpc>
                <a:spcPct val="102600"/>
              </a:lnSpc>
              <a:spcBef>
                <a:spcPts val="634"/>
              </a:spcBef>
              <a:buFont typeface="Arial" panose="020B0604020202020204" pitchFamily="34" charset="0"/>
              <a:buChar char="•"/>
            </a:pPr>
            <a:r>
              <a:rPr sz="2325" spc="-106" dirty="0">
                <a:solidFill>
                  <a:prstClr val="black"/>
                </a:solidFill>
                <a:latin typeface="Georgia"/>
                <a:cs typeface="Georgia"/>
              </a:rPr>
              <a:t>We </a:t>
            </a:r>
            <a:r>
              <a:rPr sz="2325" spc="-74" dirty="0">
                <a:solidFill>
                  <a:prstClr val="black"/>
                </a:solidFill>
                <a:latin typeface="Georgia"/>
                <a:cs typeface="Georgia"/>
              </a:rPr>
              <a:t>observe </a:t>
            </a:r>
            <a:r>
              <a:rPr sz="2325" spc="21" dirty="0">
                <a:solidFill>
                  <a:prstClr val="black"/>
                </a:solidFill>
                <a:latin typeface="Georgia"/>
                <a:cs typeface="Georgia"/>
              </a:rPr>
              <a:t>that </a:t>
            </a:r>
            <a:r>
              <a:rPr sz="2325" spc="-85" dirty="0">
                <a:solidFill>
                  <a:prstClr val="black"/>
                </a:solidFill>
                <a:latin typeface="Georgia"/>
                <a:cs typeface="Georgia"/>
              </a:rPr>
              <a:t>such </a:t>
            </a:r>
            <a:r>
              <a:rPr sz="2325" spc="-63" dirty="0">
                <a:solidFill>
                  <a:prstClr val="black"/>
                </a:solidFill>
                <a:latin typeface="Georgia"/>
                <a:cs typeface="Georgia"/>
              </a:rPr>
              <a:t>an </a:t>
            </a:r>
            <a:r>
              <a:rPr sz="2325" spc="-11" dirty="0">
                <a:solidFill>
                  <a:prstClr val="black"/>
                </a:solidFill>
                <a:latin typeface="Georgia"/>
                <a:cs typeface="Georgia"/>
              </a:rPr>
              <a:t>arbitrary  </a:t>
            </a:r>
            <a:r>
              <a:rPr sz="2325" spc="-53" dirty="0">
                <a:solidFill>
                  <a:prstClr val="black"/>
                </a:solidFill>
                <a:latin typeface="Georgia"/>
                <a:cs typeface="Georgia"/>
              </a:rPr>
              <a:t>function can </a:t>
            </a:r>
            <a:r>
              <a:rPr sz="2325" spc="-32" dirty="0">
                <a:solidFill>
                  <a:prstClr val="black"/>
                </a:solidFill>
                <a:latin typeface="Georgia"/>
                <a:cs typeface="Georgia"/>
              </a:rPr>
              <a:t>be </a:t>
            </a:r>
            <a:r>
              <a:rPr sz="2325" spc="-53" dirty="0">
                <a:solidFill>
                  <a:prstClr val="black"/>
                </a:solidFill>
                <a:latin typeface="Georgia"/>
                <a:cs typeface="Georgia"/>
              </a:rPr>
              <a:t>approximated </a:t>
            </a:r>
            <a:r>
              <a:rPr sz="2325" spc="-11" dirty="0">
                <a:solidFill>
                  <a:prstClr val="black"/>
                </a:solidFill>
                <a:latin typeface="Georgia"/>
                <a:cs typeface="Georgia"/>
              </a:rPr>
              <a:t>by </a:t>
            </a:r>
            <a:r>
              <a:rPr sz="2325" spc="-63" dirty="0">
                <a:solidFill>
                  <a:prstClr val="black"/>
                </a:solidFill>
                <a:latin typeface="Georgia"/>
                <a:cs typeface="Georgia"/>
              </a:rPr>
              <a:t>sev</a:t>
            </a:r>
            <a:r>
              <a:rPr sz="2325" spc="-53" dirty="0">
                <a:solidFill>
                  <a:prstClr val="black"/>
                </a:solidFill>
                <a:latin typeface="Georgia"/>
                <a:cs typeface="Georgia"/>
              </a:rPr>
              <a:t>eral </a:t>
            </a:r>
            <a:r>
              <a:rPr sz="2325" dirty="0">
                <a:solidFill>
                  <a:prstClr val="black"/>
                </a:solidFill>
                <a:latin typeface="Georgia"/>
                <a:cs typeface="Georgia"/>
              </a:rPr>
              <a:t>“tower”</a:t>
            </a:r>
            <a:r>
              <a:rPr sz="2325" spc="-63" dirty="0">
                <a:solidFill>
                  <a:prstClr val="black"/>
                </a:solidFill>
                <a:latin typeface="Georgia"/>
                <a:cs typeface="Georgia"/>
              </a:rPr>
              <a:t> functions</a:t>
            </a:r>
            <a:r>
              <a:rPr lang="en-US" sz="2325" spc="-63" dirty="0">
                <a:solidFill>
                  <a:prstClr val="black"/>
                </a:solidFill>
                <a:latin typeface="Georgia"/>
                <a:cs typeface="Georgia"/>
              </a:rPr>
              <a:t>.</a:t>
            </a:r>
            <a:endParaRPr sz="2325" dirty="0">
              <a:solidFill>
                <a:prstClr val="black"/>
              </a:solidFill>
              <a:latin typeface="Georgia"/>
              <a:cs typeface="Georgia"/>
            </a:endParaRPr>
          </a:p>
        </p:txBody>
      </p:sp>
      <p:sp>
        <p:nvSpPr>
          <p:cNvPr id="9" name="object 9"/>
          <p:cNvSpPr txBox="1"/>
          <p:nvPr/>
        </p:nvSpPr>
        <p:spPr>
          <a:xfrm>
            <a:off x="11583579" y="6356568"/>
            <a:ext cx="544882" cy="179536"/>
          </a:xfrm>
          <a:prstGeom prst="rect">
            <a:avLst/>
          </a:prstGeom>
        </p:spPr>
        <p:txBody>
          <a:bodyPr vert="horz" wrap="square" lIns="0" tIns="0" rIns="0" bIns="0" rtlCol="0">
            <a:spAutoFit/>
          </a:bodyPr>
          <a:lstStyle/>
          <a:p>
            <a:pPr marL="26841" defTabSz="1932584">
              <a:lnSpc>
                <a:spcPts val="1416"/>
              </a:lnSpc>
            </a:pPr>
            <a:r>
              <a:rPr sz="1268" spc="190" dirty="0">
                <a:solidFill>
                  <a:srgbClr val="ADADE0"/>
                </a:solidFill>
                <a:latin typeface="Times New Roman"/>
                <a:cs typeface="Times New Roman"/>
              </a:rPr>
              <a:t>41/62</a:t>
            </a:r>
            <a:endParaRPr sz="1268">
              <a:solidFill>
                <a:prstClr val="black"/>
              </a:solidFill>
              <a:latin typeface="Times New Roman"/>
              <a:cs typeface="Times New Roman"/>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EBE337EF-BDD5-4009-ABAE-B11B2B723248}"/>
              </a:ext>
            </a:extLst>
          </p:cNvPr>
          <p:cNvSpPr/>
          <p:nvPr/>
        </p:nvSpPr>
        <p:spPr>
          <a:xfrm>
            <a:off x="7810052" y="6153374"/>
            <a:ext cx="4318409" cy="49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04911" y="677345"/>
            <a:ext cx="3664184" cy="2858295"/>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6649069" y="1928748"/>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6649069" y="3100005"/>
            <a:ext cx="133643" cy="133643"/>
          </a:xfrm>
          <a:prstGeom prst="rect">
            <a:avLst/>
          </a:prstGeom>
          <a:blipFill>
            <a:blip r:embed="rId3" cstate="print"/>
            <a:stretch>
              <a:fillRect/>
            </a:stretch>
          </a:blipFill>
        </p:spPr>
        <p:txBody>
          <a:bodyPr wrap="square" lIns="0" tIns="0" rIns="0" bIns="0" rtlCol="0"/>
          <a:lstStyle/>
          <a:p>
            <a:endParaRPr sz="3804"/>
          </a:p>
        </p:txBody>
      </p:sp>
      <p:sp>
        <p:nvSpPr>
          <p:cNvPr id="7" name="object 7"/>
          <p:cNvSpPr txBox="1"/>
          <p:nvPr/>
        </p:nvSpPr>
        <p:spPr>
          <a:xfrm>
            <a:off x="6902292" y="213146"/>
            <a:ext cx="4795232" cy="3830695"/>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106" dirty="0">
                <a:latin typeface="Georgia"/>
                <a:cs typeface="Georgia"/>
              </a:rPr>
              <a:t>We </a:t>
            </a:r>
            <a:r>
              <a:rPr sz="2325" spc="-63" dirty="0">
                <a:latin typeface="Georgia"/>
                <a:cs typeface="Georgia"/>
              </a:rPr>
              <a:t>are </a:t>
            </a:r>
            <a:r>
              <a:rPr sz="2325" spc="-53" dirty="0">
                <a:latin typeface="Georgia"/>
                <a:cs typeface="Georgia"/>
              </a:rPr>
              <a:t>interested </a:t>
            </a:r>
            <a:r>
              <a:rPr sz="2325" spc="-74" dirty="0">
                <a:latin typeface="Georgia"/>
                <a:cs typeface="Georgia"/>
              </a:rPr>
              <a:t>in knowing </a:t>
            </a:r>
            <a:r>
              <a:rPr sz="2325" spc="-53" dirty="0">
                <a:latin typeface="Georgia"/>
                <a:cs typeface="Georgia"/>
              </a:rPr>
              <a:t>whether  </a:t>
            </a:r>
            <a:r>
              <a:rPr sz="2325" spc="-21" dirty="0">
                <a:latin typeface="Georgia"/>
                <a:cs typeface="Georgia"/>
              </a:rPr>
              <a:t>a </a:t>
            </a:r>
            <a:r>
              <a:rPr sz="2325" spc="-74" dirty="0">
                <a:latin typeface="Georgia"/>
                <a:cs typeface="Georgia"/>
              </a:rPr>
              <a:t>network </a:t>
            </a:r>
            <a:r>
              <a:rPr sz="2325" spc="-85" dirty="0">
                <a:latin typeface="Georgia"/>
                <a:cs typeface="Georgia"/>
              </a:rPr>
              <a:t>of </a:t>
            </a:r>
            <a:r>
              <a:rPr sz="2325" spc="-95" dirty="0">
                <a:latin typeface="Georgia"/>
                <a:cs typeface="Georgia"/>
              </a:rPr>
              <a:t>neurons </a:t>
            </a:r>
            <a:r>
              <a:rPr sz="2325" spc="-53" dirty="0">
                <a:latin typeface="Georgia"/>
                <a:cs typeface="Georgia"/>
              </a:rPr>
              <a:t>can </a:t>
            </a:r>
            <a:r>
              <a:rPr sz="2325" spc="-32" dirty="0">
                <a:latin typeface="Georgia"/>
                <a:cs typeface="Georgia"/>
              </a:rPr>
              <a:t>be </a:t>
            </a:r>
            <a:r>
              <a:rPr sz="2325" spc="-85" dirty="0">
                <a:latin typeface="Georgia"/>
                <a:cs typeface="Georgia"/>
              </a:rPr>
              <a:t>used </a:t>
            </a:r>
            <a:r>
              <a:rPr sz="2325" spc="-11" dirty="0">
                <a:latin typeface="Georgia"/>
                <a:cs typeface="Georgia"/>
              </a:rPr>
              <a:t>to  </a:t>
            </a:r>
            <a:r>
              <a:rPr sz="2325" spc="-74" dirty="0">
                <a:latin typeface="Georgia"/>
                <a:cs typeface="Georgia"/>
              </a:rPr>
              <a:t>represent </a:t>
            </a:r>
            <a:r>
              <a:rPr sz="2325" spc="-63" dirty="0">
                <a:latin typeface="Georgia"/>
                <a:cs typeface="Georgia"/>
              </a:rPr>
              <a:t>an </a:t>
            </a:r>
            <a:r>
              <a:rPr sz="2325" spc="-21" dirty="0">
                <a:latin typeface="Georgia"/>
                <a:cs typeface="Georgia"/>
              </a:rPr>
              <a:t>arbitrary </a:t>
            </a:r>
            <a:r>
              <a:rPr sz="2325" spc="-53" dirty="0">
                <a:latin typeface="Georgia"/>
                <a:cs typeface="Georgia"/>
              </a:rPr>
              <a:t>function (like  </a:t>
            </a:r>
            <a:r>
              <a:rPr sz="2325" spc="-32" dirty="0">
                <a:latin typeface="Georgia"/>
                <a:cs typeface="Georgia"/>
              </a:rPr>
              <a:t>the </a:t>
            </a:r>
            <a:r>
              <a:rPr sz="2325" spc="-106" dirty="0">
                <a:latin typeface="Georgia"/>
                <a:cs typeface="Georgia"/>
              </a:rPr>
              <a:t>one shown </a:t>
            </a:r>
            <a:r>
              <a:rPr sz="2325" spc="-74" dirty="0">
                <a:latin typeface="Georgia"/>
                <a:cs typeface="Georgia"/>
              </a:rPr>
              <a:t>in </a:t>
            </a:r>
            <a:r>
              <a:rPr sz="2325" spc="-32" dirty="0">
                <a:latin typeface="Georgia"/>
                <a:cs typeface="Georgia"/>
              </a:rPr>
              <a:t>the</a:t>
            </a:r>
            <a:r>
              <a:rPr sz="2325" spc="-85" dirty="0">
                <a:latin typeface="Georgia"/>
                <a:cs typeface="Georgia"/>
              </a:rPr>
              <a:t> </a:t>
            </a:r>
            <a:r>
              <a:rPr sz="2325" spc="-63" dirty="0">
                <a:latin typeface="Georgia"/>
                <a:cs typeface="Georgia"/>
              </a:rPr>
              <a:t>figure)</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106" dirty="0">
                <a:latin typeface="Georgia"/>
                <a:cs typeface="Georgia"/>
              </a:rPr>
              <a:t>We </a:t>
            </a:r>
            <a:r>
              <a:rPr sz="2325" spc="-74" dirty="0">
                <a:latin typeface="Georgia"/>
                <a:cs typeface="Georgia"/>
              </a:rPr>
              <a:t>observe </a:t>
            </a:r>
            <a:r>
              <a:rPr sz="2325" spc="21" dirty="0">
                <a:latin typeface="Georgia"/>
                <a:cs typeface="Georgia"/>
              </a:rPr>
              <a:t>that </a:t>
            </a:r>
            <a:r>
              <a:rPr sz="2325" spc="-85" dirty="0">
                <a:latin typeface="Georgia"/>
                <a:cs typeface="Georgia"/>
              </a:rPr>
              <a:t>such </a:t>
            </a:r>
            <a:r>
              <a:rPr sz="2325" spc="-63" dirty="0">
                <a:latin typeface="Georgia"/>
                <a:cs typeface="Georgia"/>
              </a:rPr>
              <a:t>an </a:t>
            </a:r>
            <a:r>
              <a:rPr sz="2325" spc="-11" dirty="0">
                <a:latin typeface="Georgia"/>
                <a:cs typeface="Georgia"/>
              </a:rPr>
              <a:t>arbitrary  </a:t>
            </a:r>
            <a:r>
              <a:rPr sz="2325" spc="-53" dirty="0">
                <a:latin typeface="Georgia"/>
                <a:cs typeface="Georgia"/>
              </a:rPr>
              <a:t>function can </a:t>
            </a:r>
            <a:r>
              <a:rPr sz="2325" spc="-32" dirty="0">
                <a:latin typeface="Georgia"/>
                <a:cs typeface="Georgia"/>
              </a:rPr>
              <a:t>be </a:t>
            </a:r>
            <a:r>
              <a:rPr sz="2325" spc="-53" dirty="0">
                <a:latin typeface="Georgia"/>
                <a:cs typeface="Georgia"/>
              </a:rPr>
              <a:t>approximated </a:t>
            </a:r>
            <a:r>
              <a:rPr sz="2325" spc="-11" dirty="0">
                <a:latin typeface="Georgia"/>
                <a:cs typeface="Georgia"/>
              </a:rPr>
              <a:t>by </a:t>
            </a:r>
            <a:r>
              <a:rPr sz="2325" spc="-63" dirty="0">
                <a:latin typeface="Georgia"/>
                <a:cs typeface="Georgia"/>
              </a:rPr>
              <a:t>sev</a:t>
            </a:r>
            <a:r>
              <a:rPr sz="2325" spc="-53" dirty="0">
                <a:latin typeface="Georgia"/>
                <a:cs typeface="Georgia"/>
              </a:rPr>
              <a:t>eral </a:t>
            </a:r>
            <a:r>
              <a:rPr sz="2325" dirty="0">
                <a:latin typeface="Georgia"/>
                <a:cs typeface="Georgia"/>
              </a:rPr>
              <a:t>“tower”</a:t>
            </a:r>
            <a:r>
              <a:rPr sz="2325" spc="-63" dirty="0">
                <a:latin typeface="Georgia"/>
                <a:cs typeface="Georgia"/>
              </a:rPr>
              <a:t> functions</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74" dirty="0">
                <a:latin typeface="Georgia"/>
                <a:cs typeface="Georgia"/>
              </a:rPr>
              <a:t>More </a:t>
            </a:r>
            <a:r>
              <a:rPr sz="2325" spc="-32" dirty="0">
                <a:latin typeface="Georgia"/>
                <a:cs typeface="Georgia"/>
              </a:rPr>
              <a:t>the </a:t>
            </a:r>
            <a:r>
              <a:rPr sz="2325" spc="-95" dirty="0">
                <a:latin typeface="Georgia"/>
                <a:cs typeface="Georgia"/>
              </a:rPr>
              <a:t>number </a:t>
            </a:r>
            <a:r>
              <a:rPr sz="2325" spc="-85" dirty="0">
                <a:latin typeface="Georgia"/>
                <a:cs typeface="Georgia"/>
              </a:rPr>
              <a:t>of such </a:t>
            </a:r>
            <a:r>
              <a:rPr sz="2325" dirty="0">
                <a:latin typeface="Georgia"/>
                <a:cs typeface="Georgia"/>
              </a:rPr>
              <a:t>“tower”  </a:t>
            </a:r>
            <a:r>
              <a:rPr lang="en-US" sz="2325" spc="-53" dirty="0">
                <a:latin typeface="Georgia"/>
                <a:cs typeface="Georgia"/>
              </a:rPr>
              <a:t>functions, better the approximation</a:t>
            </a:r>
            <a:endParaRPr sz="2325" dirty="0">
              <a:latin typeface="Georgia"/>
              <a:cs typeface="Georgia"/>
            </a:endParaRPr>
          </a:p>
        </p:txBody>
      </p:sp>
      <p:sp>
        <p:nvSpPr>
          <p:cNvPr id="10" name="object 10"/>
          <p:cNvSpPr txBox="1"/>
          <p:nvPr/>
        </p:nvSpPr>
        <p:spPr>
          <a:xfrm>
            <a:off x="11583579" y="6356568"/>
            <a:ext cx="544882" cy="179536"/>
          </a:xfrm>
          <a:prstGeom prst="rect">
            <a:avLst/>
          </a:prstGeom>
        </p:spPr>
        <p:txBody>
          <a:bodyPr vert="horz" wrap="square" lIns="0" tIns="0" rIns="0" bIns="0" rtlCol="0">
            <a:spAutoFit/>
          </a:bodyPr>
          <a:lstStyle/>
          <a:p>
            <a:pPr marL="26841">
              <a:lnSpc>
                <a:spcPts val="1416"/>
              </a:lnSpc>
            </a:pPr>
            <a:r>
              <a:rPr sz="1268" spc="190" dirty="0">
                <a:solidFill>
                  <a:srgbClr val="ADADE0"/>
                </a:solidFill>
                <a:latin typeface="Times New Roman"/>
                <a:cs typeface="Times New Roman"/>
              </a:rPr>
              <a:t>41/62</a:t>
            </a:r>
            <a:endParaRPr sz="1268">
              <a:latin typeface="Times New Roman"/>
              <a:cs typeface="Times New Roman"/>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6B8AA7EB-69E5-4A3E-AC5E-70C6549510DD}"/>
              </a:ext>
            </a:extLst>
          </p:cNvPr>
          <p:cNvSpPr/>
          <p:nvPr/>
        </p:nvSpPr>
        <p:spPr>
          <a:xfrm>
            <a:off x="7810052" y="6207162"/>
            <a:ext cx="4318409" cy="328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26628" y="375753"/>
            <a:ext cx="4885580" cy="3811060"/>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6649069" y="1928748"/>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6649069" y="3100005"/>
            <a:ext cx="133643" cy="133643"/>
          </a:xfrm>
          <a:prstGeom prst="rect">
            <a:avLst/>
          </a:prstGeom>
          <a:blipFill>
            <a:blip r:embed="rId3" cstate="print"/>
            <a:stretch>
              <a:fillRect/>
            </a:stretch>
          </a:blipFill>
        </p:spPr>
        <p:txBody>
          <a:bodyPr wrap="square" lIns="0" tIns="0" rIns="0" bIns="0" rtlCol="0"/>
          <a:lstStyle/>
          <a:p>
            <a:endParaRPr sz="3804"/>
          </a:p>
        </p:txBody>
      </p:sp>
      <p:sp>
        <p:nvSpPr>
          <p:cNvPr id="7" name="object 7"/>
          <p:cNvSpPr/>
          <p:nvPr/>
        </p:nvSpPr>
        <p:spPr>
          <a:xfrm>
            <a:off x="6649069" y="3907585"/>
            <a:ext cx="133643" cy="133643"/>
          </a:xfrm>
          <a:prstGeom prst="rect">
            <a:avLst/>
          </a:prstGeom>
          <a:blipFill>
            <a:blip r:embed="rId3" cstate="print"/>
            <a:stretch>
              <a:fillRect/>
            </a:stretch>
          </a:blipFill>
        </p:spPr>
        <p:txBody>
          <a:bodyPr wrap="square" lIns="0" tIns="0" rIns="0" bIns="0" rtlCol="0"/>
          <a:lstStyle/>
          <a:p>
            <a:endParaRPr sz="3804"/>
          </a:p>
        </p:txBody>
      </p:sp>
      <p:sp>
        <p:nvSpPr>
          <p:cNvPr id="8" name="object 8"/>
          <p:cNvSpPr txBox="1"/>
          <p:nvPr/>
        </p:nvSpPr>
        <p:spPr>
          <a:xfrm>
            <a:off x="6902292" y="213146"/>
            <a:ext cx="4795232" cy="5013135"/>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106" dirty="0">
                <a:latin typeface="Georgia"/>
                <a:cs typeface="Georgia"/>
              </a:rPr>
              <a:t>We </a:t>
            </a:r>
            <a:r>
              <a:rPr sz="2325" spc="-63" dirty="0">
                <a:latin typeface="Georgia"/>
                <a:cs typeface="Georgia"/>
              </a:rPr>
              <a:t>are </a:t>
            </a:r>
            <a:r>
              <a:rPr sz="2325" spc="-53" dirty="0">
                <a:latin typeface="Georgia"/>
                <a:cs typeface="Georgia"/>
              </a:rPr>
              <a:t>interested </a:t>
            </a:r>
            <a:r>
              <a:rPr sz="2325" spc="-74" dirty="0">
                <a:latin typeface="Georgia"/>
                <a:cs typeface="Georgia"/>
              </a:rPr>
              <a:t>in knowing </a:t>
            </a:r>
            <a:r>
              <a:rPr sz="2325" spc="-53" dirty="0">
                <a:latin typeface="Georgia"/>
                <a:cs typeface="Georgia"/>
              </a:rPr>
              <a:t>whether  </a:t>
            </a:r>
            <a:r>
              <a:rPr sz="2325" spc="-21" dirty="0">
                <a:latin typeface="Georgia"/>
                <a:cs typeface="Georgia"/>
              </a:rPr>
              <a:t>a </a:t>
            </a:r>
            <a:r>
              <a:rPr sz="2325" spc="-74" dirty="0">
                <a:latin typeface="Georgia"/>
                <a:cs typeface="Georgia"/>
              </a:rPr>
              <a:t>network </a:t>
            </a:r>
            <a:r>
              <a:rPr sz="2325" spc="-85" dirty="0">
                <a:latin typeface="Georgia"/>
                <a:cs typeface="Georgia"/>
              </a:rPr>
              <a:t>of </a:t>
            </a:r>
            <a:r>
              <a:rPr sz="2325" spc="-95" dirty="0">
                <a:latin typeface="Georgia"/>
                <a:cs typeface="Georgia"/>
              </a:rPr>
              <a:t>neurons </a:t>
            </a:r>
            <a:r>
              <a:rPr sz="2325" spc="-53" dirty="0">
                <a:latin typeface="Georgia"/>
                <a:cs typeface="Georgia"/>
              </a:rPr>
              <a:t>can </a:t>
            </a:r>
            <a:r>
              <a:rPr sz="2325" spc="-32" dirty="0">
                <a:latin typeface="Georgia"/>
                <a:cs typeface="Georgia"/>
              </a:rPr>
              <a:t>be </a:t>
            </a:r>
            <a:r>
              <a:rPr sz="2325" spc="-85" dirty="0">
                <a:latin typeface="Georgia"/>
                <a:cs typeface="Georgia"/>
              </a:rPr>
              <a:t>used </a:t>
            </a:r>
            <a:r>
              <a:rPr sz="2325" spc="-11" dirty="0">
                <a:latin typeface="Georgia"/>
                <a:cs typeface="Georgia"/>
              </a:rPr>
              <a:t>to  </a:t>
            </a:r>
            <a:r>
              <a:rPr sz="2325" spc="-74" dirty="0">
                <a:latin typeface="Georgia"/>
                <a:cs typeface="Georgia"/>
              </a:rPr>
              <a:t>represent </a:t>
            </a:r>
            <a:r>
              <a:rPr sz="2325" spc="-63" dirty="0">
                <a:latin typeface="Georgia"/>
                <a:cs typeface="Georgia"/>
              </a:rPr>
              <a:t>an </a:t>
            </a:r>
            <a:r>
              <a:rPr sz="2325" spc="-21" dirty="0">
                <a:latin typeface="Georgia"/>
                <a:cs typeface="Georgia"/>
              </a:rPr>
              <a:t>arbitrary </a:t>
            </a:r>
            <a:r>
              <a:rPr sz="2325" spc="-53" dirty="0">
                <a:latin typeface="Georgia"/>
                <a:cs typeface="Georgia"/>
              </a:rPr>
              <a:t>function (like  </a:t>
            </a:r>
            <a:r>
              <a:rPr sz="2325" spc="-32" dirty="0">
                <a:latin typeface="Georgia"/>
                <a:cs typeface="Georgia"/>
              </a:rPr>
              <a:t>the </a:t>
            </a:r>
            <a:r>
              <a:rPr sz="2325" spc="-106" dirty="0">
                <a:latin typeface="Georgia"/>
                <a:cs typeface="Georgia"/>
              </a:rPr>
              <a:t>one shown </a:t>
            </a:r>
            <a:r>
              <a:rPr sz="2325" spc="-74" dirty="0">
                <a:latin typeface="Georgia"/>
                <a:cs typeface="Georgia"/>
              </a:rPr>
              <a:t>in </a:t>
            </a:r>
            <a:r>
              <a:rPr sz="2325" spc="-32" dirty="0">
                <a:latin typeface="Georgia"/>
                <a:cs typeface="Georgia"/>
              </a:rPr>
              <a:t>the</a:t>
            </a:r>
            <a:r>
              <a:rPr sz="2325" spc="-85" dirty="0">
                <a:latin typeface="Georgia"/>
                <a:cs typeface="Georgia"/>
              </a:rPr>
              <a:t> </a:t>
            </a:r>
            <a:r>
              <a:rPr sz="2325" spc="-63" dirty="0">
                <a:latin typeface="Georgia"/>
                <a:cs typeface="Georgia"/>
              </a:rPr>
              <a:t>figure)</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106" dirty="0">
                <a:latin typeface="Georgia"/>
                <a:cs typeface="Georgia"/>
              </a:rPr>
              <a:t>We </a:t>
            </a:r>
            <a:r>
              <a:rPr sz="2325" spc="-74" dirty="0">
                <a:latin typeface="Georgia"/>
                <a:cs typeface="Georgia"/>
              </a:rPr>
              <a:t>observe </a:t>
            </a:r>
            <a:r>
              <a:rPr sz="2325" spc="21" dirty="0">
                <a:latin typeface="Georgia"/>
                <a:cs typeface="Georgia"/>
              </a:rPr>
              <a:t>that </a:t>
            </a:r>
            <a:r>
              <a:rPr sz="2325" spc="-85" dirty="0">
                <a:latin typeface="Georgia"/>
                <a:cs typeface="Georgia"/>
              </a:rPr>
              <a:t>such </a:t>
            </a:r>
            <a:r>
              <a:rPr sz="2325" spc="-63" dirty="0">
                <a:latin typeface="Georgia"/>
                <a:cs typeface="Georgia"/>
              </a:rPr>
              <a:t>an </a:t>
            </a:r>
            <a:r>
              <a:rPr sz="2325" spc="-11" dirty="0">
                <a:latin typeface="Georgia"/>
                <a:cs typeface="Georgia"/>
              </a:rPr>
              <a:t>arbitrary  </a:t>
            </a:r>
            <a:r>
              <a:rPr sz="2325" spc="-53" dirty="0">
                <a:latin typeface="Georgia"/>
                <a:cs typeface="Georgia"/>
              </a:rPr>
              <a:t>function can </a:t>
            </a:r>
            <a:r>
              <a:rPr sz="2325" spc="-32" dirty="0">
                <a:latin typeface="Georgia"/>
                <a:cs typeface="Georgia"/>
              </a:rPr>
              <a:t>be </a:t>
            </a:r>
            <a:r>
              <a:rPr sz="2325" spc="-53" dirty="0">
                <a:latin typeface="Georgia"/>
                <a:cs typeface="Georgia"/>
              </a:rPr>
              <a:t>approximated </a:t>
            </a:r>
            <a:r>
              <a:rPr sz="2325" spc="-11" dirty="0">
                <a:latin typeface="Georgia"/>
                <a:cs typeface="Georgia"/>
              </a:rPr>
              <a:t>by </a:t>
            </a:r>
            <a:r>
              <a:rPr sz="2325" spc="-63" dirty="0">
                <a:latin typeface="Georgia"/>
                <a:cs typeface="Georgia"/>
              </a:rPr>
              <a:t>sev</a:t>
            </a:r>
            <a:r>
              <a:rPr sz="2325" spc="-53" dirty="0">
                <a:latin typeface="Georgia"/>
                <a:cs typeface="Georgia"/>
              </a:rPr>
              <a:t>eral </a:t>
            </a:r>
            <a:r>
              <a:rPr sz="2325" dirty="0">
                <a:latin typeface="Georgia"/>
                <a:cs typeface="Georgia"/>
              </a:rPr>
              <a:t>“tower”</a:t>
            </a:r>
            <a:r>
              <a:rPr sz="2325" spc="-63" dirty="0">
                <a:latin typeface="Georgia"/>
                <a:cs typeface="Georgia"/>
              </a:rPr>
              <a:t> functions</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lang="en-US" sz="2325" spc="-74" dirty="0">
                <a:latin typeface="Georgia"/>
                <a:cs typeface="Georgia"/>
              </a:rPr>
              <a:t>More </a:t>
            </a:r>
            <a:r>
              <a:rPr lang="en-US" sz="2325" spc="-32" dirty="0">
                <a:latin typeface="Georgia"/>
                <a:cs typeface="Georgia"/>
              </a:rPr>
              <a:t>the </a:t>
            </a:r>
            <a:r>
              <a:rPr lang="en-US" sz="2325" spc="-95" dirty="0">
                <a:latin typeface="Georgia"/>
                <a:cs typeface="Georgia"/>
              </a:rPr>
              <a:t>number </a:t>
            </a:r>
            <a:r>
              <a:rPr lang="en-US" sz="2325" spc="-85" dirty="0">
                <a:latin typeface="Georgia"/>
                <a:cs typeface="Georgia"/>
              </a:rPr>
              <a:t>of such </a:t>
            </a:r>
            <a:r>
              <a:rPr lang="en-US" sz="2325" dirty="0">
                <a:latin typeface="Georgia"/>
                <a:cs typeface="Georgia"/>
              </a:rPr>
              <a:t>“tower”  </a:t>
            </a:r>
            <a:r>
              <a:rPr lang="en-US" sz="2325" spc="-53" dirty="0">
                <a:latin typeface="Georgia"/>
                <a:cs typeface="Georgia"/>
              </a:rPr>
              <a:t>functions, better the approximation</a:t>
            </a:r>
            <a:endParaRPr lang="en-US"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lang="en-US" sz="2325" spc="-63" dirty="0">
                <a:latin typeface="Georgia"/>
                <a:cs typeface="Georgia"/>
              </a:rPr>
              <a:t>To be more precise, we can approximate any arbitrary function by a sum of such “tower functions”.</a:t>
            </a:r>
            <a:endParaRPr sz="2325" dirty="0">
              <a:latin typeface="Georgia"/>
              <a:cs typeface="Georgia"/>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A9B6DAAC-7F13-4031-9824-6C09F4F2665E}"/>
              </a:ext>
            </a:extLst>
          </p:cNvPr>
          <p:cNvSpPr/>
          <p:nvPr/>
        </p:nvSpPr>
        <p:spPr>
          <a:xfrm>
            <a:off x="7777779" y="6228678"/>
            <a:ext cx="3657600" cy="311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7373" y="193501"/>
            <a:ext cx="5218776" cy="1479644"/>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6649069" y="837696"/>
            <a:ext cx="133643" cy="133643"/>
          </a:xfrm>
          <a:prstGeom prst="rect">
            <a:avLst/>
          </a:prstGeom>
          <a:blipFill>
            <a:blip r:embed="rId3" cstate="print"/>
            <a:stretch>
              <a:fillRect/>
            </a:stretch>
          </a:blipFill>
        </p:spPr>
        <p:txBody>
          <a:bodyPr wrap="square" lIns="0" tIns="0" rIns="0" bIns="0" rtlCol="0"/>
          <a:lstStyle/>
          <a:p>
            <a:endParaRPr sz="3804"/>
          </a:p>
        </p:txBody>
      </p:sp>
      <p:sp>
        <p:nvSpPr>
          <p:cNvPr id="6" name="object 6"/>
          <p:cNvSpPr txBox="1"/>
          <p:nvPr/>
        </p:nvSpPr>
        <p:spPr>
          <a:xfrm>
            <a:off x="6902292" y="120620"/>
            <a:ext cx="4795232" cy="1635045"/>
          </a:xfrm>
          <a:prstGeom prst="rect">
            <a:avLst/>
          </a:prstGeom>
        </p:spPr>
        <p:txBody>
          <a:bodyPr vert="horz" wrap="square" lIns="0" tIns="116758" rIns="0" bIns="0" rtlCol="0">
            <a:spAutoFit/>
          </a:bodyPr>
          <a:lstStyle/>
          <a:p>
            <a:pPr marL="26841">
              <a:spcBef>
                <a:spcPts val="917"/>
              </a:spcBef>
            </a:pPr>
            <a:r>
              <a:rPr sz="2325" spc="-106" dirty="0">
                <a:latin typeface="Georgia"/>
                <a:cs typeface="Georgia"/>
              </a:rPr>
              <a:t>We </a:t>
            </a:r>
            <a:r>
              <a:rPr sz="2325" spc="-95" dirty="0">
                <a:latin typeface="Georgia"/>
                <a:cs typeface="Georgia"/>
              </a:rPr>
              <a:t>make </a:t>
            </a:r>
            <a:r>
              <a:rPr sz="2325" spc="-21" dirty="0">
                <a:latin typeface="Georgia"/>
                <a:cs typeface="Georgia"/>
              </a:rPr>
              <a:t>a </a:t>
            </a:r>
            <a:r>
              <a:rPr sz="2325" spc="-74" dirty="0">
                <a:latin typeface="Georgia"/>
                <a:cs typeface="Georgia"/>
              </a:rPr>
              <a:t>few</a:t>
            </a:r>
            <a:r>
              <a:rPr sz="2325" spc="85" dirty="0">
                <a:latin typeface="Georgia"/>
                <a:cs typeface="Georgia"/>
              </a:rPr>
              <a:t> </a:t>
            </a:r>
            <a:r>
              <a:rPr sz="2325" spc="-63" dirty="0">
                <a:latin typeface="Georgia"/>
                <a:cs typeface="Georgia"/>
              </a:rPr>
              <a:t>observations</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32" dirty="0">
                <a:latin typeface="Georgia"/>
                <a:cs typeface="Georgia"/>
              </a:rPr>
              <a:t>All </a:t>
            </a:r>
            <a:r>
              <a:rPr sz="2325" spc="-63" dirty="0">
                <a:latin typeface="Georgia"/>
                <a:cs typeface="Georgia"/>
              </a:rPr>
              <a:t>these </a:t>
            </a:r>
            <a:r>
              <a:rPr sz="2325" dirty="0">
                <a:latin typeface="Georgia"/>
                <a:cs typeface="Georgia"/>
              </a:rPr>
              <a:t>“tower” </a:t>
            </a:r>
            <a:r>
              <a:rPr sz="2325" spc="-63" dirty="0">
                <a:latin typeface="Georgia"/>
                <a:cs typeface="Georgia"/>
              </a:rPr>
              <a:t>functions are </a:t>
            </a:r>
            <a:r>
              <a:rPr sz="2325" spc="-95" dirty="0">
                <a:latin typeface="Georgia"/>
                <a:cs typeface="Georgia"/>
              </a:rPr>
              <a:t>sim</a:t>
            </a:r>
            <a:r>
              <a:rPr sz="2325" spc="-42" dirty="0">
                <a:latin typeface="Georgia"/>
                <a:cs typeface="Georgia"/>
              </a:rPr>
              <a:t>ilar </a:t>
            </a:r>
            <a:r>
              <a:rPr sz="2325" spc="-63" dirty="0">
                <a:latin typeface="Georgia"/>
                <a:cs typeface="Georgia"/>
              </a:rPr>
              <a:t>and </a:t>
            </a:r>
            <a:r>
              <a:rPr sz="2325" spc="-42" dirty="0">
                <a:latin typeface="Georgia"/>
                <a:cs typeface="Georgia"/>
              </a:rPr>
              <a:t>only </a:t>
            </a:r>
            <a:r>
              <a:rPr sz="2325" spc="-74" dirty="0">
                <a:latin typeface="Georgia"/>
                <a:cs typeface="Georgia"/>
              </a:rPr>
              <a:t>differ in </a:t>
            </a:r>
            <a:r>
              <a:rPr sz="2325" spc="-42" dirty="0">
                <a:latin typeface="Georgia"/>
                <a:cs typeface="Georgia"/>
              </a:rPr>
              <a:t>their </a:t>
            </a:r>
            <a:r>
              <a:rPr sz="2325" spc="-63" dirty="0">
                <a:latin typeface="Georgia"/>
                <a:cs typeface="Georgia"/>
              </a:rPr>
              <a:t>heights  and </a:t>
            </a:r>
            <a:r>
              <a:rPr sz="2325" spc="-53" dirty="0">
                <a:latin typeface="Georgia"/>
                <a:cs typeface="Georgia"/>
              </a:rPr>
              <a:t>positions </a:t>
            </a:r>
            <a:r>
              <a:rPr sz="2325" spc="-106" dirty="0">
                <a:latin typeface="Georgia"/>
                <a:cs typeface="Georgia"/>
              </a:rPr>
              <a:t>on </a:t>
            </a:r>
            <a:r>
              <a:rPr sz="2325" spc="-32" dirty="0">
                <a:latin typeface="Georgia"/>
                <a:cs typeface="Georgia"/>
              </a:rPr>
              <a:t>the</a:t>
            </a:r>
            <a:r>
              <a:rPr sz="2325" spc="32" dirty="0">
                <a:latin typeface="Georgia"/>
                <a:cs typeface="Georgia"/>
              </a:rPr>
              <a:t> </a:t>
            </a:r>
            <a:r>
              <a:rPr sz="2325" spc="-32" dirty="0">
                <a:latin typeface="Georgia"/>
                <a:cs typeface="Georgia"/>
              </a:rPr>
              <a:t>x-axis</a:t>
            </a:r>
            <a:r>
              <a:rPr lang="en-US" sz="2325" spc="-32" dirty="0">
                <a:latin typeface="Georgia"/>
                <a:cs typeface="Georgia"/>
              </a:rPr>
              <a:t>.</a:t>
            </a:r>
            <a:endParaRPr sz="2325" dirty="0">
              <a:latin typeface="Georgia"/>
              <a:cs typeface="Georgia"/>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F08C083B-EEC4-4A5C-B912-0A5A183B1A2A}"/>
              </a:ext>
            </a:extLst>
          </p:cNvPr>
          <p:cNvSpPr/>
          <p:nvPr/>
        </p:nvSpPr>
        <p:spPr>
          <a:xfrm>
            <a:off x="7906871" y="6314739"/>
            <a:ext cx="351775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90483" y="5346358"/>
            <a:ext cx="760956" cy="760956"/>
          </a:xfrm>
          <a:custGeom>
            <a:avLst/>
            <a:gdLst/>
            <a:ahLst/>
            <a:cxnLst/>
            <a:rect l="l" t="t" r="r" b="b"/>
            <a:pathLst>
              <a:path w="360044" h="360044">
                <a:moveTo>
                  <a:pt x="180009" y="0"/>
                </a:move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lnTo>
                  <a:pt x="353576" y="132150"/>
                </a:lnTo>
                <a:lnTo>
                  <a:pt x="335430" y="89151"/>
                </a:lnTo>
                <a:lnTo>
                  <a:pt x="307284" y="52721"/>
                </a:lnTo>
                <a:lnTo>
                  <a:pt x="270854" y="24575"/>
                </a:lnTo>
                <a:lnTo>
                  <a:pt x="227857" y="6429"/>
                </a:lnTo>
                <a:lnTo>
                  <a:pt x="180009" y="0"/>
                </a:lnTo>
                <a:close/>
              </a:path>
            </a:pathLst>
          </a:custGeom>
          <a:solidFill>
            <a:srgbClr val="CCCCFF"/>
          </a:solidFill>
        </p:spPr>
        <p:txBody>
          <a:bodyPr wrap="square" lIns="0" tIns="0" rIns="0" bIns="0" rtlCol="0"/>
          <a:lstStyle/>
          <a:p>
            <a:endParaRPr sz="3804"/>
          </a:p>
        </p:txBody>
      </p:sp>
      <p:sp>
        <p:nvSpPr>
          <p:cNvPr id="4" name="object 4"/>
          <p:cNvSpPr/>
          <p:nvPr/>
        </p:nvSpPr>
        <p:spPr>
          <a:xfrm>
            <a:off x="2890483" y="5346358"/>
            <a:ext cx="760956" cy="760956"/>
          </a:xfrm>
          <a:custGeom>
            <a:avLst/>
            <a:gdLst/>
            <a:ahLst/>
            <a:cxnLst/>
            <a:rect l="l" t="t" r="r" b="b"/>
            <a:pathLst>
              <a:path w="360044" h="360044">
                <a:moveTo>
                  <a:pt x="360006" y="180002"/>
                </a:moveTo>
                <a:lnTo>
                  <a:pt x="353576" y="132150"/>
                </a:lnTo>
                <a:lnTo>
                  <a:pt x="335430" y="89151"/>
                </a:lnTo>
                <a:lnTo>
                  <a:pt x="307284" y="52721"/>
                </a:lnTo>
                <a:lnTo>
                  <a:pt x="270854" y="24575"/>
                </a:lnTo>
                <a:lnTo>
                  <a:pt x="227857" y="6429"/>
                </a:lnTo>
                <a:lnTo>
                  <a:pt x="180009" y="0"/>
                </a:ln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close/>
              </a:path>
            </a:pathLst>
          </a:custGeom>
          <a:ln w="10122">
            <a:solidFill>
              <a:srgbClr val="7F7FFF"/>
            </a:solidFill>
          </a:ln>
        </p:spPr>
        <p:txBody>
          <a:bodyPr wrap="square" lIns="0" tIns="0" rIns="0" bIns="0" rtlCol="0"/>
          <a:lstStyle/>
          <a:p>
            <a:endParaRPr sz="3804"/>
          </a:p>
        </p:txBody>
      </p:sp>
      <p:sp>
        <p:nvSpPr>
          <p:cNvPr id="5" name="object 5"/>
          <p:cNvSpPr/>
          <p:nvPr/>
        </p:nvSpPr>
        <p:spPr>
          <a:xfrm>
            <a:off x="1317884" y="5000076"/>
            <a:ext cx="1587674" cy="590513"/>
          </a:xfrm>
          <a:custGeom>
            <a:avLst/>
            <a:gdLst/>
            <a:ahLst/>
            <a:cxnLst/>
            <a:rect l="l" t="t" r="r" b="b"/>
            <a:pathLst>
              <a:path w="751205" h="279400">
                <a:moveTo>
                  <a:pt x="750624" y="279256"/>
                </a:moveTo>
                <a:lnTo>
                  <a:pt x="0" y="0"/>
                </a:lnTo>
              </a:path>
            </a:pathLst>
          </a:custGeom>
          <a:ln w="5060">
            <a:solidFill>
              <a:srgbClr val="000000"/>
            </a:solidFill>
          </a:ln>
        </p:spPr>
        <p:txBody>
          <a:bodyPr wrap="square" lIns="0" tIns="0" rIns="0" bIns="0" rtlCol="0"/>
          <a:lstStyle/>
          <a:p>
            <a:endParaRPr sz="3804"/>
          </a:p>
        </p:txBody>
      </p:sp>
      <p:sp>
        <p:nvSpPr>
          <p:cNvPr id="6" name="object 6"/>
          <p:cNvSpPr/>
          <p:nvPr/>
        </p:nvSpPr>
        <p:spPr>
          <a:xfrm>
            <a:off x="1312870" y="4957426"/>
            <a:ext cx="75156" cy="120787"/>
          </a:xfrm>
          <a:custGeom>
            <a:avLst/>
            <a:gdLst/>
            <a:ahLst/>
            <a:cxnLst/>
            <a:rect l="l" t="t" r="r" b="b"/>
            <a:pathLst>
              <a:path w="35559" h="57150">
                <a:moveTo>
                  <a:pt x="14087" y="56959"/>
                </a:moveTo>
                <a:lnTo>
                  <a:pt x="13915" y="44154"/>
                </a:lnTo>
                <a:lnTo>
                  <a:pt x="11069" y="33749"/>
                </a:lnTo>
                <a:lnTo>
                  <a:pt x="6210" y="25533"/>
                </a:lnTo>
                <a:lnTo>
                  <a:pt x="0" y="19297"/>
                </a:lnTo>
                <a:lnTo>
                  <a:pt x="8776" y="18636"/>
                </a:lnTo>
                <a:lnTo>
                  <a:pt x="17823" y="15594"/>
                </a:lnTo>
                <a:lnTo>
                  <a:pt x="26778" y="9578"/>
                </a:lnTo>
                <a:lnTo>
                  <a:pt x="35277" y="0"/>
                </a:lnTo>
              </a:path>
            </a:pathLst>
          </a:custGeom>
          <a:ln w="5064">
            <a:solidFill>
              <a:srgbClr val="000000"/>
            </a:solidFill>
          </a:ln>
        </p:spPr>
        <p:txBody>
          <a:bodyPr wrap="square" lIns="0" tIns="0" rIns="0" bIns="0" rtlCol="0"/>
          <a:lstStyle/>
          <a:p>
            <a:endParaRPr sz="3804"/>
          </a:p>
        </p:txBody>
      </p:sp>
      <p:sp>
        <p:nvSpPr>
          <p:cNvPr id="7" name="object 7"/>
          <p:cNvSpPr/>
          <p:nvPr/>
        </p:nvSpPr>
        <p:spPr>
          <a:xfrm>
            <a:off x="2229726" y="5002469"/>
            <a:ext cx="720694" cy="500592"/>
          </a:xfrm>
          <a:custGeom>
            <a:avLst/>
            <a:gdLst/>
            <a:ahLst/>
            <a:cxnLst/>
            <a:rect l="l" t="t" r="r" b="b"/>
            <a:pathLst>
              <a:path w="340994" h="236855">
                <a:moveTo>
                  <a:pt x="340436" y="236738"/>
                </a:moveTo>
                <a:lnTo>
                  <a:pt x="0" y="0"/>
                </a:lnTo>
              </a:path>
            </a:pathLst>
          </a:custGeom>
          <a:ln w="5060">
            <a:solidFill>
              <a:srgbClr val="000000"/>
            </a:solidFill>
          </a:ln>
        </p:spPr>
        <p:txBody>
          <a:bodyPr wrap="square" lIns="0" tIns="0" rIns="0" bIns="0" rtlCol="0"/>
          <a:lstStyle/>
          <a:p>
            <a:endParaRPr sz="3804"/>
          </a:p>
        </p:txBody>
      </p:sp>
      <p:sp>
        <p:nvSpPr>
          <p:cNvPr id="8" name="object 8"/>
          <p:cNvSpPr/>
          <p:nvPr/>
        </p:nvSpPr>
        <p:spPr>
          <a:xfrm>
            <a:off x="2225322" y="4978418"/>
            <a:ext cx="83209" cy="106024"/>
          </a:xfrm>
          <a:custGeom>
            <a:avLst/>
            <a:gdLst/>
            <a:ahLst/>
            <a:cxnLst/>
            <a:rect l="l" t="t" r="r" b="b"/>
            <a:pathLst>
              <a:path w="39369" h="50164">
                <a:moveTo>
                  <a:pt x="4280" y="49987"/>
                </a:moveTo>
                <a:lnTo>
                  <a:pt x="7305" y="37519"/>
                </a:lnTo>
                <a:lnTo>
                  <a:pt x="7138" y="26713"/>
                </a:lnTo>
                <a:lnTo>
                  <a:pt x="4471" y="17529"/>
                </a:lnTo>
                <a:lnTo>
                  <a:pt x="0" y="9930"/>
                </a:lnTo>
                <a:lnTo>
                  <a:pt x="8681" y="11476"/>
                </a:lnTo>
                <a:lnTo>
                  <a:pt x="18218" y="10780"/>
                </a:lnTo>
                <a:lnTo>
                  <a:pt x="28407" y="7176"/>
                </a:lnTo>
                <a:lnTo>
                  <a:pt x="39041" y="0"/>
                </a:lnTo>
              </a:path>
            </a:pathLst>
          </a:custGeom>
          <a:ln w="5073">
            <a:solidFill>
              <a:srgbClr val="000000"/>
            </a:solidFill>
          </a:ln>
        </p:spPr>
        <p:txBody>
          <a:bodyPr wrap="square" lIns="0" tIns="0" rIns="0" bIns="0" rtlCol="0"/>
          <a:lstStyle/>
          <a:p>
            <a:endParaRPr sz="3804"/>
          </a:p>
        </p:txBody>
      </p:sp>
      <p:sp>
        <p:nvSpPr>
          <p:cNvPr id="9" name="object 9"/>
          <p:cNvSpPr/>
          <p:nvPr/>
        </p:nvSpPr>
        <p:spPr>
          <a:xfrm>
            <a:off x="3608088" y="5001808"/>
            <a:ext cx="887109" cy="526093"/>
          </a:xfrm>
          <a:custGeom>
            <a:avLst/>
            <a:gdLst/>
            <a:ahLst/>
            <a:cxnLst/>
            <a:rect l="l" t="t" r="r" b="b"/>
            <a:pathLst>
              <a:path w="419735" h="248919">
                <a:moveTo>
                  <a:pt x="0" y="248564"/>
                </a:moveTo>
                <a:lnTo>
                  <a:pt x="419328" y="0"/>
                </a:lnTo>
              </a:path>
            </a:pathLst>
          </a:custGeom>
          <a:ln w="5060">
            <a:solidFill>
              <a:srgbClr val="000000"/>
            </a:solidFill>
          </a:ln>
        </p:spPr>
        <p:txBody>
          <a:bodyPr wrap="square" lIns="0" tIns="0" rIns="0" bIns="0" rtlCol="0"/>
          <a:lstStyle/>
          <a:p>
            <a:endParaRPr sz="3804"/>
          </a:p>
        </p:txBody>
      </p:sp>
      <p:sp>
        <p:nvSpPr>
          <p:cNvPr id="10" name="object 10"/>
          <p:cNvSpPr/>
          <p:nvPr/>
        </p:nvSpPr>
        <p:spPr>
          <a:xfrm>
            <a:off x="4418260" y="4972199"/>
            <a:ext cx="81867" cy="111392"/>
          </a:xfrm>
          <a:custGeom>
            <a:avLst/>
            <a:gdLst/>
            <a:ahLst/>
            <a:cxnLst/>
            <a:rect l="l" t="t" r="r" b="b"/>
            <a:pathLst>
              <a:path w="38735" h="52705">
                <a:moveTo>
                  <a:pt x="0" y="0"/>
                </a:moveTo>
                <a:lnTo>
                  <a:pt x="10073" y="7917"/>
                </a:lnTo>
                <a:lnTo>
                  <a:pt x="19961" y="12245"/>
                </a:lnTo>
                <a:lnTo>
                  <a:pt x="29410" y="13629"/>
                </a:lnTo>
                <a:lnTo>
                  <a:pt x="38169" y="12717"/>
                </a:lnTo>
                <a:lnTo>
                  <a:pt x="33165" y="19963"/>
                </a:lnTo>
                <a:lnTo>
                  <a:pt x="29844" y="28917"/>
                </a:lnTo>
                <a:lnTo>
                  <a:pt x="28895" y="39669"/>
                </a:lnTo>
                <a:lnTo>
                  <a:pt x="31006" y="52307"/>
                </a:lnTo>
              </a:path>
            </a:pathLst>
          </a:custGeom>
          <a:ln w="5067">
            <a:solidFill>
              <a:srgbClr val="000000"/>
            </a:solidFill>
          </a:ln>
        </p:spPr>
        <p:txBody>
          <a:bodyPr wrap="square" lIns="0" tIns="0" rIns="0" bIns="0" rtlCol="0"/>
          <a:lstStyle/>
          <a:p>
            <a:endParaRPr sz="3804"/>
          </a:p>
        </p:txBody>
      </p:sp>
      <p:sp>
        <p:nvSpPr>
          <p:cNvPr id="11" name="object 11"/>
          <p:cNvSpPr/>
          <p:nvPr/>
        </p:nvSpPr>
        <p:spPr>
          <a:xfrm>
            <a:off x="3641532" y="4999794"/>
            <a:ext cx="1766170" cy="601249"/>
          </a:xfrm>
          <a:custGeom>
            <a:avLst/>
            <a:gdLst/>
            <a:ahLst/>
            <a:cxnLst/>
            <a:rect l="l" t="t" r="r" b="b"/>
            <a:pathLst>
              <a:path w="835660" h="284480">
                <a:moveTo>
                  <a:pt x="0" y="284329"/>
                </a:moveTo>
                <a:lnTo>
                  <a:pt x="835075" y="0"/>
                </a:lnTo>
              </a:path>
            </a:pathLst>
          </a:custGeom>
          <a:ln w="5060">
            <a:solidFill>
              <a:srgbClr val="000000"/>
            </a:solidFill>
          </a:ln>
        </p:spPr>
        <p:txBody>
          <a:bodyPr wrap="square" lIns="0" tIns="0" rIns="0" bIns="0" rtlCol="0"/>
          <a:lstStyle/>
          <a:p>
            <a:endParaRPr sz="3804"/>
          </a:p>
        </p:txBody>
      </p:sp>
      <p:sp>
        <p:nvSpPr>
          <p:cNvPr id="12" name="object 12"/>
          <p:cNvSpPr/>
          <p:nvPr/>
        </p:nvSpPr>
        <p:spPr>
          <a:xfrm>
            <a:off x="5338194" y="4955235"/>
            <a:ext cx="73814" cy="122129"/>
          </a:xfrm>
          <a:custGeom>
            <a:avLst/>
            <a:gdLst/>
            <a:ahLst/>
            <a:cxnLst/>
            <a:rect l="l" t="t" r="r" b="b"/>
            <a:pathLst>
              <a:path w="34925" h="57785">
                <a:moveTo>
                  <a:pt x="0" y="0"/>
                </a:moveTo>
                <a:lnTo>
                  <a:pt x="8222" y="9808"/>
                </a:lnTo>
                <a:lnTo>
                  <a:pt x="17000" y="16068"/>
                </a:lnTo>
                <a:lnTo>
                  <a:pt x="25954" y="19361"/>
                </a:lnTo>
                <a:lnTo>
                  <a:pt x="34704" y="20267"/>
                </a:lnTo>
                <a:lnTo>
                  <a:pt x="28325" y="26324"/>
                </a:lnTo>
                <a:lnTo>
                  <a:pt x="23240" y="34396"/>
                </a:lnTo>
                <a:lnTo>
                  <a:pt x="20105" y="44712"/>
                </a:lnTo>
                <a:lnTo>
                  <a:pt x="19575" y="57500"/>
                </a:lnTo>
              </a:path>
            </a:pathLst>
          </a:custGeom>
          <a:ln w="5061">
            <a:solidFill>
              <a:srgbClr val="000000"/>
            </a:solidFill>
          </a:ln>
        </p:spPr>
        <p:txBody>
          <a:bodyPr wrap="square" lIns="0" tIns="0" rIns="0" bIns="0" rtlCol="0"/>
          <a:lstStyle/>
          <a:p>
            <a:endParaRPr sz="3804"/>
          </a:p>
        </p:txBody>
      </p:sp>
      <p:sp>
        <p:nvSpPr>
          <p:cNvPr id="13" name="object 13"/>
          <p:cNvSpPr/>
          <p:nvPr/>
        </p:nvSpPr>
        <p:spPr>
          <a:xfrm>
            <a:off x="988287" y="4220252"/>
            <a:ext cx="799876" cy="731431"/>
          </a:xfrm>
          <a:custGeom>
            <a:avLst/>
            <a:gdLst/>
            <a:ahLst/>
            <a:cxnLst/>
            <a:rect l="l" t="t" r="r" b="b"/>
            <a:pathLst>
              <a:path w="378459" h="346075">
                <a:moveTo>
                  <a:pt x="0" y="345608"/>
                </a:moveTo>
                <a:lnTo>
                  <a:pt x="0" y="0"/>
                </a:lnTo>
                <a:lnTo>
                  <a:pt x="378011" y="0"/>
                </a:lnTo>
                <a:lnTo>
                  <a:pt x="378011" y="345608"/>
                </a:lnTo>
                <a:lnTo>
                  <a:pt x="0" y="345608"/>
                </a:lnTo>
                <a:close/>
              </a:path>
            </a:pathLst>
          </a:custGeom>
          <a:ln w="10122">
            <a:solidFill>
              <a:srgbClr val="7F7F7F"/>
            </a:solidFill>
          </a:ln>
        </p:spPr>
        <p:txBody>
          <a:bodyPr wrap="square" lIns="0" tIns="0" rIns="0" bIns="0" rtlCol="0"/>
          <a:lstStyle/>
          <a:p>
            <a:endParaRPr sz="3804"/>
          </a:p>
        </p:txBody>
      </p:sp>
      <p:sp>
        <p:nvSpPr>
          <p:cNvPr id="14" name="object 14"/>
          <p:cNvSpPr/>
          <p:nvPr/>
        </p:nvSpPr>
        <p:spPr>
          <a:xfrm>
            <a:off x="1901346" y="4220252"/>
            <a:ext cx="799876" cy="731431"/>
          </a:xfrm>
          <a:custGeom>
            <a:avLst/>
            <a:gdLst/>
            <a:ahLst/>
            <a:cxnLst/>
            <a:rect l="l" t="t" r="r" b="b"/>
            <a:pathLst>
              <a:path w="378459"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15" name="object 15"/>
          <p:cNvSpPr txBox="1"/>
          <p:nvPr/>
        </p:nvSpPr>
        <p:spPr>
          <a:xfrm>
            <a:off x="999444" y="4014752"/>
            <a:ext cx="1995662" cy="917382"/>
          </a:xfrm>
          <a:prstGeom prst="rect">
            <a:avLst/>
          </a:prstGeom>
        </p:spPr>
        <p:txBody>
          <a:bodyPr vert="horz" wrap="square" lIns="0" tIns="32210" rIns="0" bIns="0" rtlCol="0">
            <a:spAutoFit/>
          </a:bodyPr>
          <a:lstStyle/>
          <a:p>
            <a:pPr marL="26841">
              <a:lnSpc>
                <a:spcPts val="4227"/>
              </a:lnSpc>
              <a:spcBef>
                <a:spcPts val="254"/>
              </a:spcBef>
            </a:pPr>
            <a:r>
              <a:rPr sz="2325" spc="-95" dirty="0">
                <a:latin typeface="Georgia"/>
                <a:cs typeface="Georgia"/>
              </a:rPr>
              <a:t>Tower Tower</a:t>
            </a:r>
            <a:r>
              <a:rPr sz="2325" spc="148" dirty="0">
                <a:latin typeface="Georgia"/>
                <a:cs typeface="Georgia"/>
              </a:rPr>
              <a:t> </a:t>
            </a:r>
            <a:r>
              <a:rPr sz="5389" baseline="-13071" dirty="0">
                <a:latin typeface="Times New Roman"/>
                <a:cs typeface="Times New Roman"/>
              </a:rPr>
              <a:t>.</a:t>
            </a:r>
            <a:endParaRPr sz="5389" baseline="-13071">
              <a:latin typeface="Times New Roman"/>
              <a:cs typeface="Times New Roman"/>
            </a:endParaRPr>
          </a:p>
          <a:p>
            <a:pPr marL="26841">
              <a:lnSpc>
                <a:spcPts val="2705"/>
              </a:lnSpc>
            </a:pPr>
            <a:r>
              <a:rPr sz="2325" spc="-85" dirty="0">
                <a:latin typeface="Georgia"/>
                <a:cs typeface="Georgia"/>
              </a:rPr>
              <a:t>maker</a:t>
            </a:r>
            <a:r>
              <a:rPr sz="2325" spc="-63" dirty="0">
                <a:latin typeface="Georgia"/>
                <a:cs typeface="Georgia"/>
              </a:rPr>
              <a:t> </a:t>
            </a:r>
            <a:r>
              <a:rPr sz="2325" spc="-85" dirty="0">
                <a:latin typeface="Georgia"/>
                <a:cs typeface="Georgia"/>
              </a:rPr>
              <a:t>maker</a:t>
            </a:r>
            <a:endParaRPr sz="2325">
              <a:latin typeface="Georgia"/>
              <a:cs typeface="Georgia"/>
            </a:endParaRPr>
          </a:p>
        </p:txBody>
      </p:sp>
      <p:sp>
        <p:nvSpPr>
          <p:cNvPr id="16" name="object 16"/>
          <p:cNvSpPr txBox="1"/>
          <p:nvPr/>
        </p:nvSpPr>
        <p:spPr>
          <a:xfrm>
            <a:off x="3053786" y="4076497"/>
            <a:ext cx="853559" cy="1791911"/>
          </a:xfrm>
          <a:prstGeom prst="rect">
            <a:avLst/>
          </a:prstGeom>
        </p:spPr>
        <p:txBody>
          <a:bodyPr vert="horz" wrap="square" lIns="0" tIns="71130" rIns="0" bIns="0" rtlCol="0">
            <a:spAutoFit/>
          </a:bodyPr>
          <a:lstStyle/>
          <a:p>
            <a:pPr marL="254994">
              <a:spcBef>
                <a:spcPts val="560"/>
              </a:spcBef>
              <a:tabLst>
                <a:tab pos="711298" algn="l"/>
              </a:tabLst>
            </a:pPr>
            <a:r>
              <a:rPr sz="3593" dirty="0">
                <a:latin typeface="Times New Roman"/>
                <a:cs typeface="Times New Roman"/>
              </a:rPr>
              <a:t>.	.</a:t>
            </a:r>
            <a:endParaRPr sz="3593">
              <a:latin typeface="Times New Roman"/>
              <a:cs typeface="Times New Roman"/>
            </a:endParaRPr>
          </a:p>
          <a:p>
            <a:pPr marL="26841">
              <a:spcBef>
                <a:spcPts val="359"/>
              </a:spcBef>
            </a:pPr>
            <a:r>
              <a:rPr sz="3593" dirty="0">
                <a:latin typeface="Times New Roman"/>
                <a:cs typeface="Times New Roman"/>
              </a:rPr>
              <a:t>. .</a:t>
            </a:r>
            <a:r>
              <a:rPr sz="3593" spc="-116" dirty="0">
                <a:latin typeface="Times New Roman"/>
                <a:cs typeface="Times New Roman"/>
              </a:rPr>
              <a:t> </a:t>
            </a:r>
            <a:r>
              <a:rPr sz="3593" dirty="0">
                <a:latin typeface="Times New Roman"/>
                <a:cs typeface="Times New Roman"/>
              </a:rPr>
              <a:t>.</a:t>
            </a:r>
            <a:endParaRPr sz="3593">
              <a:latin typeface="Times New Roman"/>
              <a:cs typeface="Times New Roman"/>
            </a:endParaRPr>
          </a:p>
          <a:p>
            <a:pPr marL="132865">
              <a:spcBef>
                <a:spcPts val="1617"/>
              </a:spcBef>
            </a:pPr>
            <a:r>
              <a:rPr sz="2325" i="1" spc="275" dirty="0">
                <a:latin typeface="Times New Roman"/>
                <a:cs typeface="Times New Roman"/>
              </a:rPr>
              <a:t>x</a:t>
            </a:r>
            <a:endParaRPr sz="2325">
              <a:latin typeface="Times New Roman"/>
              <a:cs typeface="Times New Roman"/>
            </a:endParaRPr>
          </a:p>
        </p:txBody>
      </p:sp>
      <p:sp>
        <p:nvSpPr>
          <p:cNvPr id="17" name="object 17"/>
          <p:cNvSpPr/>
          <p:nvPr/>
        </p:nvSpPr>
        <p:spPr>
          <a:xfrm>
            <a:off x="4183973" y="4220252"/>
            <a:ext cx="799876" cy="731431"/>
          </a:xfrm>
          <a:custGeom>
            <a:avLst/>
            <a:gdLst/>
            <a:ahLst/>
            <a:cxnLst/>
            <a:rect l="l" t="t" r="r" b="b"/>
            <a:pathLst>
              <a:path w="378460" h="346075">
                <a:moveTo>
                  <a:pt x="0" y="345608"/>
                </a:moveTo>
                <a:lnTo>
                  <a:pt x="0" y="0"/>
                </a:lnTo>
                <a:lnTo>
                  <a:pt x="378015" y="0"/>
                </a:lnTo>
                <a:lnTo>
                  <a:pt x="378015" y="345608"/>
                </a:lnTo>
                <a:lnTo>
                  <a:pt x="0" y="345608"/>
                </a:lnTo>
                <a:close/>
              </a:path>
            </a:pathLst>
          </a:custGeom>
          <a:ln w="10122">
            <a:solidFill>
              <a:srgbClr val="7F7F7F"/>
            </a:solidFill>
          </a:ln>
        </p:spPr>
        <p:txBody>
          <a:bodyPr wrap="square" lIns="0" tIns="0" rIns="0" bIns="0" rtlCol="0"/>
          <a:lstStyle/>
          <a:p>
            <a:endParaRPr sz="3804"/>
          </a:p>
        </p:txBody>
      </p:sp>
      <p:sp>
        <p:nvSpPr>
          <p:cNvPr id="18" name="object 18"/>
          <p:cNvSpPr txBox="1"/>
          <p:nvPr/>
        </p:nvSpPr>
        <p:spPr>
          <a:xfrm>
            <a:off x="4195085" y="4184020"/>
            <a:ext cx="1748723" cy="728821"/>
          </a:xfrm>
          <a:prstGeom prst="rect">
            <a:avLst/>
          </a:prstGeom>
        </p:spPr>
        <p:txBody>
          <a:bodyPr vert="horz" wrap="square" lIns="0" tIns="14763" rIns="0" bIns="0" rtlCol="0">
            <a:spAutoFit/>
          </a:bodyPr>
          <a:lstStyle/>
          <a:p>
            <a:pPr marL="26841" marR="10737">
              <a:lnSpc>
                <a:spcPct val="102699"/>
              </a:lnSpc>
              <a:spcBef>
                <a:spcPts val="116"/>
              </a:spcBef>
            </a:pPr>
            <a:r>
              <a:rPr sz="2325" spc="-95" dirty="0">
                <a:latin typeface="Georgia"/>
                <a:cs typeface="Georgia"/>
              </a:rPr>
              <a:t>Tower Tower  </a:t>
            </a:r>
            <a:r>
              <a:rPr sz="2325" spc="-85" dirty="0">
                <a:latin typeface="Georgia"/>
                <a:cs typeface="Georgia"/>
              </a:rPr>
              <a:t>maker</a:t>
            </a:r>
            <a:r>
              <a:rPr sz="2325" spc="306" dirty="0">
                <a:latin typeface="Georgia"/>
                <a:cs typeface="Georgia"/>
              </a:rPr>
              <a:t> </a:t>
            </a:r>
            <a:r>
              <a:rPr sz="2325" spc="-85" dirty="0">
                <a:latin typeface="Georgia"/>
                <a:cs typeface="Georgia"/>
              </a:rPr>
              <a:t>maker</a:t>
            </a:r>
            <a:endParaRPr sz="2325">
              <a:latin typeface="Georgia"/>
              <a:cs typeface="Georgia"/>
            </a:endParaRPr>
          </a:p>
        </p:txBody>
      </p:sp>
      <p:sp>
        <p:nvSpPr>
          <p:cNvPr id="19" name="object 19"/>
          <p:cNvSpPr/>
          <p:nvPr/>
        </p:nvSpPr>
        <p:spPr>
          <a:xfrm>
            <a:off x="5063890" y="4220252"/>
            <a:ext cx="799876" cy="731431"/>
          </a:xfrm>
          <a:custGeom>
            <a:avLst/>
            <a:gdLst/>
            <a:ahLst/>
            <a:cxnLst/>
            <a:rect l="l" t="t" r="r" b="b"/>
            <a:pathLst>
              <a:path w="378460"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20" name="object 20"/>
          <p:cNvSpPr/>
          <p:nvPr/>
        </p:nvSpPr>
        <p:spPr>
          <a:xfrm>
            <a:off x="657373" y="193501"/>
            <a:ext cx="5218776" cy="1479644"/>
          </a:xfrm>
          <a:prstGeom prst="rect">
            <a:avLst/>
          </a:prstGeom>
          <a:blipFill>
            <a:blip r:embed="rId2" cstate="print"/>
            <a:stretch>
              <a:fillRect/>
            </a:stretch>
          </a:blipFill>
        </p:spPr>
        <p:txBody>
          <a:bodyPr wrap="square" lIns="0" tIns="0" rIns="0" bIns="0" rtlCol="0"/>
          <a:lstStyle/>
          <a:p>
            <a:endParaRPr sz="3804"/>
          </a:p>
        </p:txBody>
      </p:sp>
      <p:sp>
        <p:nvSpPr>
          <p:cNvPr id="21" name="object 21"/>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22" name="object 22"/>
          <p:cNvSpPr txBox="1">
            <a:spLocks noGrp="1"/>
          </p:cNvSpPr>
          <p:nvPr>
            <p:ph type="title"/>
          </p:nvPr>
        </p:nvSpPr>
        <p:spPr>
          <a:xfrm>
            <a:off x="6902292" y="213145"/>
            <a:ext cx="3667889" cy="382183"/>
          </a:xfrm>
          <a:prstGeom prst="rect">
            <a:avLst/>
          </a:prstGeom>
        </p:spPr>
        <p:txBody>
          <a:bodyPr vert="horz" wrap="square" lIns="0" tIns="24157" rIns="0" bIns="0" rtlCol="0">
            <a:spAutoFit/>
          </a:bodyPr>
          <a:lstStyle/>
          <a:p>
            <a:pPr marL="26841">
              <a:spcBef>
                <a:spcPts val="190"/>
              </a:spcBef>
            </a:pPr>
            <a:r>
              <a:rPr spc="-106" dirty="0"/>
              <a:t>We </a:t>
            </a:r>
            <a:r>
              <a:rPr spc="-95" dirty="0"/>
              <a:t>make </a:t>
            </a:r>
            <a:r>
              <a:rPr spc="-21" dirty="0"/>
              <a:t>a </a:t>
            </a:r>
            <a:r>
              <a:rPr spc="-74" dirty="0"/>
              <a:t>few</a:t>
            </a:r>
            <a:r>
              <a:rPr spc="32" dirty="0"/>
              <a:t> </a:t>
            </a:r>
            <a:r>
              <a:rPr spc="-63" dirty="0"/>
              <a:t>observations</a:t>
            </a:r>
          </a:p>
        </p:txBody>
      </p:sp>
      <p:sp>
        <p:nvSpPr>
          <p:cNvPr id="23" name="object 23"/>
          <p:cNvSpPr/>
          <p:nvPr/>
        </p:nvSpPr>
        <p:spPr>
          <a:xfrm>
            <a:off x="6649069" y="837696"/>
            <a:ext cx="133643" cy="133643"/>
          </a:xfrm>
          <a:prstGeom prst="rect">
            <a:avLst/>
          </a:prstGeom>
          <a:blipFill>
            <a:blip r:embed="rId3" cstate="print"/>
            <a:stretch>
              <a:fillRect/>
            </a:stretch>
          </a:blipFill>
        </p:spPr>
        <p:txBody>
          <a:bodyPr wrap="square" lIns="0" tIns="0" rIns="0" bIns="0" rtlCol="0"/>
          <a:lstStyle/>
          <a:p>
            <a:endParaRPr sz="3804"/>
          </a:p>
        </p:txBody>
      </p:sp>
      <p:sp>
        <p:nvSpPr>
          <p:cNvPr id="24" name="object 24"/>
          <p:cNvSpPr/>
          <p:nvPr/>
        </p:nvSpPr>
        <p:spPr>
          <a:xfrm>
            <a:off x="6649069" y="2008979"/>
            <a:ext cx="133643" cy="133643"/>
          </a:xfrm>
          <a:prstGeom prst="rect">
            <a:avLst/>
          </a:prstGeom>
          <a:blipFill>
            <a:blip r:embed="rId4" cstate="print"/>
            <a:stretch>
              <a:fillRect/>
            </a:stretch>
          </a:blipFill>
        </p:spPr>
        <p:txBody>
          <a:bodyPr wrap="square" lIns="0" tIns="0" rIns="0" bIns="0" rtlCol="0"/>
          <a:lstStyle/>
          <a:p>
            <a:endParaRPr sz="3804"/>
          </a:p>
        </p:txBody>
      </p:sp>
      <p:sp>
        <p:nvSpPr>
          <p:cNvPr id="25" name="object 25"/>
          <p:cNvSpPr txBox="1"/>
          <p:nvPr/>
        </p:nvSpPr>
        <p:spPr>
          <a:xfrm>
            <a:off x="6902292" y="657051"/>
            <a:ext cx="4795232" cy="2279758"/>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32" dirty="0">
                <a:latin typeface="Georgia"/>
                <a:cs typeface="Georgia"/>
              </a:rPr>
              <a:t>All </a:t>
            </a:r>
            <a:r>
              <a:rPr sz="2325" spc="-63" dirty="0">
                <a:latin typeface="Georgia"/>
                <a:cs typeface="Georgia"/>
              </a:rPr>
              <a:t>these </a:t>
            </a:r>
            <a:r>
              <a:rPr sz="2325" dirty="0">
                <a:latin typeface="Georgia"/>
                <a:cs typeface="Georgia"/>
              </a:rPr>
              <a:t>“tower” </a:t>
            </a:r>
            <a:r>
              <a:rPr sz="2325" spc="-63" dirty="0">
                <a:latin typeface="Georgia"/>
                <a:cs typeface="Georgia"/>
              </a:rPr>
              <a:t>functions are </a:t>
            </a:r>
            <a:r>
              <a:rPr sz="2325" spc="-95" dirty="0">
                <a:latin typeface="Georgia"/>
                <a:cs typeface="Georgia"/>
              </a:rPr>
              <a:t>sim</a:t>
            </a:r>
            <a:r>
              <a:rPr sz="2325" spc="-42" dirty="0">
                <a:latin typeface="Georgia"/>
                <a:cs typeface="Georgia"/>
              </a:rPr>
              <a:t>ilar </a:t>
            </a:r>
            <a:r>
              <a:rPr sz="2325" spc="-63" dirty="0">
                <a:latin typeface="Georgia"/>
                <a:cs typeface="Georgia"/>
              </a:rPr>
              <a:t>and </a:t>
            </a:r>
            <a:r>
              <a:rPr sz="2325" spc="-42" dirty="0">
                <a:latin typeface="Georgia"/>
                <a:cs typeface="Georgia"/>
              </a:rPr>
              <a:t>only </a:t>
            </a:r>
            <a:r>
              <a:rPr sz="2325" spc="-74" dirty="0">
                <a:latin typeface="Georgia"/>
                <a:cs typeface="Georgia"/>
              </a:rPr>
              <a:t>differ in </a:t>
            </a:r>
            <a:r>
              <a:rPr sz="2325" spc="-42" dirty="0">
                <a:latin typeface="Georgia"/>
                <a:cs typeface="Georgia"/>
              </a:rPr>
              <a:t>their </a:t>
            </a:r>
            <a:r>
              <a:rPr sz="2325" spc="-63" dirty="0">
                <a:latin typeface="Georgia"/>
                <a:cs typeface="Georgia"/>
              </a:rPr>
              <a:t>heights  and </a:t>
            </a:r>
            <a:r>
              <a:rPr sz="2325" spc="-53" dirty="0">
                <a:latin typeface="Georgia"/>
                <a:cs typeface="Georgia"/>
              </a:rPr>
              <a:t>positions </a:t>
            </a:r>
            <a:r>
              <a:rPr sz="2325" spc="-106" dirty="0">
                <a:latin typeface="Georgia"/>
                <a:cs typeface="Georgia"/>
              </a:rPr>
              <a:t>on </a:t>
            </a:r>
            <a:r>
              <a:rPr sz="2325" spc="-32" dirty="0">
                <a:latin typeface="Georgia"/>
                <a:cs typeface="Georgia"/>
              </a:rPr>
              <a:t>the</a:t>
            </a:r>
            <a:r>
              <a:rPr sz="2325" spc="32" dirty="0">
                <a:latin typeface="Georgia"/>
                <a:cs typeface="Georgia"/>
              </a:rPr>
              <a:t> </a:t>
            </a:r>
            <a:r>
              <a:rPr sz="2325" spc="-32" dirty="0">
                <a:latin typeface="Georgia"/>
                <a:cs typeface="Georgia"/>
              </a:rPr>
              <a:t>x-axis</a:t>
            </a:r>
            <a:r>
              <a:rPr lang="en-US" sz="2325" spc="-32"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63" dirty="0">
                <a:latin typeface="Georgia"/>
                <a:cs typeface="Georgia"/>
              </a:rPr>
              <a:t>Suppose </a:t>
            </a:r>
            <a:r>
              <a:rPr sz="2325" spc="-53" dirty="0">
                <a:latin typeface="Georgia"/>
                <a:cs typeface="Georgia"/>
              </a:rPr>
              <a:t>there </a:t>
            </a:r>
            <a:r>
              <a:rPr sz="2325" spc="-74" dirty="0">
                <a:latin typeface="Georgia"/>
                <a:cs typeface="Georgia"/>
              </a:rPr>
              <a:t>is </a:t>
            </a:r>
            <a:r>
              <a:rPr sz="2325" spc="-21" dirty="0">
                <a:latin typeface="Georgia"/>
                <a:cs typeface="Georgia"/>
              </a:rPr>
              <a:t>a </a:t>
            </a:r>
            <a:r>
              <a:rPr sz="2325" spc="-42" dirty="0">
                <a:latin typeface="Georgia"/>
                <a:cs typeface="Georgia"/>
              </a:rPr>
              <a:t>black </a:t>
            </a:r>
            <a:r>
              <a:rPr sz="2325" spc="-32" dirty="0">
                <a:latin typeface="Georgia"/>
                <a:cs typeface="Georgia"/>
              </a:rPr>
              <a:t>box </a:t>
            </a:r>
            <a:r>
              <a:rPr sz="2325" spc="-74" dirty="0">
                <a:latin typeface="Georgia"/>
                <a:cs typeface="Georgia"/>
              </a:rPr>
              <a:t>which  </a:t>
            </a:r>
            <a:r>
              <a:rPr sz="2325" spc="-53" dirty="0">
                <a:latin typeface="Georgia"/>
                <a:cs typeface="Georgia"/>
              </a:rPr>
              <a:t>takes </a:t>
            </a:r>
            <a:r>
              <a:rPr sz="2325" spc="-32" dirty="0">
                <a:latin typeface="Georgia"/>
                <a:cs typeface="Georgia"/>
              </a:rPr>
              <a:t>the </a:t>
            </a:r>
            <a:r>
              <a:rPr sz="2325" spc="-53" dirty="0">
                <a:latin typeface="Georgia"/>
                <a:cs typeface="Georgia"/>
              </a:rPr>
              <a:t>original </a:t>
            </a:r>
            <a:r>
              <a:rPr sz="2325" spc="-32" dirty="0">
                <a:latin typeface="Georgia"/>
                <a:cs typeface="Georgia"/>
              </a:rPr>
              <a:t>input </a:t>
            </a:r>
            <a:r>
              <a:rPr sz="2325" spc="106" dirty="0">
                <a:latin typeface="Georgia"/>
                <a:cs typeface="Georgia"/>
              </a:rPr>
              <a:t>(</a:t>
            </a:r>
            <a:r>
              <a:rPr sz="2325" i="1" spc="106" dirty="0">
                <a:latin typeface="Times New Roman"/>
                <a:cs typeface="Times New Roman"/>
              </a:rPr>
              <a:t>x</a:t>
            </a:r>
            <a:r>
              <a:rPr sz="2325" spc="106" dirty="0">
                <a:latin typeface="Georgia"/>
                <a:cs typeface="Georgia"/>
              </a:rPr>
              <a:t>) </a:t>
            </a:r>
            <a:r>
              <a:rPr sz="2325" spc="-63" dirty="0">
                <a:latin typeface="Georgia"/>
                <a:cs typeface="Georgia"/>
              </a:rPr>
              <a:t>and </a:t>
            </a:r>
            <a:r>
              <a:rPr sz="2325" spc="-85" dirty="0">
                <a:latin typeface="Georgia"/>
                <a:cs typeface="Georgia"/>
              </a:rPr>
              <a:t>con</a:t>
            </a:r>
            <a:r>
              <a:rPr sz="2325" spc="-32" dirty="0">
                <a:latin typeface="Georgia"/>
                <a:cs typeface="Georgia"/>
              </a:rPr>
              <a:t>structs </a:t>
            </a:r>
            <a:r>
              <a:rPr sz="2325" spc="-63" dirty="0">
                <a:latin typeface="Georgia"/>
                <a:cs typeface="Georgia"/>
              </a:rPr>
              <a:t>these </a:t>
            </a:r>
            <a:r>
              <a:rPr sz="2325" spc="-74" dirty="0">
                <a:latin typeface="Georgia"/>
                <a:cs typeface="Georgia"/>
              </a:rPr>
              <a:t>tower</a:t>
            </a:r>
            <a:r>
              <a:rPr sz="2325" spc="-317" dirty="0">
                <a:latin typeface="Georgia"/>
                <a:cs typeface="Georgia"/>
              </a:rPr>
              <a:t> </a:t>
            </a:r>
            <a:r>
              <a:rPr lang="en-US" sz="2325" spc="-317" dirty="0">
                <a:latin typeface="Georgia"/>
                <a:cs typeface="Georgia"/>
              </a:rPr>
              <a:t> </a:t>
            </a:r>
            <a:r>
              <a:rPr sz="2325" spc="-63" dirty="0">
                <a:latin typeface="Georgia"/>
                <a:cs typeface="Georgia"/>
              </a:rPr>
              <a:t>functions</a:t>
            </a:r>
            <a:r>
              <a:rPr lang="en-US" sz="2325" spc="-63" dirty="0">
                <a:latin typeface="Georgia"/>
                <a:cs typeface="Georgia"/>
              </a:rPr>
              <a:t>.</a:t>
            </a:r>
            <a:endParaRPr sz="2325" dirty="0">
              <a:latin typeface="Georgia"/>
              <a:cs typeface="Georgia"/>
            </a:endParaRPr>
          </a:p>
        </p:txBody>
      </p:sp>
      <p:sp>
        <p:nvSpPr>
          <p:cNvPr id="28" name="object 28"/>
          <p:cNvSpPr txBox="1"/>
          <p:nvPr/>
        </p:nvSpPr>
        <p:spPr>
          <a:xfrm>
            <a:off x="11583579" y="6356568"/>
            <a:ext cx="544882" cy="179536"/>
          </a:xfrm>
          <a:prstGeom prst="rect">
            <a:avLst/>
          </a:prstGeom>
        </p:spPr>
        <p:txBody>
          <a:bodyPr vert="horz" wrap="square" lIns="0" tIns="0" rIns="0" bIns="0" rtlCol="0">
            <a:spAutoFit/>
          </a:bodyPr>
          <a:lstStyle/>
          <a:p>
            <a:pPr marL="26841">
              <a:lnSpc>
                <a:spcPts val="1416"/>
              </a:lnSpc>
            </a:pPr>
            <a:r>
              <a:rPr sz="1268" spc="190" dirty="0">
                <a:solidFill>
                  <a:srgbClr val="ADADE0"/>
                </a:solidFill>
                <a:latin typeface="Times New Roman"/>
                <a:cs typeface="Times New Roman"/>
              </a:rPr>
              <a:t>42/62</a:t>
            </a:r>
            <a:endParaRPr sz="1268">
              <a:latin typeface="Times New Roman"/>
              <a:cs typeface="Times New Roman"/>
            </a:endParaRPr>
          </a:p>
        </p:txBody>
      </p:sp>
      <p:sp>
        <p:nvSpPr>
          <p:cNvPr id="29" name="object 29"/>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D1752023-3481-43E8-8348-726A0ECAFDA5}"/>
              </a:ext>
            </a:extLst>
          </p:cNvPr>
          <p:cNvSpPr/>
          <p:nvPr/>
        </p:nvSpPr>
        <p:spPr>
          <a:xfrm>
            <a:off x="7831567" y="6356568"/>
            <a:ext cx="4296894" cy="179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FC7A9B-B983-451C-AD5A-E91B3E1D2440}"/>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7374"/>
          <a:stretch/>
        </p:blipFill>
        <p:spPr>
          <a:xfrm>
            <a:off x="153946" y="492162"/>
            <a:ext cx="11851589" cy="6026972"/>
          </a:xfrm>
        </p:spPr>
      </p:pic>
    </p:spTree>
    <p:extLst>
      <p:ext uri="{BB962C8B-B14F-4D97-AF65-F5344CB8AC3E}">
        <p14:creationId xmlns:p14="http://schemas.microsoft.com/office/powerpoint/2010/main" val="344489489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90483" y="5346358"/>
            <a:ext cx="760956" cy="760956"/>
          </a:xfrm>
          <a:custGeom>
            <a:avLst/>
            <a:gdLst/>
            <a:ahLst/>
            <a:cxnLst/>
            <a:rect l="l" t="t" r="r" b="b"/>
            <a:pathLst>
              <a:path w="360044" h="360044">
                <a:moveTo>
                  <a:pt x="180009" y="0"/>
                </a:move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lnTo>
                  <a:pt x="353576" y="132150"/>
                </a:lnTo>
                <a:lnTo>
                  <a:pt x="335430" y="89151"/>
                </a:lnTo>
                <a:lnTo>
                  <a:pt x="307284" y="52721"/>
                </a:lnTo>
                <a:lnTo>
                  <a:pt x="270854" y="24575"/>
                </a:lnTo>
                <a:lnTo>
                  <a:pt x="227857" y="6429"/>
                </a:lnTo>
                <a:lnTo>
                  <a:pt x="180009" y="0"/>
                </a:lnTo>
                <a:close/>
              </a:path>
            </a:pathLst>
          </a:custGeom>
          <a:solidFill>
            <a:srgbClr val="CCCCFF"/>
          </a:solidFill>
        </p:spPr>
        <p:txBody>
          <a:bodyPr wrap="square" lIns="0" tIns="0" rIns="0" bIns="0" rtlCol="0"/>
          <a:lstStyle/>
          <a:p>
            <a:endParaRPr sz="3804"/>
          </a:p>
        </p:txBody>
      </p:sp>
      <p:sp>
        <p:nvSpPr>
          <p:cNvPr id="4" name="object 4"/>
          <p:cNvSpPr/>
          <p:nvPr/>
        </p:nvSpPr>
        <p:spPr>
          <a:xfrm>
            <a:off x="2890483" y="5346358"/>
            <a:ext cx="760956" cy="760956"/>
          </a:xfrm>
          <a:custGeom>
            <a:avLst/>
            <a:gdLst/>
            <a:ahLst/>
            <a:cxnLst/>
            <a:rect l="l" t="t" r="r" b="b"/>
            <a:pathLst>
              <a:path w="360044" h="360044">
                <a:moveTo>
                  <a:pt x="360006" y="180002"/>
                </a:moveTo>
                <a:lnTo>
                  <a:pt x="353576" y="132150"/>
                </a:lnTo>
                <a:lnTo>
                  <a:pt x="335430" y="89151"/>
                </a:lnTo>
                <a:lnTo>
                  <a:pt x="307284" y="52721"/>
                </a:lnTo>
                <a:lnTo>
                  <a:pt x="270854" y="24575"/>
                </a:lnTo>
                <a:lnTo>
                  <a:pt x="227857" y="6429"/>
                </a:lnTo>
                <a:lnTo>
                  <a:pt x="180009" y="0"/>
                </a:ln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close/>
              </a:path>
            </a:pathLst>
          </a:custGeom>
          <a:ln w="10122">
            <a:solidFill>
              <a:srgbClr val="7F7FFF"/>
            </a:solidFill>
          </a:ln>
        </p:spPr>
        <p:txBody>
          <a:bodyPr wrap="square" lIns="0" tIns="0" rIns="0" bIns="0" rtlCol="0"/>
          <a:lstStyle/>
          <a:p>
            <a:endParaRPr sz="3804"/>
          </a:p>
        </p:txBody>
      </p:sp>
      <p:sp>
        <p:nvSpPr>
          <p:cNvPr id="5" name="object 5"/>
          <p:cNvSpPr/>
          <p:nvPr/>
        </p:nvSpPr>
        <p:spPr>
          <a:xfrm>
            <a:off x="1317884" y="5000076"/>
            <a:ext cx="1587674" cy="590513"/>
          </a:xfrm>
          <a:custGeom>
            <a:avLst/>
            <a:gdLst/>
            <a:ahLst/>
            <a:cxnLst/>
            <a:rect l="l" t="t" r="r" b="b"/>
            <a:pathLst>
              <a:path w="751205" h="279400">
                <a:moveTo>
                  <a:pt x="750624" y="279256"/>
                </a:moveTo>
                <a:lnTo>
                  <a:pt x="0" y="0"/>
                </a:lnTo>
              </a:path>
            </a:pathLst>
          </a:custGeom>
          <a:ln w="5060">
            <a:solidFill>
              <a:srgbClr val="000000"/>
            </a:solidFill>
          </a:ln>
        </p:spPr>
        <p:txBody>
          <a:bodyPr wrap="square" lIns="0" tIns="0" rIns="0" bIns="0" rtlCol="0"/>
          <a:lstStyle/>
          <a:p>
            <a:endParaRPr sz="3804"/>
          </a:p>
        </p:txBody>
      </p:sp>
      <p:sp>
        <p:nvSpPr>
          <p:cNvPr id="6" name="object 6"/>
          <p:cNvSpPr/>
          <p:nvPr/>
        </p:nvSpPr>
        <p:spPr>
          <a:xfrm>
            <a:off x="1312870" y="4957426"/>
            <a:ext cx="75156" cy="120787"/>
          </a:xfrm>
          <a:custGeom>
            <a:avLst/>
            <a:gdLst/>
            <a:ahLst/>
            <a:cxnLst/>
            <a:rect l="l" t="t" r="r" b="b"/>
            <a:pathLst>
              <a:path w="35559" h="57150">
                <a:moveTo>
                  <a:pt x="14087" y="56959"/>
                </a:moveTo>
                <a:lnTo>
                  <a:pt x="13915" y="44154"/>
                </a:lnTo>
                <a:lnTo>
                  <a:pt x="11069" y="33749"/>
                </a:lnTo>
                <a:lnTo>
                  <a:pt x="6210" y="25533"/>
                </a:lnTo>
                <a:lnTo>
                  <a:pt x="0" y="19297"/>
                </a:lnTo>
                <a:lnTo>
                  <a:pt x="8776" y="18636"/>
                </a:lnTo>
                <a:lnTo>
                  <a:pt x="17823" y="15594"/>
                </a:lnTo>
                <a:lnTo>
                  <a:pt x="26778" y="9578"/>
                </a:lnTo>
                <a:lnTo>
                  <a:pt x="35277" y="0"/>
                </a:lnTo>
              </a:path>
            </a:pathLst>
          </a:custGeom>
          <a:ln w="5064">
            <a:solidFill>
              <a:srgbClr val="000000"/>
            </a:solidFill>
          </a:ln>
        </p:spPr>
        <p:txBody>
          <a:bodyPr wrap="square" lIns="0" tIns="0" rIns="0" bIns="0" rtlCol="0"/>
          <a:lstStyle/>
          <a:p>
            <a:endParaRPr sz="3804"/>
          </a:p>
        </p:txBody>
      </p:sp>
      <p:sp>
        <p:nvSpPr>
          <p:cNvPr id="7" name="object 7"/>
          <p:cNvSpPr/>
          <p:nvPr/>
        </p:nvSpPr>
        <p:spPr>
          <a:xfrm>
            <a:off x="2229726" y="5002469"/>
            <a:ext cx="720694" cy="500592"/>
          </a:xfrm>
          <a:custGeom>
            <a:avLst/>
            <a:gdLst/>
            <a:ahLst/>
            <a:cxnLst/>
            <a:rect l="l" t="t" r="r" b="b"/>
            <a:pathLst>
              <a:path w="340994" h="236855">
                <a:moveTo>
                  <a:pt x="340436" y="236738"/>
                </a:moveTo>
                <a:lnTo>
                  <a:pt x="0" y="0"/>
                </a:lnTo>
              </a:path>
            </a:pathLst>
          </a:custGeom>
          <a:ln w="5060">
            <a:solidFill>
              <a:srgbClr val="000000"/>
            </a:solidFill>
          </a:ln>
        </p:spPr>
        <p:txBody>
          <a:bodyPr wrap="square" lIns="0" tIns="0" rIns="0" bIns="0" rtlCol="0"/>
          <a:lstStyle/>
          <a:p>
            <a:endParaRPr sz="3804"/>
          </a:p>
        </p:txBody>
      </p:sp>
      <p:sp>
        <p:nvSpPr>
          <p:cNvPr id="8" name="object 8"/>
          <p:cNvSpPr/>
          <p:nvPr/>
        </p:nvSpPr>
        <p:spPr>
          <a:xfrm>
            <a:off x="2225322" y="4978418"/>
            <a:ext cx="83209" cy="106024"/>
          </a:xfrm>
          <a:custGeom>
            <a:avLst/>
            <a:gdLst/>
            <a:ahLst/>
            <a:cxnLst/>
            <a:rect l="l" t="t" r="r" b="b"/>
            <a:pathLst>
              <a:path w="39369" h="50164">
                <a:moveTo>
                  <a:pt x="4280" y="49987"/>
                </a:moveTo>
                <a:lnTo>
                  <a:pt x="7305" y="37519"/>
                </a:lnTo>
                <a:lnTo>
                  <a:pt x="7138" y="26713"/>
                </a:lnTo>
                <a:lnTo>
                  <a:pt x="4471" y="17529"/>
                </a:lnTo>
                <a:lnTo>
                  <a:pt x="0" y="9930"/>
                </a:lnTo>
                <a:lnTo>
                  <a:pt x="8681" y="11476"/>
                </a:lnTo>
                <a:lnTo>
                  <a:pt x="18218" y="10780"/>
                </a:lnTo>
                <a:lnTo>
                  <a:pt x="28407" y="7176"/>
                </a:lnTo>
                <a:lnTo>
                  <a:pt x="39041" y="0"/>
                </a:lnTo>
              </a:path>
            </a:pathLst>
          </a:custGeom>
          <a:ln w="5073">
            <a:solidFill>
              <a:srgbClr val="000000"/>
            </a:solidFill>
          </a:ln>
        </p:spPr>
        <p:txBody>
          <a:bodyPr wrap="square" lIns="0" tIns="0" rIns="0" bIns="0" rtlCol="0"/>
          <a:lstStyle/>
          <a:p>
            <a:endParaRPr sz="3804"/>
          </a:p>
        </p:txBody>
      </p:sp>
      <p:sp>
        <p:nvSpPr>
          <p:cNvPr id="9" name="object 9"/>
          <p:cNvSpPr/>
          <p:nvPr/>
        </p:nvSpPr>
        <p:spPr>
          <a:xfrm>
            <a:off x="3608088" y="5001808"/>
            <a:ext cx="887109" cy="526093"/>
          </a:xfrm>
          <a:custGeom>
            <a:avLst/>
            <a:gdLst/>
            <a:ahLst/>
            <a:cxnLst/>
            <a:rect l="l" t="t" r="r" b="b"/>
            <a:pathLst>
              <a:path w="419735" h="248919">
                <a:moveTo>
                  <a:pt x="0" y="248564"/>
                </a:moveTo>
                <a:lnTo>
                  <a:pt x="419328" y="0"/>
                </a:lnTo>
              </a:path>
            </a:pathLst>
          </a:custGeom>
          <a:ln w="5060">
            <a:solidFill>
              <a:srgbClr val="000000"/>
            </a:solidFill>
          </a:ln>
        </p:spPr>
        <p:txBody>
          <a:bodyPr wrap="square" lIns="0" tIns="0" rIns="0" bIns="0" rtlCol="0"/>
          <a:lstStyle/>
          <a:p>
            <a:endParaRPr sz="3804"/>
          </a:p>
        </p:txBody>
      </p:sp>
      <p:sp>
        <p:nvSpPr>
          <p:cNvPr id="10" name="object 10"/>
          <p:cNvSpPr/>
          <p:nvPr/>
        </p:nvSpPr>
        <p:spPr>
          <a:xfrm>
            <a:off x="4418260" y="4972199"/>
            <a:ext cx="81867" cy="111392"/>
          </a:xfrm>
          <a:custGeom>
            <a:avLst/>
            <a:gdLst/>
            <a:ahLst/>
            <a:cxnLst/>
            <a:rect l="l" t="t" r="r" b="b"/>
            <a:pathLst>
              <a:path w="38735" h="52705">
                <a:moveTo>
                  <a:pt x="0" y="0"/>
                </a:moveTo>
                <a:lnTo>
                  <a:pt x="10073" y="7917"/>
                </a:lnTo>
                <a:lnTo>
                  <a:pt x="19961" y="12245"/>
                </a:lnTo>
                <a:lnTo>
                  <a:pt x="29410" y="13629"/>
                </a:lnTo>
                <a:lnTo>
                  <a:pt x="38169" y="12717"/>
                </a:lnTo>
                <a:lnTo>
                  <a:pt x="33165" y="19963"/>
                </a:lnTo>
                <a:lnTo>
                  <a:pt x="29844" y="28917"/>
                </a:lnTo>
                <a:lnTo>
                  <a:pt x="28895" y="39669"/>
                </a:lnTo>
                <a:lnTo>
                  <a:pt x="31006" y="52307"/>
                </a:lnTo>
              </a:path>
            </a:pathLst>
          </a:custGeom>
          <a:ln w="5067">
            <a:solidFill>
              <a:srgbClr val="000000"/>
            </a:solidFill>
          </a:ln>
        </p:spPr>
        <p:txBody>
          <a:bodyPr wrap="square" lIns="0" tIns="0" rIns="0" bIns="0" rtlCol="0"/>
          <a:lstStyle/>
          <a:p>
            <a:endParaRPr sz="3804"/>
          </a:p>
        </p:txBody>
      </p:sp>
      <p:sp>
        <p:nvSpPr>
          <p:cNvPr id="11" name="object 11"/>
          <p:cNvSpPr/>
          <p:nvPr/>
        </p:nvSpPr>
        <p:spPr>
          <a:xfrm>
            <a:off x="3641532" y="4999794"/>
            <a:ext cx="1766170" cy="601249"/>
          </a:xfrm>
          <a:custGeom>
            <a:avLst/>
            <a:gdLst/>
            <a:ahLst/>
            <a:cxnLst/>
            <a:rect l="l" t="t" r="r" b="b"/>
            <a:pathLst>
              <a:path w="835660" h="284480">
                <a:moveTo>
                  <a:pt x="0" y="284329"/>
                </a:moveTo>
                <a:lnTo>
                  <a:pt x="835075" y="0"/>
                </a:lnTo>
              </a:path>
            </a:pathLst>
          </a:custGeom>
          <a:ln w="5060">
            <a:solidFill>
              <a:srgbClr val="000000"/>
            </a:solidFill>
          </a:ln>
        </p:spPr>
        <p:txBody>
          <a:bodyPr wrap="square" lIns="0" tIns="0" rIns="0" bIns="0" rtlCol="0"/>
          <a:lstStyle/>
          <a:p>
            <a:endParaRPr sz="3804"/>
          </a:p>
        </p:txBody>
      </p:sp>
      <p:sp>
        <p:nvSpPr>
          <p:cNvPr id="12" name="object 12"/>
          <p:cNvSpPr/>
          <p:nvPr/>
        </p:nvSpPr>
        <p:spPr>
          <a:xfrm>
            <a:off x="5338194" y="4955235"/>
            <a:ext cx="73814" cy="122129"/>
          </a:xfrm>
          <a:custGeom>
            <a:avLst/>
            <a:gdLst/>
            <a:ahLst/>
            <a:cxnLst/>
            <a:rect l="l" t="t" r="r" b="b"/>
            <a:pathLst>
              <a:path w="34925" h="57785">
                <a:moveTo>
                  <a:pt x="0" y="0"/>
                </a:moveTo>
                <a:lnTo>
                  <a:pt x="8222" y="9808"/>
                </a:lnTo>
                <a:lnTo>
                  <a:pt x="17000" y="16068"/>
                </a:lnTo>
                <a:lnTo>
                  <a:pt x="25954" y="19361"/>
                </a:lnTo>
                <a:lnTo>
                  <a:pt x="34704" y="20267"/>
                </a:lnTo>
                <a:lnTo>
                  <a:pt x="28325" y="26324"/>
                </a:lnTo>
                <a:lnTo>
                  <a:pt x="23240" y="34396"/>
                </a:lnTo>
                <a:lnTo>
                  <a:pt x="20105" y="44712"/>
                </a:lnTo>
                <a:lnTo>
                  <a:pt x="19575" y="57500"/>
                </a:lnTo>
              </a:path>
            </a:pathLst>
          </a:custGeom>
          <a:ln w="5061">
            <a:solidFill>
              <a:srgbClr val="000000"/>
            </a:solidFill>
          </a:ln>
        </p:spPr>
        <p:txBody>
          <a:bodyPr wrap="square" lIns="0" tIns="0" rIns="0" bIns="0" rtlCol="0"/>
          <a:lstStyle/>
          <a:p>
            <a:endParaRPr sz="3804"/>
          </a:p>
        </p:txBody>
      </p:sp>
      <p:sp>
        <p:nvSpPr>
          <p:cNvPr id="13" name="object 13"/>
          <p:cNvSpPr/>
          <p:nvPr/>
        </p:nvSpPr>
        <p:spPr>
          <a:xfrm>
            <a:off x="988287" y="4220252"/>
            <a:ext cx="799876" cy="731431"/>
          </a:xfrm>
          <a:custGeom>
            <a:avLst/>
            <a:gdLst/>
            <a:ahLst/>
            <a:cxnLst/>
            <a:rect l="l" t="t" r="r" b="b"/>
            <a:pathLst>
              <a:path w="378459" h="346075">
                <a:moveTo>
                  <a:pt x="0" y="345608"/>
                </a:moveTo>
                <a:lnTo>
                  <a:pt x="0" y="0"/>
                </a:lnTo>
                <a:lnTo>
                  <a:pt x="378011" y="0"/>
                </a:lnTo>
                <a:lnTo>
                  <a:pt x="378011" y="345608"/>
                </a:lnTo>
                <a:lnTo>
                  <a:pt x="0" y="345608"/>
                </a:lnTo>
                <a:close/>
              </a:path>
            </a:pathLst>
          </a:custGeom>
          <a:ln w="10122">
            <a:solidFill>
              <a:srgbClr val="7F7F7F"/>
            </a:solidFill>
          </a:ln>
        </p:spPr>
        <p:txBody>
          <a:bodyPr wrap="square" lIns="0" tIns="0" rIns="0" bIns="0" rtlCol="0"/>
          <a:lstStyle/>
          <a:p>
            <a:endParaRPr sz="3804"/>
          </a:p>
        </p:txBody>
      </p:sp>
      <p:sp>
        <p:nvSpPr>
          <p:cNvPr id="14" name="object 14"/>
          <p:cNvSpPr/>
          <p:nvPr/>
        </p:nvSpPr>
        <p:spPr>
          <a:xfrm>
            <a:off x="1901346" y="4220252"/>
            <a:ext cx="799876" cy="731431"/>
          </a:xfrm>
          <a:custGeom>
            <a:avLst/>
            <a:gdLst/>
            <a:ahLst/>
            <a:cxnLst/>
            <a:rect l="l" t="t" r="r" b="b"/>
            <a:pathLst>
              <a:path w="378459"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15" name="object 15"/>
          <p:cNvSpPr txBox="1"/>
          <p:nvPr/>
        </p:nvSpPr>
        <p:spPr>
          <a:xfrm>
            <a:off x="999444" y="4014752"/>
            <a:ext cx="1995662" cy="917382"/>
          </a:xfrm>
          <a:prstGeom prst="rect">
            <a:avLst/>
          </a:prstGeom>
        </p:spPr>
        <p:txBody>
          <a:bodyPr vert="horz" wrap="square" lIns="0" tIns="32210" rIns="0" bIns="0" rtlCol="0">
            <a:spAutoFit/>
          </a:bodyPr>
          <a:lstStyle/>
          <a:p>
            <a:pPr marL="26841">
              <a:lnSpc>
                <a:spcPts val="4227"/>
              </a:lnSpc>
              <a:spcBef>
                <a:spcPts val="254"/>
              </a:spcBef>
            </a:pPr>
            <a:r>
              <a:rPr sz="2325" spc="-95" dirty="0">
                <a:latin typeface="Georgia"/>
                <a:cs typeface="Georgia"/>
              </a:rPr>
              <a:t>Tower Tower</a:t>
            </a:r>
            <a:r>
              <a:rPr sz="2325" spc="148" dirty="0">
                <a:latin typeface="Georgia"/>
                <a:cs typeface="Georgia"/>
              </a:rPr>
              <a:t> </a:t>
            </a:r>
            <a:r>
              <a:rPr sz="5389" baseline="-13071" dirty="0">
                <a:latin typeface="Times New Roman"/>
                <a:cs typeface="Times New Roman"/>
              </a:rPr>
              <a:t>.</a:t>
            </a:r>
            <a:endParaRPr sz="5389" baseline="-13071">
              <a:latin typeface="Times New Roman"/>
              <a:cs typeface="Times New Roman"/>
            </a:endParaRPr>
          </a:p>
          <a:p>
            <a:pPr marL="26841">
              <a:lnSpc>
                <a:spcPts val="2705"/>
              </a:lnSpc>
            </a:pPr>
            <a:r>
              <a:rPr sz="2325" spc="-85" dirty="0">
                <a:latin typeface="Georgia"/>
                <a:cs typeface="Georgia"/>
              </a:rPr>
              <a:t>maker</a:t>
            </a:r>
            <a:r>
              <a:rPr sz="2325" spc="-63" dirty="0">
                <a:latin typeface="Georgia"/>
                <a:cs typeface="Georgia"/>
              </a:rPr>
              <a:t> </a:t>
            </a:r>
            <a:r>
              <a:rPr sz="2325" spc="-85" dirty="0">
                <a:latin typeface="Georgia"/>
                <a:cs typeface="Georgia"/>
              </a:rPr>
              <a:t>maker</a:t>
            </a:r>
            <a:endParaRPr sz="2325">
              <a:latin typeface="Georgia"/>
              <a:cs typeface="Georgia"/>
            </a:endParaRPr>
          </a:p>
        </p:txBody>
      </p:sp>
      <p:sp>
        <p:nvSpPr>
          <p:cNvPr id="16" name="object 16"/>
          <p:cNvSpPr/>
          <p:nvPr/>
        </p:nvSpPr>
        <p:spPr>
          <a:xfrm>
            <a:off x="4183973" y="4220252"/>
            <a:ext cx="799876" cy="731431"/>
          </a:xfrm>
          <a:custGeom>
            <a:avLst/>
            <a:gdLst/>
            <a:ahLst/>
            <a:cxnLst/>
            <a:rect l="l" t="t" r="r" b="b"/>
            <a:pathLst>
              <a:path w="378460" h="346075">
                <a:moveTo>
                  <a:pt x="0" y="345608"/>
                </a:moveTo>
                <a:lnTo>
                  <a:pt x="0" y="0"/>
                </a:lnTo>
                <a:lnTo>
                  <a:pt x="378015" y="0"/>
                </a:lnTo>
                <a:lnTo>
                  <a:pt x="378015" y="345608"/>
                </a:lnTo>
                <a:lnTo>
                  <a:pt x="0" y="345608"/>
                </a:lnTo>
                <a:close/>
              </a:path>
            </a:pathLst>
          </a:custGeom>
          <a:ln w="10122">
            <a:solidFill>
              <a:srgbClr val="7F7F7F"/>
            </a:solidFill>
          </a:ln>
        </p:spPr>
        <p:txBody>
          <a:bodyPr wrap="square" lIns="0" tIns="0" rIns="0" bIns="0" rtlCol="0"/>
          <a:lstStyle/>
          <a:p>
            <a:endParaRPr sz="3804"/>
          </a:p>
        </p:txBody>
      </p:sp>
      <p:sp>
        <p:nvSpPr>
          <p:cNvPr id="17" name="object 17"/>
          <p:cNvSpPr txBox="1"/>
          <p:nvPr/>
        </p:nvSpPr>
        <p:spPr>
          <a:xfrm>
            <a:off x="4195085" y="4184020"/>
            <a:ext cx="1748723" cy="728821"/>
          </a:xfrm>
          <a:prstGeom prst="rect">
            <a:avLst/>
          </a:prstGeom>
        </p:spPr>
        <p:txBody>
          <a:bodyPr vert="horz" wrap="square" lIns="0" tIns="14763" rIns="0" bIns="0" rtlCol="0">
            <a:spAutoFit/>
          </a:bodyPr>
          <a:lstStyle/>
          <a:p>
            <a:pPr marL="26841" marR="10737">
              <a:lnSpc>
                <a:spcPct val="102699"/>
              </a:lnSpc>
              <a:spcBef>
                <a:spcPts val="116"/>
              </a:spcBef>
            </a:pPr>
            <a:r>
              <a:rPr sz="2325" spc="-95" dirty="0">
                <a:latin typeface="Georgia"/>
                <a:cs typeface="Georgia"/>
              </a:rPr>
              <a:t>Tower Tower  </a:t>
            </a:r>
            <a:r>
              <a:rPr sz="2325" spc="-85" dirty="0">
                <a:latin typeface="Georgia"/>
                <a:cs typeface="Georgia"/>
              </a:rPr>
              <a:t>maker</a:t>
            </a:r>
            <a:r>
              <a:rPr sz="2325" spc="306" dirty="0">
                <a:latin typeface="Georgia"/>
                <a:cs typeface="Georgia"/>
              </a:rPr>
              <a:t> </a:t>
            </a:r>
            <a:r>
              <a:rPr sz="2325" spc="-85" dirty="0">
                <a:latin typeface="Georgia"/>
                <a:cs typeface="Georgia"/>
              </a:rPr>
              <a:t>maker</a:t>
            </a:r>
            <a:endParaRPr sz="2325">
              <a:latin typeface="Georgia"/>
              <a:cs typeface="Georgia"/>
            </a:endParaRPr>
          </a:p>
        </p:txBody>
      </p:sp>
      <p:sp>
        <p:nvSpPr>
          <p:cNvPr id="18" name="object 18"/>
          <p:cNvSpPr/>
          <p:nvPr/>
        </p:nvSpPr>
        <p:spPr>
          <a:xfrm>
            <a:off x="5097040" y="4220252"/>
            <a:ext cx="799876" cy="731431"/>
          </a:xfrm>
          <a:custGeom>
            <a:avLst/>
            <a:gdLst/>
            <a:ahLst/>
            <a:cxnLst/>
            <a:rect l="l" t="t" r="r" b="b"/>
            <a:pathLst>
              <a:path w="378460"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19" name="object 19"/>
          <p:cNvSpPr/>
          <p:nvPr/>
        </p:nvSpPr>
        <p:spPr>
          <a:xfrm>
            <a:off x="1017912" y="3287868"/>
            <a:ext cx="581708" cy="759506"/>
          </a:xfrm>
          <a:prstGeom prst="rect">
            <a:avLst/>
          </a:prstGeom>
          <a:blipFill>
            <a:blip r:embed="rId2" cstate="print"/>
            <a:stretch>
              <a:fillRect/>
            </a:stretch>
          </a:blipFill>
        </p:spPr>
        <p:txBody>
          <a:bodyPr wrap="square" lIns="0" tIns="0" rIns="0" bIns="0" rtlCol="0"/>
          <a:lstStyle/>
          <a:p>
            <a:endParaRPr sz="3804"/>
          </a:p>
        </p:txBody>
      </p:sp>
      <p:sp>
        <p:nvSpPr>
          <p:cNvPr id="20" name="object 20"/>
          <p:cNvSpPr/>
          <p:nvPr/>
        </p:nvSpPr>
        <p:spPr>
          <a:xfrm>
            <a:off x="1931917" y="3288834"/>
            <a:ext cx="581708" cy="761438"/>
          </a:xfrm>
          <a:prstGeom prst="rect">
            <a:avLst/>
          </a:prstGeom>
          <a:blipFill>
            <a:blip r:embed="rId3" cstate="print"/>
            <a:stretch>
              <a:fillRect/>
            </a:stretch>
          </a:blipFill>
        </p:spPr>
        <p:txBody>
          <a:bodyPr wrap="square" lIns="0" tIns="0" rIns="0" bIns="0" rtlCol="0"/>
          <a:lstStyle/>
          <a:p>
            <a:endParaRPr sz="3804"/>
          </a:p>
        </p:txBody>
      </p:sp>
      <p:sp>
        <p:nvSpPr>
          <p:cNvPr id="21" name="object 21"/>
          <p:cNvSpPr/>
          <p:nvPr/>
        </p:nvSpPr>
        <p:spPr>
          <a:xfrm>
            <a:off x="4218383" y="3291732"/>
            <a:ext cx="573977" cy="765304"/>
          </a:xfrm>
          <a:prstGeom prst="rect">
            <a:avLst/>
          </a:prstGeom>
          <a:blipFill>
            <a:blip r:embed="rId4" cstate="print"/>
            <a:stretch>
              <a:fillRect/>
            </a:stretch>
          </a:blipFill>
        </p:spPr>
        <p:txBody>
          <a:bodyPr wrap="square" lIns="0" tIns="0" rIns="0" bIns="0" rtlCol="0"/>
          <a:lstStyle/>
          <a:p>
            <a:endParaRPr sz="3804"/>
          </a:p>
        </p:txBody>
      </p:sp>
      <p:sp>
        <p:nvSpPr>
          <p:cNvPr id="22" name="object 22"/>
          <p:cNvSpPr/>
          <p:nvPr/>
        </p:nvSpPr>
        <p:spPr>
          <a:xfrm>
            <a:off x="5127558" y="3295597"/>
            <a:ext cx="585573" cy="761438"/>
          </a:xfrm>
          <a:prstGeom prst="rect">
            <a:avLst/>
          </a:prstGeom>
          <a:blipFill>
            <a:blip r:embed="rId5" cstate="print"/>
            <a:stretch>
              <a:fillRect/>
            </a:stretch>
          </a:blipFill>
        </p:spPr>
        <p:txBody>
          <a:bodyPr wrap="square" lIns="0" tIns="0" rIns="0" bIns="0" rtlCol="0"/>
          <a:lstStyle/>
          <a:p>
            <a:endParaRPr sz="3804"/>
          </a:p>
        </p:txBody>
      </p:sp>
      <p:sp>
        <p:nvSpPr>
          <p:cNvPr id="23" name="object 23"/>
          <p:cNvSpPr/>
          <p:nvPr/>
        </p:nvSpPr>
        <p:spPr>
          <a:xfrm>
            <a:off x="2890483" y="2150674"/>
            <a:ext cx="760956" cy="760956"/>
          </a:xfrm>
          <a:custGeom>
            <a:avLst/>
            <a:gdLst/>
            <a:ahLst/>
            <a:cxnLst/>
            <a:rect l="l" t="t" r="r" b="b"/>
            <a:pathLst>
              <a:path w="360044" h="360044">
                <a:moveTo>
                  <a:pt x="180009" y="0"/>
                </a:moveTo>
                <a:lnTo>
                  <a:pt x="132156" y="6429"/>
                </a:lnTo>
                <a:lnTo>
                  <a:pt x="89155" y="24573"/>
                </a:lnTo>
                <a:lnTo>
                  <a:pt x="52724" y="52717"/>
                </a:lnTo>
                <a:lnTo>
                  <a:pt x="24576" y="89146"/>
                </a:lnTo>
                <a:lnTo>
                  <a:pt x="6430" y="132144"/>
                </a:lnTo>
                <a:lnTo>
                  <a:pt x="0" y="179997"/>
                </a:lnTo>
                <a:lnTo>
                  <a:pt x="6430" y="227850"/>
                </a:lnTo>
                <a:lnTo>
                  <a:pt x="24576" y="270851"/>
                </a:lnTo>
                <a:lnTo>
                  <a:pt x="52724" y="307282"/>
                </a:lnTo>
                <a:lnTo>
                  <a:pt x="89155" y="335430"/>
                </a:lnTo>
                <a:lnTo>
                  <a:pt x="132156" y="353576"/>
                </a:lnTo>
                <a:lnTo>
                  <a:pt x="180009" y="360006"/>
                </a:lnTo>
                <a:lnTo>
                  <a:pt x="227857" y="353576"/>
                </a:lnTo>
                <a:lnTo>
                  <a:pt x="270854" y="335430"/>
                </a:lnTo>
                <a:lnTo>
                  <a:pt x="307284" y="307282"/>
                </a:lnTo>
                <a:lnTo>
                  <a:pt x="335430" y="270851"/>
                </a:lnTo>
                <a:lnTo>
                  <a:pt x="353576" y="227850"/>
                </a:lnTo>
                <a:lnTo>
                  <a:pt x="360006" y="179997"/>
                </a:lnTo>
                <a:lnTo>
                  <a:pt x="353576" y="132144"/>
                </a:lnTo>
                <a:lnTo>
                  <a:pt x="335430" y="89146"/>
                </a:lnTo>
                <a:lnTo>
                  <a:pt x="307284" y="52717"/>
                </a:lnTo>
                <a:lnTo>
                  <a:pt x="270854" y="24573"/>
                </a:lnTo>
                <a:lnTo>
                  <a:pt x="227857" y="6429"/>
                </a:lnTo>
                <a:lnTo>
                  <a:pt x="180009" y="0"/>
                </a:lnTo>
                <a:close/>
              </a:path>
            </a:pathLst>
          </a:custGeom>
          <a:solidFill>
            <a:srgbClr val="E1F4FD"/>
          </a:solidFill>
        </p:spPr>
        <p:txBody>
          <a:bodyPr wrap="square" lIns="0" tIns="0" rIns="0" bIns="0" rtlCol="0"/>
          <a:lstStyle/>
          <a:p>
            <a:endParaRPr sz="3804"/>
          </a:p>
        </p:txBody>
      </p:sp>
      <p:sp>
        <p:nvSpPr>
          <p:cNvPr id="24" name="object 24"/>
          <p:cNvSpPr/>
          <p:nvPr/>
        </p:nvSpPr>
        <p:spPr>
          <a:xfrm>
            <a:off x="2890483" y="2150674"/>
            <a:ext cx="760956" cy="760956"/>
          </a:xfrm>
          <a:custGeom>
            <a:avLst/>
            <a:gdLst/>
            <a:ahLst/>
            <a:cxnLst/>
            <a:rect l="l" t="t" r="r" b="b"/>
            <a:pathLst>
              <a:path w="360044" h="360044">
                <a:moveTo>
                  <a:pt x="360006" y="179997"/>
                </a:moveTo>
                <a:lnTo>
                  <a:pt x="353576" y="132144"/>
                </a:lnTo>
                <a:lnTo>
                  <a:pt x="335430" y="89146"/>
                </a:lnTo>
                <a:lnTo>
                  <a:pt x="307284" y="52717"/>
                </a:lnTo>
                <a:lnTo>
                  <a:pt x="270854" y="24573"/>
                </a:lnTo>
                <a:lnTo>
                  <a:pt x="227857" y="6429"/>
                </a:lnTo>
                <a:lnTo>
                  <a:pt x="180009" y="0"/>
                </a:lnTo>
                <a:lnTo>
                  <a:pt x="132156" y="6429"/>
                </a:lnTo>
                <a:lnTo>
                  <a:pt x="89155" y="24573"/>
                </a:lnTo>
                <a:lnTo>
                  <a:pt x="52724" y="52717"/>
                </a:lnTo>
                <a:lnTo>
                  <a:pt x="24576" y="89146"/>
                </a:lnTo>
                <a:lnTo>
                  <a:pt x="6430" y="132144"/>
                </a:lnTo>
                <a:lnTo>
                  <a:pt x="0" y="179997"/>
                </a:lnTo>
                <a:lnTo>
                  <a:pt x="6430" y="227850"/>
                </a:lnTo>
                <a:lnTo>
                  <a:pt x="24576" y="270851"/>
                </a:lnTo>
                <a:lnTo>
                  <a:pt x="52724" y="307282"/>
                </a:lnTo>
                <a:lnTo>
                  <a:pt x="89155" y="335430"/>
                </a:lnTo>
                <a:lnTo>
                  <a:pt x="132156" y="353576"/>
                </a:lnTo>
                <a:lnTo>
                  <a:pt x="180009" y="360006"/>
                </a:lnTo>
                <a:lnTo>
                  <a:pt x="227857" y="353576"/>
                </a:lnTo>
                <a:lnTo>
                  <a:pt x="270854" y="335430"/>
                </a:lnTo>
                <a:lnTo>
                  <a:pt x="307284" y="307282"/>
                </a:lnTo>
                <a:lnTo>
                  <a:pt x="335430" y="270851"/>
                </a:lnTo>
                <a:lnTo>
                  <a:pt x="353576" y="227850"/>
                </a:lnTo>
                <a:lnTo>
                  <a:pt x="360006" y="179997"/>
                </a:lnTo>
                <a:close/>
              </a:path>
            </a:pathLst>
          </a:custGeom>
          <a:ln w="10122">
            <a:solidFill>
              <a:srgbClr val="7F7FFF"/>
            </a:solidFill>
          </a:ln>
        </p:spPr>
        <p:txBody>
          <a:bodyPr wrap="square" lIns="0" tIns="0" rIns="0" bIns="0" rtlCol="0"/>
          <a:lstStyle/>
          <a:p>
            <a:endParaRPr sz="3804"/>
          </a:p>
        </p:txBody>
      </p:sp>
      <p:sp>
        <p:nvSpPr>
          <p:cNvPr id="25" name="object 25"/>
          <p:cNvSpPr/>
          <p:nvPr/>
        </p:nvSpPr>
        <p:spPr>
          <a:xfrm>
            <a:off x="1307854" y="2671157"/>
            <a:ext cx="1587674" cy="590513"/>
          </a:xfrm>
          <a:custGeom>
            <a:avLst/>
            <a:gdLst/>
            <a:ahLst/>
            <a:cxnLst/>
            <a:rect l="l" t="t" r="r" b="b"/>
            <a:pathLst>
              <a:path w="751205" h="279400">
                <a:moveTo>
                  <a:pt x="0" y="279342"/>
                </a:moveTo>
                <a:lnTo>
                  <a:pt x="750633" y="0"/>
                </a:lnTo>
              </a:path>
            </a:pathLst>
          </a:custGeom>
          <a:ln w="5060">
            <a:solidFill>
              <a:srgbClr val="000000"/>
            </a:solidFill>
          </a:ln>
        </p:spPr>
        <p:txBody>
          <a:bodyPr wrap="square" lIns="0" tIns="0" rIns="0" bIns="0" rtlCol="0"/>
          <a:lstStyle/>
          <a:p>
            <a:endParaRPr sz="3804"/>
          </a:p>
        </p:txBody>
      </p:sp>
      <p:sp>
        <p:nvSpPr>
          <p:cNvPr id="26" name="object 26"/>
          <p:cNvSpPr/>
          <p:nvPr/>
        </p:nvSpPr>
        <p:spPr>
          <a:xfrm>
            <a:off x="2824748" y="2628498"/>
            <a:ext cx="75156" cy="120787"/>
          </a:xfrm>
          <a:custGeom>
            <a:avLst/>
            <a:gdLst/>
            <a:ahLst/>
            <a:cxnLst/>
            <a:rect l="l" t="t" r="r" b="b"/>
            <a:pathLst>
              <a:path w="35559" h="57150">
                <a:moveTo>
                  <a:pt x="0" y="0"/>
                </a:moveTo>
                <a:lnTo>
                  <a:pt x="8500" y="9578"/>
                </a:lnTo>
                <a:lnTo>
                  <a:pt x="17455" y="15592"/>
                </a:lnTo>
                <a:lnTo>
                  <a:pt x="26503" y="18634"/>
                </a:lnTo>
                <a:lnTo>
                  <a:pt x="35280" y="19294"/>
                </a:lnTo>
                <a:lnTo>
                  <a:pt x="29070" y="25531"/>
                </a:lnTo>
                <a:lnTo>
                  <a:pt x="24211" y="33748"/>
                </a:lnTo>
                <a:lnTo>
                  <a:pt x="21366" y="44154"/>
                </a:lnTo>
                <a:lnTo>
                  <a:pt x="21196" y="56959"/>
                </a:lnTo>
              </a:path>
            </a:pathLst>
          </a:custGeom>
          <a:ln w="5064">
            <a:solidFill>
              <a:srgbClr val="000000"/>
            </a:solidFill>
          </a:ln>
        </p:spPr>
        <p:txBody>
          <a:bodyPr wrap="square" lIns="0" tIns="0" rIns="0" bIns="0" rtlCol="0"/>
          <a:lstStyle/>
          <a:p>
            <a:endParaRPr sz="3804"/>
          </a:p>
        </p:txBody>
      </p:sp>
      <p:sp>
        <p:nvSpPr>
          <p:cNvPr id="27" name="object 27"/>
          <p:cNvSpPr/>
          <p:nvPr/>
        </p:nvSpPr>
        <p:spPr>
          <a:xfrm>
            <a:off x="2220921" y="2761021"/>
            <a:ext cx="720694" cy="500592"/>
          </a:xfrm>
          <a:custGeom>
            <a:avLst/>
            <a:gdLst/>
            <a:ahLst/>
            <a:cxnLst/>
            <a:rect l="l" t="t" r="r" b="b"/>
            <a:pathLst>
              <a:path w="340994" h="236855">
                <a:moveTo>
                  <a:pt x="0" y="236823"/>
                </a:moveTo>
                <a:lnTo>
                  <a:pt x="340436" y="0"/>
                </a:lnTo>
              </a:path>
            </a:pathLst>
          </a:custGeom>
          <a:ln w="5060">
            <a:solidFill>
              <a:srgbClr val="000000"/>
            </a:solidFill>
          </a:ln>
        </p:spPr>
        <p:txBody>
          <a:bodyPr wrap="square" lIns="0" tIns="0" rIns="0" bIns="0" rtlCol="0"/>
          <a:lstStyle/>
          <a:p>
            <a:endParaRPr sz="3804"/>
          </a:p>
        </p:txBody>
      </p:sp>
      <p:sp>
        <p:nvSpPr>
          <p:cNvPr id="28" name="object 28"/>
          <p:cNvSpPr/>
          <p:nvPr/>
        </p:nvSpPr>
        <p:spPr>
          <a:xfrm>
            <a:off x="2862306" y="2736987"/>
            <a:ext cx="83209" cy="106024"/>
          </a:xfrm>
          <a:custGeom>
            <a:avLst/>
            <a:gdLst/>
            <a:ahLst/>
            <a:cxnLst/>
            <a:rect l="l" t="t" r="r" b="b"/>
            <a:pathLst>
              <a:path w="39369" h="50165">
                <a:moveTo>
                  <a:pt x="0" y="0"/>
                </a:moveTo>
                <a:lnTo>
                  <a:pt x="10637" y="7175"/>
                </a:lnTo>
                <a:lnTo>
                  <a:pt x="20827" y="10777"/>
                </a:lnTo>
                <a:lnTo>
                  <a:pt x="30366" y="11472"/>
                </a:lnTo>
                <a:lnTo>
                  <a:pt x="39048" y="9924"/>
                </a:lnTo>
                <a:lnTo>
                  <a:pt x="34577" y="17525"/>
                </a:lnTo>
                <a:lnTo>
                  <a:pt x="31912" y="26711"/>
                </a:lnTo>
                <a:lnTo>
                  <a:pt x="31746" y="37518"/>
                </a:lnTo>
                <a:lnTo>
                  <a:pt x="34774" y="49987"/>
                </a:lnTo>
              </a:path>
            </a:pathLst>
          </a:custGeom>
          <a:ln w="5074">
            <a:solidFill>
              <a:srgbClr val="000000"/>
            </a:solidFill>
          </a:ln>
        </p:spPr>
        <p:txBody>
          <a:bodyPr wrap="square" lIns="0" tIns="0" rIns="0" bIns="0" rtlCol="0"/>
          <a:lstStyle/>
          <a:p>
            <a:endParaRPr sz="3804"/>
          </a:p>
        </p:txBody>
      </p:sp>
      <p:sp>
        <p:nvSpPr>
          <p:cNvPr id="29" name="object 29"/>
          <p:cNvSpPr txBox="1"/>
          <p:nvPr/>
        </p:nvSpPr>
        <p:spPr>
          <a:xfrm>
            <a:off x="2825526" y="2215077"/>
            <a:ext cx="1083054" cy="3676099"/>
          </a:xfrm>
          <a:prstGeom prst="rect">
            <a:avLst/>
          </a:prstGeom>
        </p:spPr>
        <p:txBody>
          <a:bodyPr vert="horz" wrap="square" lIns="0" tIns="93945" rIns="0" bIns="0" rtlCol="0">
            <a:spAutoFit/>
          </a:bodyPr>
          <a:lstStyle/>
          <a:p>
            <a:pPr marR="174469" algn="ctr">
              <a:spcBef>
                <a:spcPts val="740"/>
              </a:spcBef>
            </a:pPr>
            <a:r>
              <a:rPr sz="2325" spc="296" dirty="0">
                <a:latin typeface="Georgia"/>
                <a:cs typeface="Georgia"/>
              </a:rPr>
              <a:t>+</a:t>
            </a:r>
            <a:endParaRPr sz="2325">
              <a:latin typeface="Georgia"/>
              <a:cs typeface="Georgia"/>
            </a:endParaRPr>
          </a:p>
          <a:p>
            <a:pPr algn="ctr">
              <a:spcBef>
                <a:spcPts val="909"/>
              </a:spcBef>
              <a:tabLst>
                <a:tab pos="456305" algn="l"/>
                <a:tab pos="912609" algn="l"/>
              </a:tabLst>
            </a:pPr>
            <a:r>
              <a:rPr sz="3593" dirty="0">
                <a:latin typeface="Times New Roman"/>
                <a:cs typeface="Times New Roman"/>
              </a:rPr>
              <a:t>.	.	.</a:t>
            </a:r>
            <a:endParaRPr sz="3593">
              <a:latin typeface="Times New Roman"/>
              <a:cs typeface="Times New Roman"/>
            </a:endParaRPr>
          </a:p>
          <a:p>
            <a:pPr algn="ctr">
              <a:spcBef>
                <a:spcPts val="1076"/>
              </a:spcBef>
              <a:tabLst>
                <a:tab pos="456305" algn="l"/>
                <a:tab pos="912609" algn="l"/>
              </a:tabLst>
            </a:pPr>
            <a:r>
              <a:rPr sz="3593" dirty="0">
                <a:latin typeface="Times New Roman"/>
                <a:cs typeface="Times New Roman"/>
              </a:rPr>
              <a:t>.	.	.</a:t>
            </a:r>
            <a:endParaRPr sz="3593">
              <a:latin typeface="Times New Roman"/>
              <a:cs typeface="Times New Roman"/>
            </a:endParaRPr>
          </a:p>
          <a:p>
            <a:pPr marL="483146">
              <a:spcBef>
                <a:spcPts val="1076"/>
              </a:spcBef>
              <a:tabLst>
                <a:tab pos="939451" algn="l"/>
              </a:tabLst>
            </a:pPr>
            <a:r>
              <a:rPr sz="3593" dirty="0">
                <a:latin typeface="Times New Roman"/>
                <a:cs typeface="Times New Roman"/>
              </a:rPr>
              <a:t>.	.</a:t>
            </a:r>
            <a:endParaRPr sz="3593">
              <a:latin typeface="Times New Roman"/>
              <a:cs typeface="Times New Roman"/>
            </a:endParaRPr>
          </a:p>
          <a:p>
            <a:pPr algn="ctr">
              <a:spcBef>
                <a:spcPts val="359"/>
              </a:spcBef>
            </a:pPr>
            <a:r>
              <a:rPr sz="3593" dirty="0">
                <a:latin typeface="Times New Roman"/>
                <a:cs typeface="Times New Roman"/>
              </a:rPr>
              <a:t>. .</a:t>
            </a:r>
            <a:r>
              <a:rPr sz="3593" spc="-116" dirty="0">
                <a:latin typeface="Times New Roman"/>
                <a:cs typeface="Times New Roman"/>
              </a:rPr>
              <a:t> </a:t>
            </a:r>
            <a:r>
              <a:rPr sz="3593" dirty="0">
                <a:latin typeface="Times New Roman"/>
                <a:cs typeface="Times New Roman"/>
              </a:rPr>
              <a:t>.</a:t>
            </a:r>
            <a:endParaRPr sz="3593">
              <a:latin typeface="Times New Roman"/>
              <a:cs typeface="Times New Roman"/>
            </a:endParaRPr>
          </a:p>
          <a:p>
            <a:pPr marR="174469" algn="ctr">
              <a:spcBef>
                <a:spcPts val="1617"/>
              </a:spcBef>
            </a:pPr>
            <a:r>
              <a:rPr sz="2325" i="1" spc="275" dirty="0">
                <a:latin typeface="Times New Roman"/>
                <a:cs typeface="Times New Roman"/>
              </a:rPr>
              <a:t>x</a:t>
            </a:r>
            <a:endParaRPr sz="2325">
              <a:latin typeface="Times New Roman"/>
              <a:cs typeface="Times New Roman"/>
            </a:endParaRPr>
          </a:p>
        </p:txBody>
      </p:sp>
      <p:sp>
        <p:nvSpPr>
          <p:cNvPr id="30" name="object 30"/>
          <p:cNvSpPr/>
          <p:nvPr/>
        </p:nvSpPr>
        <p:spPr>
          <a:xfrm>
            <a:off x="3617294" y="2736033"/>
            <a:ext cx="887109" cy="526093"/>
          </a:xfrm>
          <a:custGeom>
            <a:avLst/>
            <a:gdLst/>
            <a:ahLst/>
            <a:cxnLst/>
            <a:rect l="l" t="t" r="r" b="b"/>
            <a:pathLst>
              <a:path w="419735" h="248919">
                <a:moveTo>
                  <a:pt x="419328" y="248646"/>
                </a:moveTo>
                <a:lnTo>
                  <a:pt x="0" y="0"/>
                </a:lnTo>
              </a:path>
            </a:pathLst>
          </a:custGeom>
          <a:ln w="5060">
            <a:solidFill>
              <a:srgbClr val="000000"/>
            </a:solidFill>
          </a:ln>
        </p:spPr>
        <p:txBody>
          <a:bodyPr wrap="square" lIns="0" tIns="0" rIns="0" bIns="0" rtlCol="0"/>
          <a:lstStyle/>
          <a:p>
            <a:endParaRPr sz="3804"/>
          </a:p>
        </p:txBody>
      </p:sp>
      <p:sp>
        <p:nvSpPr>
          <p:cNvPr id="31" name="object 31"/>
          <p:cNvSpPr/>
          <p:nvPr/>
        </p:nvSpPr>
        <p:spPr>
          <a:xfrm>
            <a:off x="3612679" y="2706428"/>
            <a:ext cx="81867" cy="111392"/>
          </a:xfrm>
          <a:custGeom>
            <a:avLst/>
            <a:gdLst/>
            <a:ahLst/>
            <a:cxnLst/>
            <a:rect l="l" t="t" r="r" b="b"/>
            <a:pathLst>
              <a:path w="38735" h="52705">
                <a:moveTo>
                  <a:pt x="7157" y="52307"/>
                </a:moveTo>
                <a:lnTo>
                  <a:pt x="9270" y="39668"/>
                </a:lnTo>
                <a:lnTo>
                  <a:pt x="8323" y="28915"/>
                </a:lnTo>
                <a:lnTo>
                  <a:pt x="5003" y="19960"/>
                </a:lnTo>
                <a:lnTo>
                  <a:pt x="0" y="12712"/>
                </a:lnTo>
                <a:lnTo>
                  <a:pt x="8759" y="13626"/>
                </a:lnTo>
                <a:lnTo>
                  <a:pt x="18210" y="12243"/>
                </a:lnTo>
                <a:lnTo>
                  <a:pt x="28099" y="7916"/>
                </a:lnTo>
                <a:lnTo>
                  <a:pt x="38175" y="0"/>
                </a:lnTo>
              </a:path>
            </a:pathLst>
          </a:custGeom>
          <a:ln w="5067">
            <a:solidFill>
              <a:srgbClr val="000000"/>
            </a:solidFill>
          </a:ln>
        </p:spPr>
        <p:txBody>
          <a:bodyPr wrap="square" lIns="0" tIns="0" rIns="0" bIns="0" rtlCol="0"/>
          <a:lstStyle/>
          <a:p>
            <a:endParaRPr sz="3804"/>
          </a:p>
        </p:txBody>
      </p:sp>
      <p:sp>
        <p:nvSpPr>
          <p:cNvPr id="32" name="object 32"/>
          <p:cNvSpPr/>
          <p:nvPr/>
        </p:nvSpPr>
        <p:spPr>
          <a:xfrm>
            <a:off x="3651651" y="2660421"/>
            <a:ext cx="1766170" cy="601249"/>
          </a:xfrm>
          <a:custGeom>
            <a:avLst/>
            <a:gdLst/>
            <a:ahLst/>
            <a:cxnLst/>
            <a:rect l="l" t="t" r="r" b="b"/>
            <a:pathLst>
              <a:path w="835660" h="284480">
                <a:moveTo>
                  <a:pt x="835075" y="284422"/>
                </a:moveTo>
                <a:lnTo>
                  <a:pt x="0" y="0"/>
                </a:lnTo>
              </a:path>
            </a:pathLst>
          </a:custGeom>
          <a:ln w="5060">
            <a:solidFill>
              <a:srgbClr val="000000"/>
            </a:solidFill>
          </a:ln>
        </p:spPr>
        <p:txBody>
          <a:bodyPr wrap="square" lIns="0" tIns="0" rIns="0" bIns="0" rtlCol="0"/>
          <a:lstStyle/>
          <a:p>
            <a:endParaRPr sz="3804"/>
          </a:p>
        </p:txBody>
      </p:sp>
      <p:sp>
        <p:nvSpPr>
          <p:cNvPr id="33" name="object 33"/>
          <p:cNvSpPr/>
          <p:nvPr/>
        </p:nvSpPr>
        <p:spPr>
          <a:xfrm>
            <a:off x="3646580" y="2615873"/>
            <a:ext cx="73814" cy="122129"/>
          </a:xfrm>
          <a:custGeom>
            <a:avLst/>
            <a:gdLst/>
            <a:ahLst/>
            <a:cxnLst/>
            <a:rect l="l" t="t" r="r" b="b"/>
            <a:pathLst>
              <a:path w="34925" h="57784">
                <a:moveTo>
                  <a:pt x="15125" y="57500"/>
                </a:moveTo>
                <a:lnTo>
                  <a:pt x="14596" y="44711"/>
                </a:lnTo>
                <a:lnTo>
                  <a:pt x="11463" y="34395"/>
                </a:lnTo>
                <a:lnTo>
                  <a:pt x="6379" y="26322"/>
                </a:lnTo>
                <a:lnTo>
                  <a:pt x="0" y="20264"/>
                </a:lnTo>
                <a:lnTo>
                  <a:pt x="8750" y="19359"/>
                </a:lnTo>
                <a:lnTo>
                  <a:pt x="17704" y="16067"/>
                </a:lnTo>
                <a:lnTo>
                  <a:pt x="26483" y="9807"/>
                </a:lnTo>
                <a:lnTo>
                  <a:pt x="34707" y="0"/>
                </a:lnTo>
              </a:path>
            </a:pathLst>
          </a:custGeom>
          <a:ln w="5061">
            <a:solidFill>
              <a:srgbClr val="000000"/>
            </a:solidFill>
          </a:ln>
        </p:spPr>
        <p:txBody>
          <a:bodyPr wrap="square" lIns="0" tIns="0" rIns="0" bIns="0" rtlCol="0"/>
          <a:lstStyle/>
          <a:p>
            <a:endParaRPr sz="3804"/>
          </a:p>
        </p:txBody>
      </p:sp>
      <p:sp>
        <p:nvSpPr>
          <p:cNvPr id="34" name="object 34"/>
          <p:cNvSpPr/>
          <p:nvPr/>
        </p:nvSpPr>
        <p:spPr>
          <a:xfrm>
            <a:off x="3201440" y="1709365"/>
            <a:ext cx="139054" cy="430381"/>
          </a:xfrm>
          <a:prstGeom prst="rect">
            <a:avLst/>
          </a:prstGeom>
          <a:blipFill>
            <a:blip r:embed="rId6" cstate="print"/>
            <a:stretch>
              <a:fillRect/>
            </a:stretch>
          </a:blipFill>
        </p:spPr>
        <p:txBody>
          <a:bodyPr wrap="square" lIns="0" tIns="0" rIns="0" bIns="0" rtlCol="0"/>
          <a:lstStyle/>
          <a:p>
            <a:endParaRPr sz="3804"/>
          </a:p>
        </p:txBody>
      </p:sp>
      <p:sp>
        <p:nvSpPr>
          <p:cNvPr id="35" name="object 35"/>
          <p:cNvSpPr/>
          <p:nvPr/>
        </p:nvSpPr>
        <p:spPr>
          <a:xfrm>
            <a:off x="657373" y="193501"/>
            <a:ext cx="5218776" cy="1479644"/>
          </a:xfrm>
          <a:prstGeom prst="rect">
            <a:avLst/>
          </a:prstGeom>
          <a:blipFill>
            <a:blip r:embed="rId7" cstate="print"/>
            <a:stretch>
              <a:fillRect/>
            </a:stretch>
          </a:blipFill>
        </p:spPr>
        <p:txBody>
          <a:bodyPr wrap="square" lIns="0" tIns="0" rIns="0" bIns="0" rtlCol="0"/>
          <a:lstStyle/>
          <a:p>
            <a:endParaRPr sz="3804"/>
          </a:p>
        </p:txBody>
      </p:sp>
      <p:sp>
        <p:nvSpPr>
          <p:cNvPr id="36" name="object 36"/>
          <p:cNvSpPr/>
          <p:nvPr/>
        </p:nvSpPr>
        <p:spPr>
          <a:xfrm>
            <a:off x="6649069" y="393791"/>
            <a:ext cx="133643" cy="133643"/>
          </a:xfrm>
          <a:prstGeom prst="rect">
            <a:avLst/>
          </a:prstGeom>
          <a:blipFill>
            <a:blip r:embed="rId8" cstate="print"/>
            <a:stretch>
              <a:fillRect/>
            </a:stretch>
          </a:blipFill>
        </p:spPr>
        <p:txBody>
          <a:bodyPr wrap="square" lIns="0" tIns="0" rIns="0" bIns="0" rtlCol="0"/>
          <a:lstStyle/>
          <a:p>
            <a:endParaRPr sz="3804"/>
          </a:p>
        </p:txBody>
      </p:sp>
      <p:sp>
        <p:nvSpPr>
          <p:cNvPr id="37" name="object 37"/>
          <p:cNvSpPr txBox="1">
            <a:spLocks noGrp="1"/>
          </p:cNvSpPr>
          <p:nvPr>
            <p:ph type="title"/>
          </p:nvPr>
        </p:nvSpPr>
        <p:spPr>
          <a:xfrm>
            <a:off x="6902292" y="213145"/>
            <a:ext cx="3667889" cy="382183"/>
          </a:xfrm>
          <a:prstGeom prst="rect">
            <a:avLst/>
          </a:prstGeom>
        </p:spPr>
        <p:txBody>
          <a:bodyPr vert="horz" wrap="square" lIns="0" tIns="24157" rIns="0" bIns="0" rtlCol="0">
            <a:spAutoFit/>
          </a:bodyPr>
          <a:lstStyle/>
          <a:p>
            <a:pPr marL="26841">
              <a:spcBef>
                <a:spcPts val="190"/>
              </a:spcBef>
            </a:pPr>
            <a:r>
              <a:rPr spc="-106" dirty="0"/>
              <a:t>We </a:t>
            </a:r>
            <a:r>
              <a:rPr spc="-95" dirty="0"/>
              <a:t>make </a:t>
            </a:r>
            <a:r>
              <a:rPr spc="-21" dirty="0"/>
              <a:t>a </a:t>
            </a:r>
            <a:r>
              <a:rPr spc="-74" dirty="0"/>
              <a:t>few</a:t>
            </a:r>
            <a:r>
              <a:rPr spc="32" dirty="0"/>
              <a:t> </a:t>
            </a:r>
            <a:r>
              <a:rPr spc="-63" dirty="0"/>
              <a:t>observations</a:t>
            </a:r>
          </a:p>
        </p:txBody>
      </p:sp>
      <p:sp>
        <p:nvSpPr>
          <p:cNvPr id="38" name="object 38"/>
          <p:cNvSpPr/>
          <p:nvPr/>
        </p:nvSpPr>
        <p:spPr>
          <a:xfrm>
            <a:off x="6649069" y="837696"/>
            <a:ext cx="133643" cy="133643"/>
          </a:xfrm>
          <a:prstGeom prst="rect">
            <a:avLst/>
          </a:prstGeom>
          <a:blipFill>
            <a:blip r:embed="rId9" cstate="print"/>
            <a:stretch>
              <a:fillRect/>
            </a:stretch>
          </a:blipFill>
        </p:spPr>
        <p:txBody>
          <a:bodyPr wrap="square" lIns="0" tIns="0" rIns="0" bIns="0" rtlCol="0"/>
          <a:lstStyle/>
          <a:p>
            <a:endParaRPr sz="3804"/>
          </a:p>
        </p:txBody>
      </p:sp>
      <p:sp>
        <p:nvSpPr>
          <p:cNvPr id="39" name="object 39"/>
          <p:cNvSpPr/>
          <p:nvPr/>
        </p:nvSpPr>
        <p:spPr>
          <a:xfrm>
            <a:off x="6649069" y="2008979"/>
            <a:ext cx="133643" cy="133643"/>
          </a:xfrm>
          <a:prstGeom prst="rect">
            <a:avLst/>
          </a:prstGeom>
          <a:blipFill>
            <a:blip r:embed="rId10" cstate="print"/>
            <a:stretch>
              <a:fillRect/>
            </a:stretch>
          </a:blipFill>
        </p:spPr>
        <p:txBody>
          <a:bodyPr wrap="square" lIns="0" tIns="0" rIns="0" bIns="0" rtlCol="0"/>
          <a:lstStyle/>
          <a:p>
            <a:endParaRPr sz="3804"/>
          </a:p>
        </p:txBody>
      </p:sp>
      <p:sp>
        <p:nvSpPr>
          <p:cNvPr id="40" name="object 40"/>
          <p:cNvSpPr/>
          <p:nvPr/>
        </p:nvSpPr>
        <p:spPr>
          <a:xfrm>
            <a:off x="6649069" y="3180233"/>
            <a:ext cx="133643" cy="133643"/>
          </a:xfrm>
          <a:prstGeom prst="rect">
            <a:avLst/>
          </a:prstGeom>
          <a:blipFill>
            <a:blip r:embed="rId11" cstate="print"/>
            <a:stretch>
              <a:fillRect/>
            </a:stretch>
          </a:blipFill>
        </p:spPr>
        <p:txBody>
          <a:bodyPr wrap="square" lIns="0" tIns="0" rIns="0" bIns="0" rtlCol="0"/>
          <a:lstStyle/>
          <a:p>
            <a:endParaRPr sz="3804"/>
          </a:p>
        </p:txBody>
      </p:sp>
      <p:sp>
        <p:nvSpPr>
          <p:cNvPr id="41" name="object 41"/>
          <p:cNvSpPr txBox="1"/>
          <p:nvPr/>
        </p:nvSpPr>
        <p:spPr>
          <a:xfrm>
            <a:off x="6902292" y="657051"/>
            <a:ext cx="4795232" cy="3462198"/>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32" dirty="0">
                <a:latin typeface="Georgia"/>
                <a:cs typeface="Georgia"/>
              </a:rPr>
              <a:t>All </a:t>
            </a:r>
            <a:r>
              <a:rPr sz="2325" spc="-63" dirty="0">
                <a:latin typeface="Georgia"/>
                <a:cs typeface="Georgia"/>
              </a:rPr>
              <a:t>these </a:t>
            </a:r>
            <a:r>
              <a:rPr sz="2325" dirty="0">
                <a:latin typeface="Georgia"/>
                <a:cs typeface="Georgia"/>
              </a:rPr>
              <a:t>“tower” </a:t>
            </a:r>
            <a:r>
              <a:rPr sz="2325" spc="-63" dirty="0">
                <a:latin typeface="Georgia"/>
                <a:cs typeface="Georgia"/>
              </a:rPr>
              <a:t>functions are </a:t>
            </a:r>
            <a:r>
              <a:rPr sz="2325" spc="-95" dirty="0">
                <a:latin typeface="Georgia"/>
                <a:cs typeface="Georgia"/>
              </a:rPr>
              <a:t>sim-  </a:t>
            </a:r>
            <a:r>
              <a:rPr sz="2325" spc="-42" dirty="0">
                <a:latin typeface="Georgia"/>
                <a:cs typeface="Georgia"/>
              </a:rPr>
              <a:t>ilar </a:t>
            </a:r>
            <a:r>
              <a:rPr sz="2325" spc="-63" dirty="0">
                <a:latin typeface="Georgia"/>
                <a:cs typeface="Georgia"/>
              </a:rPr>
              <a:t>and </a:t>
            </a:r>
            <a:r>
              <a:rPr sz="2325" spc="-42" dirty="0">
                <a:latin typeface="Georgia"/>
                <a:cs typeface="Georgia"/>
              </a:rPr>
              <a:t>only </a:t>
            </a:r>
            <a:r>
              <a:rPr sz="2325" spc="-74" dirty="0">
                <a:latin typeface="Georgia"/>
                <a:cs typeface="Georgia"/>
              </a:rPr>
              <a:t>differ in </a:t>
            </a:r>
            <a:r>
              <a:rPr sz="2325" spc="-42" dirty="0">
                <a:latin typeface="Georgia"/>
                <a:cs typeface="Georgia"/>
              </a:rPr>
              <a:t>their </a:t>
            </a:r>
            <a:r>
              <a:rPr sz="2325" spc="-63" dirty="0">
                <a:latin typeface="Georgia"/>
                <a:cs typeface="Georgia"/>
              </a:rPr>
              <a:t>heights  and </a:t>
            </a:r>
            <a:r>
              <a:rPr sz="2325" spc="-53" dirty="0">
                <a:latin typeface="Georgia"/>
                <a:cs typeface="Georgia"/>
              </a:rPr>
              <a:t>positions </a:t>
            </a:r>
            <a:r>
              <a:rPr sz="2325" spc="-106" dirty="0">
                <a:latin typeface="Georgia"/>
                <a:cs typeface="Georgia"/>
              </a:rPr>
              <a:t>on </a:t>
            </a:r>
            <a:r>
              <a:rPr sz="2325" spc="-32" dirty="0">
                <a:latin typeface="Georgia"/>
                <a:cs typeface="Georgia"/>
              </a:rPr>
              <a:t>the</a:t>
            </a:r>
            <a:r>
              <a:rPr sz="2325" spc="32" dirty="0">
                <a:latin typeface="Georgia"/>
                <a:cs typeface="Georgia"/>
              </a:rPr>
              <a:t> </a:t>
            </a:r>
            <a:r>
              <a:rPr sz="2325" spc="-32" dirty="0">
                <a:latin typeface="Georgia"/>
                <a:cs typeface="Georgia"/>
              </a:rPr>
              <a:t>x-axis</a:t>
            </a:r>
            <a:r>
              <a:rPr lang="en-US" sz="2325" spc="-32"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63" dirty="0">
                <a:latin typeface="Georgia"/>
                <a:cs typeface="Georgia"/>
              </a:rPr>
              <a:t>Suppose </a:t>
            </a:r>
            <a:r>
              <a:rPr sz="2325" spc="-53" dirty="0">
                <a:latin typeface="Georgia"/>
                <a:cs typeface="Georgia"/>
              </a:rPr>
              <a:t>there </a:t>
            </a:r>
            <a:r>
              <a:rPr sz="2325" spc="-74" dirty="0">
                <a:latin typeface="Georgia"/>
                <a:cs typeface="Georgia"/>
              </a:rPr>
              <a:t>is </a:t>
            </a:r>
            <a:r>
              <a:rPr sz="2325" spc="-21" dirty="0">
                <a:latin typeface="Georgia"/>
                <a:cs typeface="Georgia"/>
              </a:rPr>
              <a:t>a </a:t>
            </a:r>
            <a:r>
              <a:rPr sz="2325" spc="-42" dirty="0">
                <a:latin typeface="Georgia"/>
                <a:cs typeface="Georgia"/>
              </a:rPr>
              <a:t>black </a:t>
            </a:r>
            <a:r>
              <a:rPr sz="2325" spc="-32" dirty="0">
                <a:latin typeface="Georgia"/>
                <a:cs typeface="Georgia"/>
              </a:rPr>
              <a:t>box </a:t>
            </a:r>
            <a:r>
              <a:rPr sz="2325" spc="-74" dirty="0">
                <a:latin typeface="Georgia"/>
                <a:cs typeface="Georgia"/>
              </a:rPr>
              <a:t>which  </a:t>
            </a:r>
            <a:r>
              <a:rPr sz="2325" spc="-53" dirty="0">
                <a:latin typeface="Georgia"/>
                <a:cs typeface="Georgia"/>
              </a:rPr>
              <a:t>takes </a:t>
            </a:r>
            <a:r>
              <a:rPr sz="2325" spc="-32" dirty="0">
                <a:latin typeface="Georgia"/>
                <a:cs typeface="Georgia"/>
              </a:rPr>
              <a:t>the </a:t>
            </a:r>
            <a:r>
              <a:rPr sz="2325" spc="-53" dirty="0">
                <a:latin typeface="Georgia"/>
                <a:cs typeface="Georgia"/>
              </a:rPr>
              <a:t>original </a:t>
            </a:r>
            <a:r>
              <a:rPr sz="2325" spc="-32" dirty="0">
                <a:latin typeface="Georgia"/>
                <a:cs typeface="Georgia"/>
              </a:rPr>
              <a:t>input </a:t>
            </a:r>
            <a:r>
              <a:rPr sz="2325" spc="106" dirty="0">
                <a:latin typeface="Georgia"/>
                <a:cs typeface="Georgia"/>
              </a:rPr>
              <a:t>(</a:t>
            </a:r>
            <a:r>
              <a:rPr sz="2325" i="1" spc="106" dirty="0">
                <a:latin typeface="Times New Roman"/>
                <a:cs typeface="Times New Roman"/>
              </a:rPr>
              <a:t>x</a:t>
            </a:r>
            <a:r>
              <a:rPr sz="2325" spc="106" dirty="0">
                <a:latin typeface="Georgia"/>
                <a:cs typeface="Georgia"/>
              </a:rPr>
              <a:t>) </a:t>
            </a:r>
            <a:r>
              <a:rPr sz="2325" spc="-63" dirty="0">
                <a:latin typeface="Georgia"/>
                <a:cs typeface="Georgia"/>
              </a:rPr>
              <a:t>and </a:t>
            </a:r>
            <a:r>
              <a:rPr sz="2325" spc="-85" dirty="0">
                <a:latin typeface="Georgia"/>
                <a:cs typeface="Georgia"/>
              </a:rPr>
              <a:t>con</a:t>
            </a:r>
            <a:r>
              <a:rPr sz="2325" spc="-32" dirty="0">
                <a:latin typeface="Georgia"/>
                <a:cs typeface="Georgia"/>
              </a:rPr>
              <a:t>structs </a:t>
            </a:r>
            <a:r>
              <a:rPr sz="2325" spc="-63" dirty="0">
                <a:latin typeface="Georgia"/>
                <a:cs typeface="Georgia"/>
              </a:rPr>
              <a:t>these </a:t>
            </a:r>
            <a:r>
              <a:rPr sz="2325" spc="-74" dirty="0">
                <a:latin typeface="Georgia"/>
                <a:cs typeface="Georgia"/>
              </a:rPr>
              <a:t>tower</a:t>
            </a:r>
            <a:r>
              <a:rPr sz="2325" spc="-317" dirty="0">
                <a:latin typeface="Georgia"/>
                <a:cs typeface="Georgia"/>
              </a:rPr>
              <a:t> </a:t>
            </a:r>
            <a:r>
              <a:rPr lang="en-US" sz="2325" spc="-317" dirty="0">
                <a:latin typeface="Georgia"/>
                <a:cs typeface="Georgia"/>
              </a:rPr>
              <a:t> </a:t>
            </a:r>
            <a:r>
              <a:rPr sz="2325" spc="-63" dirty="0">
                <a:latin typeface="Georgia"/>
                <a:cs typeface="Georgia"/>
              </a:rPr>
              <a:t>functions</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106" dirty="0">
                <a:latin typeface="Georgia"/>
                <a:cs typeface="Georgia"/>
              </a:rPr>
              <a:t>We </a:t>
            </a:r>
            <a:r>
              <a:rPr sz="2325" spc="-53" dirty="0">
                <a:latin typeface="Georgia"/>
                <a:cs typeface="Georgia"/>
              </a:rPr>
              <a:t>can then </a:t>
            </a:r>
            <a:r>
              <a:rPr sz="2325" spc="-74" dirty="0">
                <a:latin typeface="Georgia"/>
                <a:cs typeface="Georgia"/>
              </a:rPr>
              <a:t>have </a:t>
            </a:r>
            <a:r>
              <a:rPr sz="2325" spc="-21" dirty="0">
                <a:latin typeface="Georgia"/>
                <a:cs typeface="Georgia"/>
              </a:rPr>
              <a:t>a </a:t>
            </a:r>
            <a:r>
              <a:rPr sz="2325" spc="-74" dirty="0">
                <a:latin typeface="Georgia"/>
                <a:cs typeface="Georgia"/>
              </a:rPr>
              <a:t>simple network  which </a:t>
            </a:r>
            <a:r>
              <a:rPr sz="2325" spc="-53" dirty="0">
                <a:latin typeface="Georgia"/>
                <a:cs typeface="Georgia"/>
              </a:rPr>
              <a:t>can </a:t>
            </a:r>
            <a:r>
              <a:rPr sz="2325" spc="-11" dirty="0">
                <a:latin typeface="Georgia"/>
                <a:cs typeface="Georgia"/>
              </a:rPr>
              <a:t>just </a:t>
            </a:r>
            <a:r>
              <a:rPr sz="2325" spc="-53" dirty="0">
                <a:latin typeface="Georgia"/>
                <a:cs typeface="Georgia"/>
              </a:rPr>
              <a:t>add them </a:t>
            </a:r>
            <a:r>
              <a:rPr sz="2325" spc="-63" dirty="0">
                <a:latin typeface="Georgia"/>
                <a:cs typeface="Georgia"/>
              </a:rPr>
              <a:t>up </a:t>
            </a:r>
            <a:r>
              <a:rPr sz="2325" spc="-11" dirty="0">
                <a:latin typeface="Georgia"/>
                <a:cs typeface="Georgia"/>
              </a:rPr>
              <a:t>to </a:t>
            </a:r>
            <a:r>
              <a:rPr sz="2325" spc="-63" dirty="0">
                <a:latin typeface="Georgia"/>
                <a:cs typeface="Georgia"/>
              </a:rPr>
              <a:t>ap-  </a:t>
            </a:r>
            <a:r>
              <a:rPr sz="2325" spc="-53" dirty="0">
                <a:latin typeface="Georgia"/>
                <a:cs typeface="Georgia"/>
              </a:rPr>
              <a:t>proximate </a:t>
            </a:r>
            <a:r>
              <a:rPr sz="2325" spc="-32" dirty="0">
                <a:latin typeface="Georgia"/>
                <a:cs typeface="Georgia"/>
              </a:rPr>
              <a:t>the</a:t>
            </a:r>
            <a:r>
              <a:rPr sz="2325" spc="-53" dirty="0">
                <a:latin typeface="Georgia"/>
                <a:cs typeface="Georgia"/>
              </a:rPr>
              <a:t> function</a:t>
            </a:r>
            <a:r>
              <a:rPr lang="en-US" sz="2325" spc="-53" dirty="0">
                <a:latin typeface="Georgia"/>
                <a:cs typeface="Georgia"/>
              </a:rPr>
              <a:t>.</a:t>
            </a:r>
            <a:endParaRPr sz="2325" dirty="0">
              <a:latin typeface="Georgia"/>
              <a:cs typeface="Georgia"/>
            </a:endParaRPr>
          </a:p>
        </p:txBody>
      </p:sp>
      <p:sp>
        <p:nvSpPr>
          <p:cNvPr id="45" name="object 45"/>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F1CE4E2C-44B9-4FA6-88B7-CDA24B826E5F}"/>
              </a:ext>
            </a:extLst>
          </p:cNvPr>
          <p:cNvSpPr/>
          <p:nvPr/>
        </p:nvSpPr>
        <p:spPr>
          <a:xfrm>
            <a:off x="7777779" y="6107314"/>
            <a:ext cx="3743661" cy="515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90483" y="5346358"/>
            <a:ext cx="760956" cy="760956"/>
          </a:xfrm>
          <a:custGeom>
            <a:avLst/>
            <a:gdLst/>
            <a:ahLst/>
            <a:cxnLst/>
            <a:rect l="l" t="t" r="r" b="b"/>
            <a:pathLst>
              <a:path w="360044" h="360044">
                <a:moveTo>
                  <a:pt x="180009" y="0"/>
                </a:move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lnTo>
                  <a:pt x="353576" y="132150"/>
                </a:lnTo>
                <a:lnTo>
                  <a:pt x="335430" y="89151"/>
                </a:lnTo>
                <a:lnTo>
                  <a:pt x="307284" y="52721"/>
                </a:lnTo>
                <a:lnTo>
                  <a:pt x="270854" y="24575"/>
                </a:lnTo>
                <a:lnTo>
                  <a:pt x="227857" y="6429"/>
                </a:lnTo>
                <a:lnTo>
                  <a:pt x="180009" y="0"/>
                </a:lnTo>
                <a:close/>
              </a:path>
            </a:pathLst>
          </a:custGeom>
          <a:solidFill>
            <a:srgbClr val="CCCCFF"/>
          </a:solidFill>
        </p:spPr>
        <p:txBody>
          <a:bodyPr wrap="square" lIns="0" tIns="0" rIns="0" bIns="0" rtlCol="0"/>
          <a:lstStyle/>
          <a:p>
            <a:endParaRPr sz="3804"/>
          </a:p>
        </p:txBody>
      </p:sp>
      <p:sp>
        <p:nvSpPr>
          <p:cNvPr id="4" name="object 4"/>
          <p:cNvSpPr/>
          <p:nvPr/>
        </p:nvSpPr>
        <p:spPr>
          <a:xfrm>
            <a:off x="2890483" y="5346358"/>
            <a:ext cx="760956" cy="760956"/>
          </a:xfrm>
          <a:custGeom>
            <a:avLst/>
            <a:gdLst/>
            <a:ahLst/>
            <a:cxnLst/>
            <a:rect l="l" t="t" r="r" b="b"/>
            <a:pathLst>
              <a:path w="360044" h="360044">
                <a:moveTo>
                  <a:pt x="360006" y="180002"/>
                </a:moveTo>
                <a:lnTo>
                  <a:pt x="353576" y="132150"/>
                </a:lnTo>
                <a:lnTo>
                  <a:pt x="335430" y="89151"/>
                </a:lnTo>
                <a:lnTo>
                  <a:pt x="307284" y="52721"/>
                </a:lnTo>
                <a:lnTo>
                  <a:pt x="270854" y="24575"/>
                </a:lnTo>
                <a:lnTo>
                  <a:pt x="227857" y="6429"/>
                </a:lnTo>
                <a:lnTo>
                  <a:pt x="180009" y="0"/>
                </a:ln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close/>
              </a:path>
            </a:pathLst>
          </a:custGeom>
          <a:ln w="10122">
            <a:solidFill>
              <a:srgbClr val="7F7FFF"/>
            </a:solidFill>
          </a:ln>
        </p:spPr>
        <p:txBody>
          <a:bodyPr wrap="square" lIns="0" tIns="0" rIns="0" bIns="0" rtlCol="0"/>
          <a:lstStyle/>
          <a:p>
            <a:endParaRPr sz="3804"/>
          </a:p>
        </p:txBody>
      </p:sp>
      <p:sp>
        <p:nvSpPr>
          <p:cNvPr id="5" name="object 5"/>
          <p:cNvSpPr/>
          <p:nvPr/>
        </p:nvSpPr>
        <p:spPr>
          <a:xfrm>
            <a:off x="1317884" y="5000076"/>
            <a:ext cx="1587674" cy="590513"/>
          </a:xfrm>
          <a:custGeom>
            <a:avLst/>
            <a:gdLst/>
            <a:ahLst/>
            <a:cxnLst/>
            <a:rect l="l" t="t" r="r" b="b"/>
            <a:pathLst>
              <a:path w="751205" h="279400">
                <a:moveTo>
                  <a:pt x="750624" y="279256"/>
                </a:moveTo>
                <a:lnTo>
                  <a:pt x="0" y="0"/>
                </a:lnTo>
              </a:path>
            </a:pathLst>
          </a:custGeom>
          <a:ln w="5060">
            <a:solidFill>
              <a:srgbClr val="000000"/>
            </a:solidFill>
          </a:ln>
        </p:spPr>
        <p:txBody>
          <a:bodyPr wrap="square" lIns="0" tIns="0" rIns="0" bIns="0" rtlCol="0"/>
          <a:lstStyle/>
          <a:p>
            <a:endParaRPr sz="3804"/>
          </a:p>
        </p:txBody>
      </p:sp>
      <p:sp>
        <p:nvSpPr>
          <p:cNvPr id="6" name="object 6"/>
          <p:cNvSpPr/>
          <p:nvPr/>
        </p:nvSpPr>
        <p:spPr>
          <a:xfrm>
            <a:off x="1312870" y="4957426"/>
            <a:ext cx="75156" cy="120787"/>
          </a:xfrm>
          <a:custGeom>
            <a:avLst/>
            <a:gdLst/>
            <a:ahLst/>
            <a:cxnLst/>
            <a:rect l="l" t="t" r="r" b="b"/>
            <a:pathLst>
              <a:path w="35559" h="57150">
                <a:moveTo>
                  <a:pt x="14087" y="56959"/>
                </a:moveTo>
                <a:lnTo>
                  <a:pt x="13915" y="44154"/>
                </a:lnTo>
                <a:lnTo>
                  <a:pt x="11069" y="33749"/>
                </a:lnTo>
                <a:lnTo>
                  <a:pt x="6210" y="25533"/>
                </a:lnTo>
                <a:lnTo>
                  <a:pt x="0" y="19297"/>
                </a:lnTo>
                <a:lnTo>
                  <a:pt x="8776" y="18636"/>
                </a:lnTo>
                <a:lnTo>
                  <a:pt x="17823" y="15594"/>
                </a:lnTo>
                <a:lnTo>
                  <a:pt x="26778" y="9578"/>
                </a:lnTo>
                <a:lnTo>
                  <a:pt x="35277" y="0"/>
                </a:lnTo>
              </a:path>
            </a:pathLst>
          </a:custGeom>
          <a:ln w="5064">
            <a:solidFill>
              <a:srgbClr val="000000"/>
            </a:solidFill>
          </a:ln>
        </p:spPr>
        <p:txBody>
          <a:bodyPr wrap="square" lIns="0" tIns="0" rIns="0" bIns="0" rtlCol="0"/>
          <a:lstStyle/>
          <a:p>
            <a:endParaRPr sz="3804"/>
          </a:p>
        </p:txBody>
      </p:sp>
      <p:sp>
        <p:nvSpPr>
          <p:cNvPr id="7" name="object 7"/>
          <p:cNvSpPr/>
          <p:nvPr/>
        </p:nvSpPr>
        <p:spPr>
          <a:xfrm>
            <a:off x="2229726" y="5002469"/>
            <a:ext cx="720694" cy="500592"/>
          </a:xfrm>
          <a:custGeom>
            <a:avLst/>
            <a:gdLst/>
            <a:ahLst/>
            <a:cxnLst/>
            <a:rect l="l" t="t" r="r" b="b"/>
            <a:pathLst>
              <a:path w="340994" h="236855">
                <a:moveTo>
                  <a:pt x="340436" y="236738"/>
                </a:moveTo>
                <a:lnTo>
                  <a:pt x="0" y="0"/>
                </a:lnTo>
              </a:path>
            </a:pathLst>
          </a:custGeom>
          <a:ln w="5060">
            <a:solidFill>
              <a:srgbClr val="000000"/>
            </a:solidFill>
          </a:ln>
        </p:spPr>
        <p:txBody>
          <a:bodyPr wrap="square" lIns="0" tIns="0" rIns="0" bIns="0" rtlCol="0"/>
          <a:lstStyle/>
          <a:p>
            <a:endParaRPr sz="3804"/>
          </a:p>
        </p:txBody>
      </p:sp>
      <p:sp>
        <p:nvSpPr>
          <p:cNvPr id="8" name="object 8"/>
          <p:cNvSpPr/>
          <p:nvPr/>
        </p:nvSpPr>
        <p:spPr>
          <a:xfrm>
            <a:off x="2225322" y="4978418"/>
            <a:ext cx="83209" cy="106024"/>
          </a:xfrm>
          <a:custGeom>
            <a:avLst/>
            <a:gdLst/>
            <a:ahLst/>
            <a:cxnLst/>
            <a:rect l="l" t="t" r="r" b="b"/>
            <a:pathLst>
              <a:path w="39369" h="50164">
                <a:moveTo>
                  <a:pt x="4280" y="49987"/>
                </a:moveTo>
                <a:lnTo>
                  <a:pt x="7305" y="37519"/>
                </a:lnTo>
                <a:lnTo>
                  <a:pt x="7138" y="26713"/>
                </a:lnTo>
                <a:lnTo>
                  <a:pt x="4471" y="17529"/>
                </a:lnTo>
                <a:lnTo>
                  <a:pt x="0" y="9930"/>
                </a:lnTo>
                <a:lnTo>
                  <a:pt x="8681" y="11476"/>
                </a:lnTo>
                <a:lnTo>
                  <a:pt x="18218" y="10780"/>
                </a:lnTo>
                <a:lnTo>
                  <a:pt x="28407" y="7176"/>
                </a:lnTo>
                <a:lnTo>
                  <a:pt x="39041" y="0"/>
                </a:lnTo>
              </a:path>
            </a:pathLst>
          </a:custGeom>
          <a:ln w="5073">
            <a:solidFill>
              <a:srgbClr val="000000"/>
            </a:solidFill>
          </a:ln>
        </p:spPr>
        <p:txBody>
          <a:bodyPr wrap="square" lIns="0" tIns="0" rIns="0" bIns="0" rtlCol="0"/>
          <a:lstStyle/>
          <a:p>
            <a:endParaRPr sz="3804"/>
          </a:p>
        </p:txBody>
      </p:sp>
      <p:sp>
        <p:nvSpPr>
          <p:cNvPr id="9" name="object 9"/>
          <p:cNvSpPr/>
          <p:nvPr/>
        </p:nvSpPr>
        <p:spPr>
          <a:xfrm>
            <a:off x="3608088" y="5001808"/>
            <a:ext cx="887109" cy="526093"/>
          </a:xfrm>
          <a:custGeom>
            <a:avLst/>
            <a:gdLst/>
            <a:ahLst/>
            <a:cxnLst/>
            <a:rect l="l" t="t" r="r" b="b"/>
            <a:pathLst>
              <a:path w="419735" h="248919">
                <a:moveTo>
                  <a:pt x="0" y="248564"/>
                </a:moveTo>
                <a:lnTo>
                  <a:pt x="419328" y="0"/>
                </a:lnTo>
              </a:path>
            </a:pathLst>
          </a:custGeom>
          <a:ln w="5060">
            <a:solidFill>
              <a:srgbClr val="000000"/>
            </a:solidFill>
          </a:ln>
        </p:spPr>
        <p:txBody>
          <a:bodyPr wrap="square" lIns="0" tIns="0" rIns="0" bIns="0" rtlCol="0"/>
          <a:lstStyle/>
          <a:p>
            <a:endParaRPr sz="3804"/>
          </a:p>
        </p:txBody>
      </p:sp>
      <p:sp>
        <p:nvSpPr>
          <p:cNvPr id="10" name="object 10"/>
          <p:cNvSpPr/>
          <p:nvPr/>
        </p:nvSpPr>
        <p:spPr>
          <a:xfrm>
            <a:off x="4418260" y="4972199"/>
            <a:ext cx="81867" cy="111392"/>
          </a:xfrm>
          <a:custGeom>
            <a:avLst/>
            <a:gdLst/>
            <a:ahLst/>
            <a:cxnLst/>
            <a:rect l="l" t="t" r="r" b="b"/>
            <a:pathLst>
              <a:path w="38735" h="52705">
                <a:moveTo>
                  <a:pt x="0" y="0"/>
                </a:moveTo>
                <a:lnTo>
                  <a:pt x="10073" y="7917"/>
                </a:lnTo>
                <a:lnTo>
                  <a:pt x="19961" y="12245"/>
                </a:lnTo>
                <a:lnTo>
                  <a:pt x="29410" y="13629"/>
                </a:lnTo>
                <a:lnTo>
                  <a:pt x="38169" y="12717"/>
                </a:lnTo>
                <a:lnTo>
                  <a:pt x="33165" y="19963"/>
                </a:lnTo>
                <a:lnTo>
                  <a:pt x="29844" y="28917"/>
                </a:lnTo>
                <a:lnTo>
                  <a:pt x="28895" y="39669"/>
                </a:lnTo>
                <a:lnTo>
                  <a:pt x="31006" y="52307"/>
                </a:lnTo>
              </a:path>
            </a:pathLst>
          </a:custGeom>
          <a:ln w="5067">
            <a:solidFill>
              <a:srgbClr val="000000"/>
            </a:solidFill>
          </a:ln>
        </p:spPr>
        <p:txBody>
          <a:bodyPr wrap="square" lIns="0" tIns="0" rIns="0" bIns="0" rtlCol="0"/>
          <a:lstStyle/>
          <a:p>
            <a:endParaRPr sz="3804"/>
          </a:p>
        </p:txBody>
      </p:sp>
      <p:sp>
        <p:nvSpPr>
          <p:cNvPr id="11" name="object 11"/>
          <p:cNvSpPr/>
          <p:nvPr/>
        </p:nvSpPr>
        <p:spPr>
          <a:xfrm>
            <a:off x="3641532" y="4999794"/>
            <a:ext cx="1766170" cy="601249"/>
          </a:xfrm>
          <a:custGeom>
            <a:avLst/>
            <a:gdLst/>
            <a:ahLst/>
            <a:cxnLst/>
            <a:rect l="l" t="t" r="r" b="b"/>
            <a:pathLst>
              <a:path w="835660" h="284480">
                <a:moveTo>
                  <a:pt x="0" y="284329"/>
                </a:moveTo>
                <a:lnTo>
                  <a:pt x="835075" y="0"/>
                </a:lnTo>
              </a:path>
            </a:pathLst>
          </a:custGeom>
          <a:ln w="5060">
            <a:solidFill>
              <a:srgbClr val="000000"/>
            </a:solidFill>
          </a:ln>
        </p:spPr>
        <p:txBody>
          <a:bodyPr wrap="square" lIns="0" tIns="0" rIns="0" bIns="0" rtlCol="0"/>
          <a:lstStyle/>
          <a:p>
            <a:endParaRPr sz="3804"/>
          </a:p>
        </p:txBody>
      </p:sp>
      <p:sp>
        <p:nvSpPr>
          <p:cNvPr id="12" name="object 12"/>
          <p:cNvSpPr/>
          <p:nvPr/>
        </p:nvSpPr>
        <p:spPr>
          <a:xfrm>
            <a:off x="5338194" y="4955235"/>
            <a:ext cx="73814" cy="122129"/>
          </a:xfrm>
          <a:custGeom>
            <a:avLst/>
            <a:gdLst/>
            <a:ahLst/>
            <a:cxnLst/>
            <a:rect l="l" t="t" r="r" b="b"/>
            <a:pathLst>
              <a:path w="34925" h="57785">
                <a:moveTo>
                  <a:pt x="0" y="0"/>
                </a:moveTo>
                <a:lnTo>
                  <a:pt x="8222" y="9808"/>
                </a:lnTo>
                <a:lnTo>
                  <a:pt x="17000" y="16068"/>
                </a:lnTo>
                <a:lnTo>
                  <a:pt x="25954" y="19361"/>
                </a:lnTo>
                <a:lnTo>
                  <a:pt x="34704" y="20267"/>
                </a:lnTo>
                <a:lnTo>
                  <a:pt x="28325" y="26324"/>
                </a:lnTo>
                <a:lnTo>
                  <a:pt x="23240" y="34396"/>
                </a:lnTo>
                <a:lnTo>
                  <a:pt x="20105" y="44712"/>
                </a:lnTo>
                <a:lnTo>
                  <a:pt x="19575" y="57500"/>
                </a:lnTo>
              </a:path>
            </a:pathLst>
          </a:custGeom>
          <a:ln w="5061">
            <a:solidFill>
              <a:srgbClr val="000000"/>
            </a:solidFill>
          </a:ln>
        </p:spPr>
        <p:txBody>
          <a:bodyPr wrap="square" lIns="0" tIns="0" rIns="0" bIns="0" rtlCol="0"/>
          <a:lstStyle/>
          <a:p>
            <a:endParaRPr sz="3804"/>
          </a:p>
        </p:txBody>
      </p:sp>
      <p:sp>
        <p:nvSpPr>
          <p:cNvPr id="13" name="object 13"/>
          <p:cNvSpPr/>
          <p:nvPr/>
        </p:nvSpPr>
        <p:spPr>
          <a:xfrm>
            <a:off x="988287" y="4220252"/>
            <a:ext cx="799876" cy="731431"/>
          </a:xfrm>
          <a:custGeom>
            <a:avLst/>
            <a:gdLst/>
            <a:ahLst/>
            <a:cxnLst/>
            <a:rect l="l" t="t" r="r" b="b"/>
            <a:pathLst>
              <a:path w="378459" h="346075">
                <a:moveTo>
                  <a:pt x="0" y="345608"/>
                </a:moveTo>
                <a:lnTo>
                  <a:pt x="0" y="0"/>
                </a:lnTo>
                <a:lnTo>
                  <a:pt x="378011" y="0"/>
                </a:lnTo>
                <a:lnTo>
                  <a:pt x="378011" y="345608"/>
                </a:lnTo>
                <a:lnTo>
                  <a:pt x="0" y="345608"/>
                </a:lnTo>
                <a:close/>
              </a:path>
            </a:pathLst>
          </a:custGeom>
          <a:ln w="10122">
            <a:solidFill>
              <a:srgbClr val="7F7F7F"/>
            </a:solidFill>
          </a:ln>
        </p:spPr>
        <p:txBody>
          <a:bodyPr wrap="square" lIns="0" tIns="0" rIns="0" bIns="0" rtlCol="0"/>
          <a:lstStyle/>
          <a:p>
            <a:endParaRPr sz="3804"/>
          </a:p>
        </p:txBody>
      </p:sp>
      <p:sp>
        <p:nvSpPr>
          <p:cNvPr id="14" name="object 14"/>
          <p:cNvSpPr/>
          <p:nvPr/>
        </p:nvSpPr>
        <p:spPr>
          <a:xfrm>
            <a:off x="1901346" y="4220252"/>
            <a:ext cx="799876" cy="731431"/>
          </a:xfrm>
          <a:custGeom>
            <a:avLst/>
            <a:gdLst/>
            <a:ahLst/>
            <a:cxnLst/>
            <a:rect l="l" t="t" r="r" b="b"/>
            <a:pathLst>
              <a:path w="378459"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15" name="object 15"/>
          <p:cNvSpPr txBox="1"/>
          <p:nvPr/>
        </p:nvSpPr>
        <p:spPr>
          <a:xfrm>
            <a:off x="999444" y="4014752"/>
            <a:ext cx="1995662" cy="917382"/>
          </a:xfrm>
          <a:prstGeom prst="rect">
            <a:avLst/>
          </a:prstGeom>
        </p:spPr>
        <p:txBody>
          <a:bodyPr vert="horz" wrap="square" lIns="0" tIns="32210" rIns="0" bIns="0" rtlCol="0">
            <a:spAutoFit/>
          </a:bodyPr>
          <a:lstStyle/>
          <a:p>
            <a:pPr marL="26841">
              <a:lnSpc>
                <a:spcPts val="4227"/>
              </a:lnSpc>
              <a:spcBef>
                <a:spcPts val="254"/>
              </a:spcBef>
            </a:pPr>
            <a:r>
              <a:rPr sz="2325" spc="-95" dirty="0">
                <a:latin typeface="Georgia"/>
                <a:cs typeface="Georgia"/>
              </a:rPr>
              <a:t>Tower Tower</a:t>
            </a:r>
            <a:r>
              <a:rPr sz="2325" spc="148" dirty="0">
                <a:latin typeface="Georgia"/>
                <a:cs typeface="Georgia"/>
              </a:rPr>
              <a:t> </a:t>
            </a:r>
            <a:r>
              <a:rPr sz="5389" baseline="-13071" dirty="0">
                <a:latin typeface="Times New Roman"/>
                <a:cs typeface="Times New Roman"/>
              </a:rPr>
              <a:t>.</a:t>
            </a:r>
            <a:endParaRPr sz="5389" baseline="-13071">
              <a:latin typeface="Times New Roman"/>
              <a:cs typeface="Times New Roman"/>
            </a:endParaRPr>
          </a:p>
          <a:p>
            <a:pPr marL="26841">
              <a:lnSpc>
                <a:spcPts val="2705"/>
              </a:lnSpc>
            </a:pPr>
            <a:r>
              <a:rPr sz="2325" spc="-85" dirty="0">
                <a:latin typeface="Georgia"/>
                <a:cs typeface="Georgia"/>
              </a:rPr>
              <a:t>maker</a:t>
            </a:r>
            <a:r>
              <a:rPr sz="2325" spc="-63" dirty="0">
                <a:latin typeface="Georgia"/>
                <a:cs typeface="Georgia"/>
              </a:rPr>
              <a:t> </a:t>
            </a:r>
            <a:r>
              <a:rPr sz="2325" spc="-85" dirty="0">
                <a:latin typeface="Georgia"/>
                <a:cs typeface="Georgia"/>
              </a:rPr>
              <a:t>maker</a:t>
            </a:r>
            <a:endParaRPr sz="2325">
              <a:latin typeface="Georgia"/>
              <a:cs typeface="Georgia"/>
            </a:endParaRPr>
          </a:p>
        </p:txBody>
      </p:sp>
      <p:sp>
        <p:nvSpPr>
          <p:cNvPr id="16" name="object 16"/>
          <p:cNvSpPr/>
          <p:nvPr/>
        </p:nvSpPr>
        <p:spPr>
          <a:xfrm>
            <a:off x="4183973" y="4220252"/>
            <a:ext cx="799876" cy="731431"/>
          </a:xfrm>
          <a:custGeom>
            <a:avLst/>
            <a:gdLst/>
            <a:ahLst/>
            <a:cxnLst/>
            <a:rect l="l" t="t" r="r" b="b"/>
            <a:pathLst>
              <a:path w="378460" h="346075">
                <a:moveTo>
                  <a:pt x="0" y="345608"/>
                </a:moveTo>
                <a:lnTo>
                  <a:pt x="0" y="0"/>
                </a:lnTo>
                <a:lnTo>
                  <a:pt x="378015" y="0"/>
                </a:lnTo>
                <a:lnTo>
                  <a:pt x="378015" y="345608"/>
                </a:lnTo>
                <a:lnTo>
                  <a:pt x="0" y="345608"/>
                </a:lnTo>
                <a:close/>
              </a:path>
            </a:pathLst>
          </a:custGeom>
          <a:ln w="10122">
            <a:solidFill>
              <a:srgbClr val="7F7F7F"/>
            </a:solidFill>
          </a:ln>
        </p:spPr>
        <p:txBody>
          <a:bodyPr wrap="square" lIns="0" tIns="0" rIns="0" bIns="0" rtlCol="0"/>
          <a:lstStyle/>
          <a:p>
            <a:endParaRPr sz="3804"/>
          </a:p>
        </p:txBody>
      </p:sp>
      <p:sp>
        <p:nvSpPr>
          <p:cNvPr id="17" name="object 17"/>
          <p:cNvSpPr txBox="1"/>
          <p:nvPr/>
        </p:nvSpPr>
        <p:spPr>
          <a:xfrm>
            <a:off x="4195085" y="4184020"/>
            <a:ext cx="1748723" cy="728821"/>
          </a:xfrm>
          <a:prstGeom prst="rect">
            <a:avLst/>
          </a:prstGeom>
        </p:spPr>
        <p:txBody>
          <a:bodyPr vert="horz" wrap="square" lIns="0" tIns="14763" rIns="0" bIns="0" rtlCol="0">
            <a:spAutoFit/>
          </a:bodyPr>
          <a:lstStyle/>
          <a:p>
            <a:pPr marL="26841" marR="10737">
              <a:lnSpc>
                <a:spcPct val="102699"/>
              </a:lnSpc>
              <a:spcBef>
                <a:spcPts val="116"/>
              </a:spcBef>
            </a:pPr>
            <a:r>
              <a:rPr sz="2325" spc="-95" dirty="0">
                <a:latin typeface="Georgia"/>
                <a:cs typeface="Georgia"/>
              </a:rPr>
              <a:t>Tower Tower  </a:t>
            </a:r>
            <a:r>
              <a:rPr sz="2325" spc="-85" dirty="0">
                <a:latin typeface="Georgia"/>
                <a:cs typeface="Georgia"/>
              </a:rPr>
              <a:t>maker</a:t>
            </a:r>
            <a:r>
              <a:rPr sz="2325" spc="306" dirty="0">
                <a:latin typeface="Georgia"/>
                <a:cs typeface="Georgia"/>
              </a:rPr>
              <a:t> </a:t>
            </a:r>
            <a:r>
              <a:rPr sz="2325" spc="-85" dirty="0">
                <a:latin typeface="Georgia"/>
                <a:cs typeface="Georgia"/>
              </a:rPr>
              <a:t>maker</a:t>
            </a:r>
            <a:endParaRPr sz="2325">
              <a:latin typeface="Georgia"/>
              <a:cs typeface="Georgia"/>
            </a:endParaRPr>
          </a:p>
        </p:txBody>
      </p:sp>
      <p:sp>
        <p:nvSpPr>
          <p:cNvPr id="18" name="object 18"/>
          <p:cNvSpPr/>
          <p:nvPr/>
        </p:nvSpPr>
        <p:spPr>
          <a:xfrm>
            <a:off x="5097040" y="4220252"/>
            <a:ext cx="799876" cy="731431"/>
          </a:xfrm>
          <a:custGeom>
            <a:avLst/>
            <a:gdLst/>
            <a:ahLst/>
            <a:cxnLst/>
            <a:rect l="l" t="t" r="r" b="b"/>
            <a:pathLst>
              <a:path w="378460"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19" name="object 19"/>
          <p:cNvSpPr/>
          <p:nvPr/>
        </p:nvSpPr>
        <p:spPr>
          <a:xfrm>
            <a:off x="1017912" y="3287868"/>
            <a:ext cx="581708" cy="759506"/>
          </a:xfrm>
          <a:prstGeom prst="rect">
            <a:avLst/>
          </a:prstGeom>
          <a:blipFill>
            <a:blip r:embed="rId2" cstate="print"/>
            <a:stretch>
              <a:fillRect/>
            </a:stretch>
          </a:blipFill>
        </p:spPr>
        <p:txBody>
          <a:bodyPr wrap="square" lIns="0" tIns="0" rIns="0" bIns="0" rtlCol="0"/>
          <a:lstStyle/>
          <a:p>
            <a:endParaRPr sz="3804"/>
          </a:p>
        </p:txBody>
      </p:sp>
      <p:sp>
        <p:nvSpPr>
          <p:cNvPr id="20" name="object 20"/>
          <p:cNvSpPr/>
          <p:nvPr/>
        </p:nvSpPr>
        <p:spPr>
          <a:xfrm>
            <a:off x="1931917" y="3288834"/>
            <a:ext cx="581708" cy="761438"/>
          </a:xfrm>
          <a:prstGeom prst="rect">
            <a:avLst/>
          </a:prstGeom>
          <a:blipFill>
            <a:blip r:embed="rId3" cstate="print"/>
            <a:stretch>
              <a:fillRect/>
            </a:stretch>
          </a:blipFill>
        </p:spPr>
        <p:txBody>
          <a:bodyPr wrap="square" lIns="0" tIns="0" rIns="0" bIns="0" rtlCol="0"/>
          <a:lstStyle/>
          <a:p>
            <a:endParaRPr sz="3804"/>
          </a:p>
        </p:txBody>
      </p:sp>
      <p:sp>
        <p:nvSpPr>
          <p:cNvPr id="21" name="object 21"/>
          <p:cNvSpPr/>
          <p:nvPr/>
        </p:nvSpPr>
        <p:spPr>
          <a:xfrm>
            <a:off x="4218383" y="3291732"/>
            <a:ext cx="573977" cy="765304"/>
          </a:xfrm>
          <a:prstGeom prst="rect">
            <a:avLst/>
          </a:prstGeom>
          <a:blipFill>
            <a:blip r:embed="rId4" cstate="print"/>
            <a:stretch>
              <a:fillRect/>
            </a:stretch>
          </a:blipFill>
        </p:spPr>
        <p:txBody>
          <a:bodyPr wrap="square" lIns="0" tIns="0" rIns="0" bIns="0" rtlCol="0"/>
          <a:lstStyle/>
          <a:p>
            <a:endParaRPr sz="3804"/>
          </a:p>
        </p:txBody>
      </p:sp>
      <p:sp>
        <p:nvSpPr>
          <p:cNvPr id="22" name="object 22"/>
          <p:cNvSpPr/>
          <p:nvPr/>
        </p:nvSpPr>
        <p:spPr>
          <a:xfrm>
            <a:off x="5127558" y="3295597"/>
            <a:ext cx="585573" cy="761438"/>
          </a:xfrm>
          <a:prstGeom prst="rect">
            <a:avLst/>
          </a:prstGeom>
          <a:blipFill>
            <a:blip r:embed="rId5" cstate="print"/>
            <a:stretch>
              <a:fillRect/>
            </a:stretch>
          </a:blipFill>
        </p:spPr>
        <p:txBody>
          <a:bodyPr wrap="square" lIns="0" tIns="0" rIns="0" bIns="0" rtlCol="0"/>
          <a:lstStyle/>
          <a:p>
            <a:endParaRPr sz="3804"/>
          </a:p>
        </p:txBody>
      </p:sp>
      <p:sp>
        <p:nvSpPr>
          <p:cNvPr id="23" name="object 23"/>
          <p:cNvSpPr/>
          <p:nvPr/>
        </p:nvSpPr>
        <p:spPr>
          <a:xfrm>
            <a:off x="2890483" y="2150674"/>
            <a:ext cx="760956" cy="760956"/>
          </a:xfrm>
          <a:custGeom>
            <a:avLst/>
            <a:gdLst/>
            <a:ahLst/>
            <a:cxnLst/>
            <a:rect l="l" t="t" r="r" b="b"/>
            <a:pathLst>
              <a:path w="360044" h="360044">
                <a:moveTo>
                  <a:pt x="180009" y="0"/>
                </a:moveTo>
                <a:lnTo>
                  <a:pt x="132156" y="6429"/>
                </a:lnTo>
                <a:lnTo>
                  <a:pt x="89155" y="24573"/>
                </a:lnTo>
                <a:lnTo>
                  <a:pt x="52724" y="52717"/>
                </a:lnTo>
                <a:lnTo>
                  <a:pt x="24576" y="89146"/>
                </a:lnTo>
                <a:lnTo>
                  <a:pt x="6430" y="132144"/>
                </a:lnTo>
                <a:lnTo>
                  <a:pt x="0" y="179997"/>
                </a:lnTo>
                <a:lnTo>
                  <a:pt x="6430" y="227850"/>
                </a:lnTo>
                <a:lnTo>
                  <a:pt x="24576" y="270851"/>
                </a:lnTo>
                <a:lnTo>
                  <a:pt x="52724" y="307282"/>
                </a:lnTo>
                <a:lnTo>
                  <a:pt x="89155" y="335430"/>
                </a:lnTo>
                <a:lnTo>
                  <a:pt x="132156" y="353576"/>
                </a:lnTo>
                <a:lnTo>
                  <a:pt x="180009" y="360006"/>
                </a:lnTo>
                <a:lnTo>
                  <a:pt x="227857" y="353576"/>
                </a:lnTo>
                <a:lnTo>
                  <a:pt x="270854" y="335430"/>
                </a:lnTo>
                <a:lnTo>
                  <a:pt x="307284" y="307282"/>
                </a:lnTo>
                <a:lnTo>
                  <a:pt x="335430" y="270851"/>
                </a:lnTo>
                <a:lnTo>
                  <a:pt x="353576" y="227850"/>
                </a:lnTo>
                <a:lnTo>
                  <a:pt x="360006" y="179997"/>
                </a:lnTo>
                <a:lnTo>
                  <a:pt x="353576" y="132144"/>
                </a:lnTo>
                <a:lnTo>
                  <a:pt x="335430" y="89146"/>
                </a:lnTo>
                <a:lnTo>
                  <a:pt x="307284" y="52717"/>
                </a:lnTo>
                <a:lnTo>
                  <a:pt x="270854" y="24573"/>
                </a:lnTo>
                <a:lnTo>
                  <a:pt x="227857" y="6429"/>
                </a:lnTo>
                <a:lnTo>
                  <a:pt x="180009" y="0"/>
                </a:lnTo>
                <a:close/>
              </a:path>
            </a:pathLst>
          </a:custGeom>
          <a:solidFill>
            <a:srgbClr val="E1F4FD"/>
          </a:solidFill>
        </p:spPr>
        <p:txBody>
          <a:bodyPr wrap="square" lIns="0" tIns="0" rIns="0" bIns="0" rtlCol="0"/>
          <a:lstStyle/>
          <a:p>
            <a:endParaRPr sz="3804"/>
          </a:p>
        </p:txBody>
      </p:sp>
      <p:sp>
        <p:nvSpPr>
          <p:cNvPr id="24" name="object 24"/>
          <p:cNvSpPr/>
          <p:nvPr/>
        </p:nvSpPr>
        <p:spPr>
          <a:xfrm>
            <a:off x="2890483" y="2150674"/>
            <a:ext cx="760956" cy="760956"/>
          </a:xfrm>
          <a:custGeom>
            <a:avLst/>
            <a:gdLst/>
            <a:ahLst/>
            <a:cxnLst/>
            <a:rect l="l" t="t" r="r" b="b"/>
            <a:pathLst>
              <a:path w="360044" h="360044">
                <a:moveTo>
                  <a:pt x="360006" y="179997"/>
                </a:moveTo>
                <a:lnTo>
                  <a:pt x="353576" y="132144"/>
                </a:lnTo>
                <a:lnTo>
                  <a:pt x="335430" y="89146"/>
                </a:lnTo>
                <a:lnTo>
                  <a:pt x="307284" y="52717"/>
                </a:lnTo>
                <a:lnTo>
                  <a:pt x="270854" y="24573"/>
                </a:lnTo>
                <a:lnTo>
                  <a:pt x="227857" y="6429"/>
                </a:lnTo>
                <a:lnTo>
                  <a:pt x="180009" y="0"/>
                </a:lnTo>
                <a:lnTo>
                  <a:pt x="132156" y="6429"/>
                </a:lnTo>
                <a:lnTo>
                  <a:pt x="89155" y="24573"/>
                </a:lnTo>
                <a:lnTo>
                  <a:pt x="52724" y="52717"/>
                </a:lnTo>
                <a:lnTo>
                  <a:pt x="24576" y="89146"/>
                </a:lnTo>
                <a:lnTo>
                  <a:pt x="6430" y="132144"/>
                </a:lnTo>
                <a:lnTo>
                  <a:pt x="0" y="179997"/>
                </a:lnTo>
                <a:lnTo>
                  <a:pt x="6430" y="227850"/>
                </a:lnTo>
                <a:lnTo>
                  <a:pt x="24576" y="270851"/>
                </a:lnTo>
                <a:lnTo>
                  <a:pt x="52724" y="307282"/>
                </a:lnTo>
                <a:lnTo>
                  <a:pt x="89155" y="335430"/>
                </a:lnTo>
                <a:lnTo>
                  <a:pt x="132156" y="353576"/>
                </a:lnTo>
                <a:lnTo>
                  <a:pt x="180009" y="360006"/>
                </a:lnTo>
                <a:lnTo>
                  <a:pt x="227857" y="353576"/>
                </a:lnTo>
                <a:lnTo>
                  <a:pt x="270854" y="335430"/>
                </a:lnTo>
                <a:lnTo>
                  <a:pt x="307284" y="307282"/>
                </a:lnTo>
                <a:lnTo>
                  <a:pt x="335430" y="270851"/>
                </a:lnTo>
                <a:lnTo>
                  <a:pt x="353576" y="227850"/>
                </a:lnTo>
                <a:lnTo>
                  <a:pt x="360006" y="179997"/>
                </a:lnTo>
                <a:close/>
              </a:path>
            </a:pathLst>
          </a:custGeom>
          <a:ln w="10122">
            <a:solidFill>
              <a:srgbClr val="7F7FFF"/>
            </a:solidFill>
          </a:ln>
        </p:spPr>
        <p:txBody>
          <a:bodyPr wrap="square" lIns="0" tIns="0" rIns="0" bIns="0" rtlCol="0"/>
          <a:lstStyle/>
          <a:p>
            <a:endParaRPr sz="3804"/>
          </a:p>
        </p:txBody>
      </p:sp>
      <p:sp>
        <p:nvSpPr>
          <p:cNvPr id="25" name="object 25"/>
          <p:cNvSpPr/>
          <p:nvPr/>
        </p:nvSpPr>
        <p:spPr>
          <a:xfrm>
            <a:off x="1307854" y="2671157"/>
            <a:ext cx="1587674" cy="590513"/>
          </a:xfrm>
          <a:custGeom>
            <a:avLst/>
            <a:gdLst/>
            <a:ahLst/>
            <a:cxnLst/>
            <a:rect l="l" t="t" r="r" b="b"/>
            <a:pathLst>
              <a:path w="751205" h="279400">
                <a:moveTo>
                  <a:pt x="0" y="279342"/>
                </a:moveTo>
                <a:lnTo>
                  <a:pt x="750633" y="0"/>
                </a:lnTo>
              </a:path>
            </a:pathLst>
          </a:custGeom>
          <a:ln w="5060">
            <a:solidFill>
              <a:srgbClr val="000000"/>
            </a:solidFill>
          </a:ln>
        </p:spPr>
        <p:txBody>
          <a:bodyPr wrap="square" lIns="0" tIns="0" rIns="0" bIns="0" rtlCol="0"/>
          <a:lstStyle/>
          <a:p>
            <a:endParaRPr sz="3804"/>
          </a:p>
        </p:txBody>
      </p:sp>
      <p:sp>
        <p:nvSpPr>
          <p:cNvPr id="26" name="object 26"/>
          <p:cNvSpPr/>
          <p:nvPr/>
        </p:nvSpPr>
        <p:spPr>
          <a:xfrm>
            <a:off x="2824748" y="2628498"/>
            <a:ext cx="75156" cy="120787"/>
          </a:xfrm>
          <a:custGeom>
            <a:avLst/>
            <a:gdLst/>
            <a:ahLst/>
            <a:cxnLst/>
            <a:rect l="l" t="t" r="r" b="b"/>
            <a:pathLst>
              <a:path w="35559" h="57150">
                <a:moveTo>
                  <a:pt x="0" y="0"/>
                </a:moveTo>
                <a:lnTo>
                  <a:pt x="8500" y="9578"/>
                </a:lnTo>
                <a:lnTo>
                  <a:pt x="17455" y="15592"/>
                </a:lnTo>
                <a:lnTo>
                  <a:pt x="26503" y="18634"/>
                </a:lnTo>
                <a:lnTo>
                  <a:pt x="35280" y="19294"/>
                </a:lnTo>
                <a:lnTo>
                  <a:pt x="29070" y="25531"/>
                </a:lnTo>
                <a:lnTo>
                  <a:pt x="24211" y="33748"/>
                </a:lnTo>
                <a:lnTo>
                  <a:pt x="21366" y="44154"/>
                </a:lnTo>
                <a:lnTo>
                  <a:pt x="21196" y="56959"/>
                </a:lnTo>
              </a:path>
            </a:pathLst>
          </a:custGeom>
          <a:ln w="5064">
            <a:solidFill>
              <a:srgbClr val="000000"/>
            </a:solidFill>
          </a:ln>
        </p:spPr>
        <p:txBody>
          <a:bodyPr wrap="square" lIns="0" tIns="0" rIns="0" bIns="0" rtlCol="0"/>
          <a:lstStyle/>
          <a:p>
            <a:endParaRPr sz="3804"/>
          </a:p>
        </p:txBody>
      </p:sp>
      <p:sp>
        <p:nvSpPr>
          <p:cNvPr id="27" name="object 27"/>
          <p:cNvSpPr/>
          <p:nvPr/>
        </p:nvSpPr>
        <p:spPr>
          <a:xfrm>
            <a:off x="2220921" y="2761021"/>
            <a:ext cx="720694" cy="500592"/>
          </a:xfrm>
          <a:custGeom>
            <a:avLst/>
            <a:gdLst/>
            <a:ahLst/>
            <a:cxnLst/>
            <a:rect l="l" t="t" r="r" b="b"/>
            <a:pathLst>
              <a:path w="340994" h="236855">
                <a:moveTo>
                  <a:pt x="0" y="236823"/>
                </a:moveTo>
                <a:lnTo>
                  <a:pt x="340436" y="0"/>
                </a:lnTo>
              </a:path>
            </a:pathLst>
          </a:custGeom>
          <a:ln w="5060">
            <a:solidFill>
              <a:srgbClr val="000000"/>
            </a:solidFill>
          </a:ln>
        </p:spPr>
        <p:txBody>
          <a:bodyPr wrap="square" lIns="0" tIns="0" rIns="0" bIns="0" rtlCol="0"/>
          <a:lstStyle/>
          <a:p>
            <a:endParaRPr sz="3804"/>
          </a:p>
        </p:txBody>
      </p:sp>
      <p:sp>
        <p:nvSpPr>
          <p:cNvPr id="28" name="object 28"/>
          <p:cNvSpPr/>
          <p:nvPr/>
        </p:nvSpPr>
        <p:spPr>
          <a:xfrm>
            <a:off x="2862306" y="2736987"/>
            <a:ext cx="83209" cy="106024"/>
          </a:xfrm>
          <a:custGeom>
            <a:avLst/>
            <a:gdLst/>
            <a:ahLst/>
            <a:cxnLst/>
            <a:rect l="l" t="t" r="r" b="b"/>
            <a:pathLst>
              <a:path w="39369" h="50165">
                <a:moveTo>
                  <a:pt x="0" y="0"/>
                </a:moveTo>
                <a:lnTo>
                  <a:pt x="10637" y="7175"/>
                </a:lnTo>
                <a:lnTo>
                  <a:pt x="20827" y="10777"/>
                </a:lnTo>
                <a:lnTo>
                  <a:pt x="30366" y="11472"/>
                </a:lnTo>
                <a:lnTo>
                  <a:pt x="39048" y="9924"/>
                </a:lnTo>
                <a:lnTo>
                  <a:pt x="34577" y="17525"/>
                </a:lnTo>
                <a:lnTo>
                  <a:pt x="31912" y="26711"/>
                </a:lnTo>
                <a:lnTo>
                  <a:pt x="31746" y="37518"/>
                </a:lnTo>
                <a:lnTo>
                  <a:pt x="34774" y="49987"/>
                </a:lnTo>
              </a:path>
            </a:pathLst>
          </a:custGeom>
          <a:ln w="5074">
            <a:solidFill>
              <a:srgbClr val="000000"/>
            </a:solidFill>
          </a:ln>
        </p:spPr>
        <p:txBody>
          <a:bodyPr wrap="square" lIns="0" tIns="0" rIns="0" bIns="0" rtlCol="0"/>
          <a:lstStyle/>
          <a:p>
            <a:endParaRPr sz="3804"/>
          </a:p>
        </p:txBody>
      </p:sp>
      <p:sp>
        <p:nvSpPr>
          <p:cNvPr id="29" name="object 29"/>
          <p:cNvSpPr txBox="1"/>
          <p:nvPr/>
        </p:nvSpPr>
        <p:spPr>
          <a:xfrm>
            <a:off x="2825526" y="2215077"/>
            <a:ext cx="1083054" cy="3676099"/>
          </a:xfrm>
          <a:prstGeom prst="rect">
            <a:avLst/>
          </a:prstGeom>
        </p:spPr>
        <p:txBody>
          <a:bodyPr vert="horz" wrap="square" lIns="0" tIns="93945" rIns="0" bIns="0" rtlCol="0">
            <a:spAutoFit/>
          </a:bodyPr>
          <a:lstStyle/>
          <a:p>
            <a:pPr marR="174469" algn="ctr">
              <a:spcBef>
                <a:spcPts val="740"/>
              </a:spcBef>
            </a:pPr>
            <a:r>
              <a:rPr sz="2325" spc="296" dirty="0">
                <a:latin typeface="Georgia"/>
                <a:cs typeface="Georgia"/>
              </a:rPr>
              <a:t>+</a:t>
            </a:r>
            <a:endParaRPr sz="2325">
              <a:latin typeface="Georgia"/>
              <a:cs typeface="Georgia"/>
            </a:endParaRPr>
          </a:p>
          <a:p>
            <a:pPr algn="ctr">
              <a:spcBef>
                <a:spcPts val="909"/>
              </a:spcBef>
              <a:tabLst>
                <a:tab pos="456305" algn="l"/>
                <a:tab pos="912609" algn="l"/>
              </a:tabLst>
            </a:pPr>
            <a:r>
              <a:rPr sz="3593" dirty="0">
                <a:latin typeface="Times New Roman"/>
                <a:cs typeface="Times New Roman"/>
              </a:rPr>
              <a:t>.	.	.</a:t>
            </a:r>
            <a:endParaRPr sz="3593">
              <a:latin typeface="Times New Roman"/>
              <a:cs typeface="Times New Roman"/>
            </a:endParaRPr>
          </a:p>
          <a:p>
            <a:pPr algn="ctr">
              <a:spcBef>
                <a:spcPts val="1076"/>
              </a:spcBef>
              <a:tabLst>
                <a:tab pos="456305" algn="l"/>
                <a:tab pos="912609" algn="l"/>
              </a:tabLst>
            </a:pPr>
            <a:r>
              <a:rPr sz="3593" dirty="0">
                <a:latin typeface="Times New Roman"/>
                <a:cs typeface="Times New Roman"/>
              </a:rPr>
              <a:t>.	.	.</a:t>
            </a:r>
            <a:endParaRPr sz="3593">
              <a:latin typeface="Times New Roman"/>
              <a:cs typeface="Times New Roman"/>
            </a:endParaRPr>
          </a:p>
          <a:p>
            <a:pPr marL="483146">
              <a:spcBef>
                <a:spcPts val="1076"/>
              </a:spcBef>
              <a:tabLst>
                <a:tab pos="939451" algn="l"/>
              </a:tabLst>
            </a:pPr>
            <a:r>
              <a:rPr sz="3593" dirty="0">
                <a:latin typeface="Times New Roman"/>
                <a:cs typeface="Times New Roman"/>
              </a:rPr>
              <a:t>.	.</a:t>
            </a:r>
            <a:endParaRPr sz="3593">
              <a:latin typeface="Times New Roman"/>
              <a:cs typeface="Times New Roman"/>
            </a:endParaRPr>
          </a:p>
          <a:p>
            <a:pPr algn="ctr">
              <a:spcBef>
                <a:spcPts val="359"/>
              </a:spcBef>
            </a:pPr>
            <a:r>
              <a:rPr sz="3593" dirty="0">
                <a:latin typeface="Times New Roman"/>
                <a:cs typeface="Times New Roman"/>
              </a:rPr>
              <a:t>. .</a:t>
            </a:r>
            <a:r>
              <a:rPr sz="3593" spc="-116" dirty="0">
                <a:latin typeface="Times New Roman"/>
                <a:cs typeface="Times New Roman"/>
              </a:rPr>
              <a:t> </a:t>
            </a:r>
            <a:r>
              <a:rPr sz="3593" dirty="0">
                <a:latin typeface="Times New Roman"/>
                <a:cs typeface="Times New Roman"/>
              </a:rPr>
              <a:t>.</a:t>
            </a:r>
            <a:endParaRPr sz="3593">
              <a:latin typeface="Times New Roman"/>
              <a:cs typeface="Times New Roman"/>
            </a:endParaRPr>
          </a:p>
          <a:p>
            <a:pPr marR="174469" algn="ctr">
              <a:spcBef>
                <a:spcPts val="1617"/>
              </a:spcBef>
            </a:pPr>
            <a:r>
              <a:rPr sz="2325" i="1" spc="275" dirty="0">
                <a:latin typeface="Times New Roman"/>
                <a:cs typeface="Times New Roman"/>
              </a:rPr>
              <a:t>x</a:t>
            </a:r>
            <a:endParaRPr sz="2325">
              <a:latin typeface="Times New Roman"/>
              <a:cs typeface="Times New Roman"/>
            </a:endParaRPr>
          </a:p>
        </p:txBody>
      </p:sp>
      <p:sp>
        <p:nvSpPr>
          <p:cNvPr id="30" name="object 30"/>
          <p:cNvSpPr/>
          <p:nvPr/>
        </p:nvSpPr>
        <p:spPr>
          <a:xfrm>
            <a:off x="3617294" y="2736033"/>
            <a:ext cx="887109" cy="526093"/>
          </a:xfrm>
          <a:custGeom>
            <a:avLst/>
            <a:gdLst/>
            <a:ahLst/>
            <a:cxnLst/>
            <a:rect l="l" t="t" r="r" b="b"/>
            <a:pathLst>
              <a:path w="419735" h="248919">
                <a:moveTo>
                  <a:pt x="419328" y="248646"/>
                </a:moveTo>
                <a:lnTo>
                  <a:pt x="0" y="0"/>
                </a:lnTo>
              </a:path>
            </a:pathLst>
          </a:custGeom>
          <a:ln w="5060">
            <a:solidFill>
              <a:srgbClr val="000000"/>
            </a:solidFill>
          </a:ln>
        </p:spPr>
        <p:txBody>
          <a:bodyPr wrap="square" lIns="0" tIns="0" rIns="0" bIns="0" rtlCol="0"/>
          <a:lstStyle/>
          <a:p>
            <a:endParaRPr sz="3804"/>
          </a:p>
        </p:txBody>
      </p:sp>
      <p:sp>
        <p:nvSpPr>
          <p:cNvPr id="31" name="object 31"/>
          <p:cNvSpPr/>
          <p:nvPr/>
        </p:nvSpPr>
        <p:spPr>
          <a:xfrm>
            <a:off x="3612679" y="2706428"/>
            <a:ext cx="81867" cy="111392"/>
          </a:xfrm>
          <a:custGeom>
            <a:avLst/>
            <a:gdLst/>
            <a:ahLst/>
            <a:cxnLst/>
            <a:rect l="l" t="t" r="r" b="b"/>
            <a:pathLst>
              <a:path w="38735" h="52705">
                <a:moveTo>
                  <a:pt x="7157" y="52307"/>
                </a:moveTo>
                <a:lnTo>
                  <a:pt x="9270" y="39668"/>
                </a:lnTo>
                <a:lnTo>
                  <a:pt x="8323" y="28915"/>
                </a:lnTo>
                <a:lnTo>
                  <a:pt x="5003" y="19960"/>
                </a:lnTo>
                <a:lnTo>
                  <a:pt x="0" y="12712"/>
                </a:lnTo>
                <a:lnTo>
                  <a:pt x="8759" y="13626"/>
                </a:lnTo>
                <a:lnTo>
                  <a:pt x="18210" y="12243"/>
                </a:lnTo>
                <a:lnTo>
                  <a:pt x="28099" y="7916"/>
                </a:lnTo>
                <a:lnTo>
                  <a:pt x="38175" y="0"/>
                </a:lnTo>
              </a:path>
            </a:pathLst>
          </a:custGeom>
          <a:ln w="5067">
            <a:solidFill>
              <a:srgbClr val="000000"/>
            </a:solidFill>
          </a:ln>
        </p:spPr>
        <p:txBody>
          <a:bodyPr wrap="square" lIns="0" tIns="0" rIns="0" bIns="0" rtlCol="0"/>
          <a:lstStyle/>
          <a:p>
            <a:endParaRPr sz="3804"/>
          </a:p>
        </p:txBody>
      </p:sp>
      <p:sp>
        <p:nvSpPr>
          <p:cNvPr id="32" name="object 32"/>
          <p:cNvSpPr/>
          <p:nvPr/>
        </p:nvSpPr>
        <p:spPr>
          <a:xfrm>
            <a:off x="3651651" y="2660421"/>
            <a:ext cx="1766170" cy="601249"/>
          </a:xfrm>
          <a:custGeom>
            <a:avLst/>
            <a:gdLst/>
            <a:ahLst/>
            <a:cxnLst/>
            <a:rect l="l" t="t" r="r" b="b"/>
            <a:pathLst>
              <a:path w="835660" h="284480">
                <a:moveTo>
                  <a:pt x="835075" y="284422"/>
                </a:moveTo>
                <a:lnTo>
                  <a:pt x="0" y="0"/>
                </a:lnTo>
              </a:path>
            </a:pathLst>
          </a:custGeom>
          <a:ln w="5060">
            <a:solidFill>
              <a:srgbClr val="000000"/>
            </a:solidFill>
          </a:ln>
        </p:spPr>
        <p:txBody>
          <a:bodyPr wrap="square" lIns="0" tIns="0" rIns="0" bIns="0" rtlCol="0"/>
          <a:lstStyle/>
          <a:p>
            <a:endParaRPr sz="3804"/>
          </a:p>
        </p:txBody>
      </p:sp>
      <p:sp>
        <p:nvSpPr>
          <p:cNvPr id="33" name="object 33"/>
          <p:cNvSpPr/>
          <p:nvPr/>
        </p:nvSpPr>
        <p:spPr>
          <a:xfrm>
            <a:off x="3646580" y="2615873"/>
            <a:ext cx="73814" cy="122129"/>
          </a:xfrm>
          <a:custGeom>
            <a:avLst/>
            <a:gdLst/>
            <a:ahLst/>
            <a:cxnLst/>
            <a:rect l="l" t="t" r="r" b="b"/>
            <a:pathLst>
              <a:path w="34925" h="57784">
                <a:moveTo>
                  <a:pt x="15125" y="57500"/>
                </a:moveTo>
                <a:lnTo>
                  <a:pt x="14596" y="44711"/>
                </a:lnTo>
                <a:lnTo>
                  <a:pt x="11463" y="34395"/>
                </a:lnTo>
                <a:lnTo>
                  <a:pt x="6379" y="26322"/>
                </a:lnTo>
                <a:lnTo>
                  <a:pt x="0" y="20264"/>
                </a:lnTo>
                <a:lnTo>
                  <a:pt x="8750" y="19359"/>
                </a:lnTo>
                <a:lnTo>
                  <a:pt x="17704" y="16067"/>
                </a:lnTo>
                <a:lnTo>
                  <a:pt x="26483" y="9807"/>
                </a:lnTo>
                <a:lnTo>
                  <a:pt x="34707" y="0"/>
                </a:lnTo>
              </a:path>
            </a:pathLst>
          </a:custGeom>
          <a:ln w="5061">
            <a:solidFill>
              <a:srgbClr val="000000"/>
            </a:solidFill>
          </a:ln>
        </p:spPr>
        <p:txBody>
          <a:bodyPr wrap="square" lIns="0" tIns="0" rIns="0" bIns="0" rtlCol="0"/>
          <a:lstStyle/>
          <a:p>
            <a:endParaRPr sz="3804"/>
          </a:p>
        </p:txBody>
      </p:sp>
      <p:sp>
        <p:nvSpPr>
          <p:cNvPr id="34" name="object 34"/>
          <p:cNvSpPr/>
          <p:nvPr/>
        </p:nvSpPr>
        <p:spPr>
          <a:xfrm>
            <a:off x="3201440" y="1709365"/>
            <a:ext cx="139054" cy="430381"/>
          </a:xfrm>
          <a:prstGeom prst="rect">
            <a:avLst/>
          </a:prstGeom>
          <a:blipFill>
            <a:blip r:embed="rId6" cstate="print"/>
            <a:stretch>
              <a:fillRect/>
            </a:stretch>
          </a:blipFill>
        </p:spPr>
        <p:txBody>
          <a:bodyPr wrap="square" lIns="0" tIns="0" rIns="0" bIns="0" rtlCol="0"/>
          <a:lstStyle/>
          <a:p>
            <a:endParaRPr sz="3804"/>
          </a:p>
        </p:txBody>
      </p:sp>
      <p:sp>
        <p:nvSpPr>
          <p:cNvPr id="35" name="object 35"/>
          <p:cNvSpPr/>
          <p:nvPr/>
        </p:nvSpPr>
        <p:spPr>
          <a:xfrm>
            <a:off x="657373" y="193501"/>
            <a:ext cx="5218776" cy="1479644"/>
          </a:xfrm>
          <a:prstGeom prst="rect">
            <a:avLst/>
          </a:prstGeom>
          <a:blipFill>
            <a:blip r:embed="rId7" cstate="print"/>
            <a:stretch>
              <a:fillRect/>
            </a:stretch>
          </a:blipFill>
        </p:spPr>
        <p:txBody>
          <a:bodyPr wrap="square" lIns="0" tIns="0" rIns="0" bIns="0" rtlCol="0"/>
          <a:lstStyle/>
          <a:p>
            <a:endParaRPr sz="3804"/>
          </a:p>
        </p:txBody>
      </p:sp>
      <p:sp>
        <p:nvSpPr>
          <p:cNvPr id="36" name="object 36"/>
          <p:cNvSpPr/>
          <p:nvPr/>
        </p:nvSpPr>
        <p:spPr>
          <a:xfrm>
            <a:off x="6649069" y="393791"/>
            <a:ext cx="133643" cy="133643"/>
          </a:xfrm>
          <a:prstGeom prst="rect">
            <a:avLst/>
          </a:prstGeom>
          <a:blipFill>
            <a:blip r:embed="rId8" cstate="print"/>
            <a:stretch>
              <a:fillRect/>
            </a:stretch>
          </a:blipFill>
        </p:spPr>
        <p:txBody>
          <a:bodyPr wrap="square" lIns="0" tIns="0" rIns="0" bIns="0" rtlCol="0"/>
          <a:lstStyle/>
          <a:p>
            <a:endParaRPr sz="3804"/>
          </a:p>
        </p:txBody>
      </p:sp>
      <p:sp>
        <p:nvSpPr>
          <p:cNvPr id="37" name="object 37"/>
          <p:cNvSpPr txBox="1">
            <a:spLocks noGrp="1"/>
          </p:cNvSpPr>
          <p:nvPr>
            <p:ph type="title"/>
          </p:nvPr>
        </p:nvSpPr>
        <p:spPr>
          <a:xfrm>
            <a:off x="6902292" y="213145"/>
            <a:ext cx="3667889" cy="382183"/>
          </a:xfrm>
          <a:prstGeom prst="rect">
            <a:avLst/>
          </a:prstGeom>
        </p:spPr>
        <p:txBody>
          <a:bodyPr vert="horz" wrap="square" lIns="0" tIns="24157" rIns="0" bIns="0" rtlCol="0">
            <a:spAutoFit/>
          </a:bodyPr>
          <a:lstStyle/>
          <a:p>
            <a:pPr marL="26841">
              <a:spcBef>
                <a:spcPts val="190"/>
              </a:spcBef>
            </a:pPr>
            <a:r>
              <a:rPr spc="-106" dirty="0"/>
              <a:t>We </a:t>
            </a:r>
            <a:r>
              <a:rPr spc="-95" dirty="0"/>
              <a:t>make </a:t>
            </a:r>
            <a:r>
              <a:rPr spc="-21" dirty="0"/>
              <a:t>a </a:t>
            </a:r>
            <a:r>
              <a:rPr spc="-74" dirty="0"/>
              <a:t>few</a:t>
            </a:r>
            <a:r>
              <a:rPr spc="32" dirty="0"/>
              <a:t> </a:t>
            </a:r>
            <a:r>
              <a:rPr spc="-63" dirty="0"/>
              <a:t>observations</a:t>
            </a:r>
          </a:p>
        </p:txBody>
      </p:sp>
      <p:sp>
        <p:nvSpPr>
          <p:cNvPr id="38" name="object 38"/>
          <p:cNvSpPr/>
          <p:nvPr/>
        </p:nvSpPr>
        <p:spPr>
          <a:xfrm>
            <a:off x="6649069" y="837696"/>
            <a:ext cx="133643" cy="133643"/>
          </a:xfrm>
          <a:prstGeom prst="rect">
            <a:avLst/>
          </a:prstGeom>
          <a:blipFill>
            <a:blip r:embed="rId9" cstate="print"/>
            <a:stretch>
              <a:fillRect/>
            </a:stretch>
          </a:blipFill>
        </p:spPr>
        <p:txBody>
          <a:bodyPr wrap="square" lIns="0" tIns="0" rIns="0" bIns="0" rtlCol="0"/>
          <a:lstStyle/>
          <a:p>
            <a:endParaRPr sz="3804"/>
          </a:p>
        </p:txBody>
      </p:sp>
      <p:sp>
        <p:nvSpPr>
          <p:cNvPr id="39" name="object 39"/>
          <p:cNvSpPr/>
          <p:nvPr/>
        </p:nvSpPr>
        <p:spPr>
          <a:xfrm>
            <a:off x="6649069" y="2008979"/>
            <a:ext cx="133643" cy="133643"/>
          </a:xfrm>
          <a:prstGeom prst="rect">
            <a:avLst/>
          </a:prstGeom>
          <a:blipFill>
            <a:blip r:embed="rId10" cstate="print"/>
            <a:stretch>
              <a:fillRect/>
            </a:stretch>
          </a:blipFill>
        </p:spPr>
        <p:txBody>
          <a:bodyPr wrap="square" lIns="0" tIns="0" rIns="0" bIns="0" rtlCol="0"/>
          <a:lstStyle/>
          <a:p>
            <a:endParaRPr sz="3804"/>
          </a:p>
        </p:txBody>
      </p:sp>
      <p:sp>
        <p:nvSpPr>
          <p:cNvPr id="40" name="object 40"/>
          <p:cNvSpPr/>
          <p:nvPr/>
        </p:nvSpPr>
        <p:spPr>
          <a:xfrm>
            <a:off x="6649069" y="3180233"/>
            <a:ext cx="133643" cy="133643"/>
          </a:xfrm>
          <a:prstGeom prst="rect">
            <a:avLst/>
          </a:prstGeom>
          <a:blipFill>
            <a:blip r:embed="rId11" cstate="print"/>
            <a:stretch>
              <a:fillRect/>
            </a:stretch>
          </a:blipFill>
        </p:spPr>
        <p:txBody>
          <a:bodyPr wrap="square" lIns="0" tIns="0" rIns="0" bIns="0" rtlCol="0"/>
          <a:lstStyle/>
          <a:p>
            <a:endParaRPr sz="3804"/>
          </a:p>
        </p:txBody>
      </p:sp>
      <p:sp>
        <p:nvSpPr>
          <p:cNvPr id="41" name="object 41"/>
          <p:cNvSpPr txBox="1"/>
          <p:nvPr/>
        </p:nvSpPr>
        <p:spPr>
          <a:xfrm>
            <a:off x="6902292" y="657051"/>
            <a:ext cx="4795232" cy="4745433"/>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32" dirty="0">
                <a:latin typeface="Georgia"/>
                <a:cs typeface="Georgia"/>
              </a:rPr>
              <a:t>All </a:t>
            </a:r>
            <a:r>
              <a:rPr sz="2325" spc="-63" dirty="0">
                <a:latin typeface="Georgia"/>
                <a:cs typeface="Georgia"/>
              </a:rPr>
              <a:t>these </a:t>
            </a:r>
            <a:r>
              <a:rPr sz="2325" dirty="0">
                <a:latin typeface="Georgia"/>
                <a:cs typeface="Georgia"/>
              </a:rPr>
              <a:t>“tower” </a:t>
            </a:r>
            <a:r>
              <a:rPr sz="2325" spc="-63" dirty="0">
                <a:latin typeface="Georgia"/>
                <a:cs typeface="Georgia"/>
              </a:rPr>
              <a:t>functions are </a:t>
            </a:r>
            <a:r>
              <a:rPr sz="2325" spc="-95" dirty="0">
                <a:latin typeface="Georgia"/>
                <a:cs typeface="Georgia"/>
              </a:rPr>
              <a:t>sim-  </a:t>
            </a:r>
            <a:r>
              <a:rPr sz="2325" spc="-42" dirty="0">
                <a:latin typeface="Georgia"/>
                <a:cs typeface="Georgia"/>
              </a:rPr>
              <a:t>ilar </a:t>
            </a:r>
            <a:r>
              <a:rPr sz="2325" spc="-63" dirty="0">
                <a:latin typeface="Georgia"/>
                <a:cs typeface="Georgia"/>
              </a:rPr>
              <a:t>and </a:t>
            </a:r>
            <a:r>
              <a:rPr sz="2325" spc="-42" dirty="0">
                <a:latin typeface="Georgia"/>
                <a:cs typeface="Georgia"/>
              </a:rPr>
              <a:t>only </a:t>
            </a:r>
            <a:r>
              <a:rPr sz="2325" spc="-74" dirty="0">
                <a:latin typeface="Georgia"/>
                <a:cs typeface="Georgia"/>
              </a:rPr>
              <a:t>differ in </a:t>
            </a:r>
            <a:r>
              <a:rPr sz="2325" spc="-42" dirty="0">
                <a:latin typeface="Georgia"/>
                <a:cs typeface="Georgia"/>
              </a:rPr>
              <a:t>their </a:t>
            </a:r>
            <a:r>
              <a:rPr sz="2325" spc="-63" dirty="0">
                <a:latin typeface="Georgia"/>
                <a:cs typeface="Georgia"/>
              </a:rPr>
              <a:t>heights  and </a:t>
            </a:r>
            <a:r>
              <a:rPr sz="2325" spc="-53" dirty="0">
                <a:latin typeface="Georgia"/>
                <a:cs typeface="Georgia"/>
              </a:rPr>
              <a:t>positions </a:t>
            </a:r>
            <a:r>
              <a:rPr sz="2325" spc="-106" dirty="0">
                <a:latin typeface="Georgia"/>
                <a:cs typeface="Georgia"/>
              </a:rPr>
              <a:t>on </a:t>
            </a:r>
            <a:r>
              <a:rPr sz="2325" spc="-32" dirty="0">
                <a:latin typeface="Georgia"/>
                <a:cs typeface="Georgia"/>
              </a:rPr>
              <a:t>the</a:t>
            </a:r>
            <a:r>
              <a:rPr sz="2325" spc="32" dirty="0">
                <a:latin typeface="Georgia"/>
                <a:cs typeface="Georgia"/>
              </a:rPr>
              <a:t> </a:t>
            </a:r>
            <a:r>
              <a:rPr sz="2325" spc="-32" dirty="0">
                <a:latin typeface="Georgia"/>
                <a:cs typeface="Georgia"/>
              </a:rPr>
              <a:t>x-axis</a:t>
            </a:r>
            <a:r>
              <a:rPr lang="en-US" sz="2325" spc="-32"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63" dirty="0">
                <a:latin typeface="Georgia"/>
                <a:cs typeface="Georgia"/>
              </a:rPr>
              <a:t>Suppose </a:t>
            </a:r>
            <a:r>
              <a:rPr sz="2325" spc="-53" dirty="0">
                <a:latin typeface="Georgia"/>
                <a:cs typeface="Georgia"/>
              </a:rPr>
              <a:t>there </a:t>
            </a:r>
            <a:r>
              <a:rPr sz="2325" spc="-74" dirty="0">
                <a:latin typeface="Georgia"/>
                <a:cs typeface="Georgia"/>
              </a:rPr>
              <a:t>is </a:t>
            </a:r>
            <a:r>
              <a:rPr sz="2325" spc="-21" dirty="0">
                <a:latin typeface="Georgia"/>
                <a:cs typeface="Georgia"/>
              </a:rPr>
              <a:t>a </a:t>
            </a:r>
            <a:r>
              <a:rPr sz="2325" spc="-42" dirty="0">
                <a:latin typeface="Georgia"/>
                <a:cs typeface="Georgia"/>
              </a:rPr>
              <a:t>black </a:t>
            </a:r>
            <a:r>
              <a:rPr sz="2325" spc="-32" dirty="0">
                <a:latin typeface="Georgia"/>
                <a:cs typeface="Georgia"/>
              </a:rPr>
              <a:t>box </a:t>
            </a:r>
            <a:r>
              <a:rPr sz="2325" spc="-74" dirty="0">
                <a:latin typeface="Georgia"/>
                <a:cs typeface="Georgia"/>
              </a:rPr>
              <a:t>which  </a:t>
            </a:r>
            <a:r>
              <a:rPr sz="2325" spc="-53" dirty="0">
                <a:latin typeface="Georgia"/>
                <a:cs typeface="Georgia"/>
              </a:rPr>
              <a:t>takes </a:t>
            </a:r>
            <a:r>
              <a:rPr sz="2325" spc="-32" dirty="0">
                <a:latin typeface="Georgia"/>
                <a:cs typeface="Georgia"/>
              </a:rPr>
              <a:t>the </a:t>
            </a:r>
            <a:r>
              <a:rPr sz="2325" spc="-53" dirty="0">
                <a:latin typeface="Georgia"/>
                <a:cs typeface="Georgia"/>
              </a:rPr>
              <a:t>original </a:t>
            </a:r>
            <a:r>
              <a:rPr sz="2325" spc="-32" dirty="0">
                <a:latin typeface="Georgia"/>
                <a:cs typeface="Georgia"/>
              </a:rPr>
              <a:t>input </a:t>
            </a:r>
            <a:r>
              <a:rPr sz="2325" spc="106" dirty="0">
                <a:latin typeface="Georgia"/>
                <a:cs typeface="Georgia"/>
              </a:rPr>
              <a:t>(</a:t>
            </a:r>
            <a:r>
              <a:rPr sz="2325" i="1" spc="106" dirty="0">
                <a:latin typeface="Times New Roman"/>
                <a:cs typeface="Times New Roman"/>
              </a:rPr>
              <a:t>x</a:t>
            </a:r>
            <a:r>
              <a:rPr sz="2325" spc="106" dirty="0">
                <a:latin typeface="Georgia"/>
                <a:cs typeface="Georgia"/>
              </a:rPr>
              <a:t>) </a:t>
            </a:r>
            <a:r>
              <a:rPr sz="2325" spc="-63" dirty="0">
                <a:latin typeface="Georgia"/>
                <a:cs typeface="Georgia"/>
              </a:rPr>
              <a:t>and </a:t>
            </a:r>
            <a:r>
              <a:rPr sz="2325" spc="-85" dirty="0">
                <a:latin typeface="Georgia"/>
                <a:cs typeface="Georgia"/>
              </a:rPr>
              <a:t>con</a:t>
            </a:r>
            <a:r>
              <a:rPr sz="2325" spc="-32" dirty="0">
                <a:latin typeface="Georgia"/>
                <a:cs typeface="Georgia"/>
              </a:rPr>
              <a:t>structs </a:t>
            </a:r>
            <a:r>
              <a:rPr sz="2325" spc="-63" dirty="0">
                <a:latin typeface="Georgia"/>
                <a:cs typeface="Georgia"/>
              </a:rPr>
              <a:t>these </a:t>
            </a:r>
            <a:r>
              <a:rPr sz="2325" spc="-74" dirty="0">
                <a:latin typeface="Georgia"/>
                <a:cs typeface="Georgia"/>
              </a:rPr>
              <a:t>tower</a:t>
            </a:r>
            <a:r>
              <a:rPr sz="2325" spc="-317" dirty="0">
                <a:latin typeface="Georgia"/>
                <a:cs typeface="Georgia"/>
              </a:rPr>
              <a:t> </a:t>
            </a:r>
            <a:r>
              <a:rPr lang="en-US" sz="2325" spc="-317" dirty="0">
                <a:latin typeface="Georgia"/>
                <a:cs typeface="Georgia"/>
              </a:rPr>
              <a:t> </a:t>
            </a:r>
            <a:r>
              <a:rPr sz="2325" spc="-63" dirty="0">
                <a:latin typeface="Georgia"/>
                <a:cs typeface="Georgia"/>
              </a:rPr>
              <a:t>functions</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106" dirty="0">
                <a:latin typeface="Georgia"/>
                <a:cs typeface="Georgia"/>
              </a:rPr>
              <a:t>We </a:t>
            </a:r>
            <a:r>
              <a:rPr sz="2325" spc="-53" dirty="0">
                <a:latin typeface="Georgia"/>
                <a:cs typeface="Georgia"/>
              </a:rPr>
              <a:t>can then </a:t>
            </a:r>
            <a:r>
              <a:rPr sz="2325" spc="-74" dirty="0">
                <a:latin typeface="Georgia"/>
                <a:cs typeface="Georgia"/>
              </a:rPr>
              <a:t>have </a:t>
            </a:r>
            <a:r>
              <a:rPr sz="2325" spc="-21" dirty="0">
                <a:latin typeface="Georgia"/>
                <a:cs typeface="Georgia"/>
              </a:rPr>
              <a:t>a </a:t>
            </a:r>
            <a:r>
              <a:rPr sz="2325" spc="-74" dirty="0">
                <a:latin typeface="Georgia"/>
                <a:cs typeface="Georgia"/>
              </a:rPr>
              <a:t>simple network  which </a:t>
            </a:r>
            <a:r>
              <a:rPr sz="2325" spc="-53" dirty="0">
                <a:latin typeface="Georgia"/>
                <a:cs typeface="Georgia"/>
              </a:rPr>
              <a:t>can </a:t>
            </a:r>
            <a:r>
              <a:rPr sz="2325" spc="-11" dirty="0">
                <a:latin typeface="Georgia"/>
                <a:cs typeface="Georgia"/>
              </a:rPr>
              <a:t>just </a:t>
            </a:r>
            <a:r>
              <a:rPr sz="2325" spc="-53" dirty="0">
                <a:latin typeface="Georgia"/>
                <a:cs typeface="Georgia"/>
              </a:rPr>
              <a:t>add them </a:t>
            </a:r>
            <a:r>
              <a:rPr sz="2325" spc="-63" dirty="0">
                <a:latin typeface="Georgia"/>
                <a:cs typeface="Georgia"/>
              </a:rPr>
              <a:t>up </a:t>
            </a:r>
            <a:r>
              <a:rPr sz="2325" spc="-11" dirty="0">
                <a:latin typeface="Georgia"/>
                <a:cs typeface="Georgia"/>
              </a:rPr>
              <a:t>to </a:t>
            </a:r>
            <a:r>
              <a:rPr sz="2325" spc="-63" dirty="0">
                <a:latin typeface="Georgia"/>
                <a:cs typeface="Georgia"/>
              </a:rPr>
              <a:t>ap-  </a:t>
            </a:r>
            <a:r>
              <a:rPr sz="2325" spc="-53" dirty="0">
                <a:latin typeface="Georgia"/>
                <a:cs typeface="Georgia"/>
              </a:rPr>
              <a:t>proximate </a:t>
            </a:r>
            <a:r>
              <a:rPr sz="2325" spc="-32" dirty="0">
                <a:latin typeface="Georgia"/>
                <a:cs typeface="Georgia"/>
              </a:rPr>
              <a:t>the</a:t>
            </a:r>
            <a:r>
              <a:rPr sz="2325" spc="-53" dirty="0">
                <a:latin typeface="Georgia"/>
                <a:cs typeface="Georgia"/>
              </a:rPr>
              <a:t> function</a:t>
            </a:r>
            <a:r>
              <a:rPr lang="en-US" sz="2325" spc="-53" dirty="0">
                <a:latin typeface="Georgia"/>
                <a:cs typeface="Georgia"/>
              </a:rPr>
              <a:t>.</a:t>
            </a:r>
          </a:p>
          <a:p>
            <a:pPr marL="369741" marR="10737" indent="-342900" algn="just">
              <a:lnSpc>
                <a:spcPct val="102600"/>
              </a:lnSpc>
              <a:spcBef>
                <a:spcPts val="634"/>
              </a:spcBef>
              <a:buFont typeface="Arial" panose="020B0604020202020204" pitchFamily="34" charset="0"/>
              <a:buChar char="•"/>
            </a:pPr>
            <a:r>
              <a:rPr lang="en-US" sz="2400" spc="-10" dirty="0">
                <a:latin typeface="Georgia"/>
                <a:cs typeface="Georgia"/>
              </a:rPr>
              <a:t>Our </a:t>
            </a:r>
            <a:r>
              <a:rPr lang="en-US" sz="2400" spc="-20" dirty="0">
                <a:latin typeface="Georgia"/>
                <a:cs typeface="Georgia"/>
              </a:rPr>
              <a:t>job </a:t>
            </a:r>
            <a:r>
              <a:rPr lang="en-US" sz="2400" spc="-50" dirty="0">
                <a:latin typeface="Georgia"/>
                <a:cs typeface="Georgia"/>
              </a:rPr>
              <a:t>now </a:t>
            </a:r>
            <a:r>
              <a:rPr lang="en-US" sz="2400" spc="-35" dirty="0">
                <a:latin typeface="Georgia"/>
                <a:cs typeface="Georgia"/>
              </a:rPr>
              <a:t>is </a:t>
            </a:r>
            <a:r>
              <a:rPr lang="en-US" sz="2400" spc="-5" dirty="0">
                <a:latin typeface="Georgia"/>
                <a:cs typeface="Georgia"/>
              </a:rPr>
              <a:t>to </a:t>
            </a:r>
            <a:r>
              <a:rPr lang="en-US" sz="2400" spc="-35" dirty="0">
                <a:latin typeface="Georgia"/>
                <a:cs typeface="Georgia"/>
              </a:rPr>
              <a:t>figure </a:t>
            </a:r>
            <a:r>
              <a:rPr lang="en-US" sz="2400" spc="-15" dirty="0">
                <a:latin typeface="Georgia"/>
                <a:cs typeface="Georgia"/>
              </a:rPr>
              <a:t>out </a:t>
            </a:r>
            <a:r>
              <a:rPr lang="en-US" sz="2400" spc="-10" dirty="0">
                <a:latin typeface="Georgia"/>
                <a:cs typeface="Georgia"/>
              </a:rPr>
              <a:t>what </a:t>
            </a:r>
            <a:r>
              <a:rPr lang="en-US" sz="2400" spc="-35" dirty="0">
                <a:latin typeface="Georgia"/>
                <a:cs typeface="Georgia"/>
              </a:rPr>
              <a:t>is  inside </a:t>
            </a:r>
            <a:r>
              <a:rPr lang="en-US" sz="2400" spc="-15" dirty="0">
                <a:latin typeface="Georgia"/>
                <a:cs typeface="Georgia"/>
              </a:rPr>
              <a:t>this</a:t>
            </a:r>
            <a:r>
              <a:rPr lang="en-US" sz="2400" spc="-10" dirty="0">
                <a:latin typeface="Georgia"/>
                <a:cs typeface="Georgia"/>
              </a:rPr>
              <a:t> </a:t>
            </a:r>
            <a:r>
              <a:rPr lang="en-US" sz="2400" spc="-20" dirty="0">
                <a:latin typeface="Georgia"/>
                <a:cs typeface="Georgia"/>
              </a:rPr>
              <a:t>Blackbox.</a:t>
            </a:r>
            <a:endParaRPr lang="en-US" sz="2400" dirty="0">
              <a:latin typeface="Georgia"/>
              <a:cs typeface="Georgia"/>
            </a:endParaRPr>
          </a:p>
          <a:p>
            <a:pPr marL="26841" marR="10737" algn="just">
              <a:lnSpc>
                <a:spcPct val="102600"/>
              </a:lnSpc>
              <a:spcBef>
                <a:spcPts val="634"/>
              </a:spcBef>
            </a:pPr>
            <a:endParaRPr sz="2325" dirty="0">
              <a:latin typeface="Georgia"/>
              <a:cs typeface="Georgia"/>
            </a:endParaRPr>
          </a:p>
        </p:txBody>
      </p:sp>
      <p:sp>
        <p:nvSpPr>
          <p:cNvPr id="45" name="object 45"/>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F1CE4E2C-44B9-4FA6-88B7-CDA24B826E5F}"/>
              </a:ext>
            </a:extLst>
          </p:cNvPr>
          <p:cNvSpPr/>
          <p:nvPr/>
        </p:nvSpPr>
        <p:spPr>
          <a:xfrm>
            <a:off x="7777779" y="6107314"/>
            <a:ext cx="3743661" cy="515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4641193"/>
      </p:ext>
    </p:extLst>
  </p:cSld>
  <p:clrMapOvr>
    <a:masterClrMapping/>
  </p:clrMapOvr>
  <p:transition>
    <p:cut/>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78807" y="5286856"/>
            <a:ext cx="1256182" cy="285884"/>
          </a:xfrm>
          <a:prstGeom prst="rect">
            <a:avLst/>
          </a:prstGeom>
        </p:spPr>
        <p:txBody>
          <a:bodyPr vert="horz" wrap="square" lIns="0" tIns="25499" rIns="0" bIns="0" rtlCol="0">
            <a:spAutoFit/>
          </a:bodyPr>
          <a:lstStyle/>
          <a:p>
            <a:pPr marL="26841">
              <a:spcBef>
                <a:spcPts val="201"/>
              </a:spcBef>
            </a:pPr>
            <a:r>
              <a:rPr sz="2536" spc="364" baseline="-17361" dirty="0">
                <a:latin typeface="Times New Roman"/>
                <a:cs typeface="Times New Roman"/>
              </a:rPr>
              <a:t>1+</a:t>
            </a:r>
            <a:r>
              <a:rPr sz="2536" i="1" spc="-173" baseline="-17361" dirty="0">
                <a:latin typeface="Arial"/>
                <a:cs typeface="Arial"/>
              </a:rPr>
              <a:t>e</a:t>
            </a:r>
            <a:r>
              <a:rPr sz="1268" i="1" spc="550" dirty="0">
                <a:latin typeface="Trebuchet MS"/>
                <a:cs typeface="Trebuchet MS"/>
              </a:rPr>
              <a:t>−</a:t>
            </a:r>
            <a:r>
              <a:rPr sz="1268" spc="180" dirty="0">
                <a:latin typeface="Times New Roman"/>
                <a:cs typeface="Times New Roman"/>
              </a:rPr>
              <a:t>(</a:t>
            </a:r>
            <a:r>
              <a:rPr sz="1268" i="1" spc="241" dirty="0">
                <a:latin typeface="Arial"/>
                <a:cs typeface="Arial"/>
              </a:rPr>
              <a:t>wx</a:t>
            </a:r>
            <a:r>
              <a:rPr sz="1268" spc="465" dirty="0">
                <a:latin typeface="Times New Roman"/>
                <a:cs typeface="Times New Roman"/>
              </a:rPr>
              <a:t>+</a:t>
            </a:r>
            <a:r>
              <a:rPr sz="1268" i="1" spc="-21" dirty="0">
                <a:latin typeface="Arial"/>
                <a:cs typeface="Arial"/>
              </a:rPr>
              <a:t>b</a:t>
            </a:r>
            <a:r>
              <a:rPr sz="1268" spc="180" dirty="0">
                <a:latin typeface="Times New Roman"/>
                <a:cs typeface="Times New Roman"/>
              </a:rPr>
              <a:t>)</a:t>
            </a:r>
            <a:endParaRPr sz="1268">
              <a:latin typeface="Times New Roman"/>
              <a:cs typeface="Times New Roman"/>
            </a:endParaRPr>
          </a:p>
        </p:txBody>
      </p:sp>
      <p:sp>
        <p:nvSpPr>
          <p:cNvPr id="5" name="object 5"/>
          <p:cNvSpPr txBox="1"/>
          <p:nvPr/>
        </p:nvSpPr>
        <p:spPr>
          <a:xfrm>
            <a:off x="483390" y="5143282"/>
            <a:ext cx="4820129" cy="382183"/>
          </a:xfrm>
          <a:prstGeom prst="rect">
            <a:avLst/>
          </a:prstGeom>
        </p:spPr>
        <p:txBody>
          <a:bodyPr vert="horz" wrap="square" lIns="0" tIns="24157" rIns="0" bIns="0" rtlCol="0">
            <a:spAutoFit/>
          </a:bodyPr>
          <a:lstStyle/>
          <a:p>
            <a:pPr marL="26841">
              <a:spcBef>
                <a:spcPts val="190"/>
              </a:spcBef>
              <a:tabLst>
                <a:tab pos="1572909" algn="l"/>
                <a:tab pos="2237235" algn="l"/>
              </a:tabLst>
            </a:pPr>
            <a:r>
              <a:rPr sz="2325" i="1" spc="137" dirty="0">
                <a:latin typeface="Times New Roman"/>
                <a:cs typeface="Times New Roman"/>
              </a:rPr>
              <a:t>σ</a:t>
            </a:r>
            <a:r>
              <a:rPr sz="2325" spc="137" dirty="0">
                <a:latin typeface="Georgia"/>
                <a:cs typeface="Georgia"/>
              </a:rPr>
              <a:t>(</a:t>
            </a:r>
            <a:r>
              <a:rPr sz="2325" i="1" spc="137" dirty="0">
                <a:latin typeface="Times New Roman"/>
                <a:cs typeface="Times New Roman"/>
              </a:rPr>
              <a:t>x</a:t>
            </a:r>
            <a:r>
              <a:rPr sz="2325" spc="137" dirty="0">
                <a:latin typeface="Georgia"/>
                <a:cs typeface="Georgia"/>
              </a:rPr>
              <a:t>)</a:t>
            </a:r>
            <a:r>
              <a:rPr sz="2325" spc="74" dirty="0">
                <a:latin typeface="Georgia"/>
                <a:cs typeface="Georgia"/>
              </a:rPr>
              <a:t> </a:t>
            </a:r>
            <a:r>
              <a:rPr sz="2325" spc="296" dirty="0">
                <a:latin typeface="Georgia"/>
                <a:cs typeface="Georgia"/>
              </a:rPr>
              <a:t>=</a:t>
            </a:r>
            <a:r>
              <a:rPr sz="3487" u="sng" spc="442" baseline="22727" dirty="0">
                <a:uFill>
                  <a:solidFill>
                    <a:srgbClr val="000000"/>
                  </a:solidFill>
                </a:uFill>
                <a:latin typeface="Georgia"/>
                <a:cs typeface="Georgia"/>
              </a:rPr>
              <a:t> 	</a:t>
            </a:r>
            <a:r>
              <a:rPr sz="2536" u="sng" spc="63" baseline="31250" dirty="0">
                <a:uFill>
                  <a:solidFill>
                    <a:srgbClr val="000000"/>
                  </a:solidFill>
                </a:uFill>
                <a:latin typeface="Times New Roman"/>
                <a:cs typeface="Times New Roman"/>
              </a:rPr>
              <a:t>1	</a:t>
            </a:r>
            <a:r>
              <a:rPr lang="en-US" sz="2536" u="sng" spc="63" baseline="31250" dirty="0">
                <a:uFill>
                  <a:solidFill>
                    <a:srgbClr val="000000"/>
                  </a:solidFill>
                </a:uFill>
                <a:latin typeface="Times New Roman"/>
                <a:cs typeface="Times New Roman"/>
              </a:rPr>
              <a:t> </a:t>
            </a:r>
            <a:r>
              <a:rPr lang="en-US" sz="2536" spc="63" baseline="31250" dirty="0">
                <a:uFill>
                  <a:solidFill>
                    <a:srgbClr val="000000"/>
                  </a:solidFill>
                </a:uFill>
                <a:latin typeface="Times New Roman"/>
                <a:cs typeface="Times New Roman"/>
              </a:rPr>
              <a:t>    </a:t>
            </a:r>
            <a:r>
              <a:rPr sz="2325" i="1" spc="95" dirty="0">
                <a:latin typeface="Times New Roman"/>
                <a:cs typeface="Times New Roman"/>
              </a:rPr>
              <a:t>w </a:t>
            </a:r>
            <a:r>
              <a:rPr sz="2325" spc="296" dirty="0">
                <a:latin typeface="Georgia"/>
                <a:cs typeface="Georgia"/>
              </a:rPr>
              <a:t>= </a:t>
            </a:r>
            <a:r>
              <a:rPr lang="en-US" sz="2325" spc="-116" dirty="0">
                <a:latin typeface="Georgia"/>
                <a:cs typeface="Georgia"/>
              </a:rPr>
              <a:t>0 to 36</a:t>
            </a:r>
            <a:r>
              <a:rPr sz="2325" i="1" spc="-116" dirty="0">
                <a:latin typeface="Times New Roman"/>
                <a:cs typeface="Times New Roman"/>
              </a:rPr>
              <a:t>, </a:t>
            </a:r>
            <a:r>
              <a:rPr sz="2325" i="1" spc="-180" dirty="0">
                <a:latin typeface="Times New Roman"/>
                <a:cs typeface="Times New Roman"/>
              </a:rPr>
              <a:t>b </a:t>
            </a:r>
            <a:r>
              <a:rPr sz="2325" spc="296" dirty="0">
                <a:latin typeface="Georgia"/>
                <a:cs typeface="Georgia"/>
              </a:rPr>
              <a:t>=</a:t>
            </a:r>
            <a:r>
              <a:rPr sz="2325" spc="-159" dirty="0">
                <a:latin typeface="Georgia"/>
                <a:cs typeface="Georgia"/>
              </a:rPr>
              <a:t> </a:t>
            </a:r>
            <a:r>
              <a:rPr sz="2325" spc="-275" dirty="0">
                <a:latin typeface="Georgia"/>
                <a:cs typeface="Georgia"/>
              </a:rPr>
              <a:t>0</a:t>
            </a:r>
            <a:endParaRPr sz="2325" dirty="0">
              <a:latin typeface="Georgia"/>
              <a:cs typeface="Georgia"/>
            </a:endParaRPr>
          </a:p>
        </p:txBody>
      </p:sp>
      <p:sp>
        <p:nvSpPr>
          <p:cNvPr id="6" name="object 6"/>
          <p:cNvSpPr/>
          <p:nvPr/>
        </p:nvSpPr>
        <p:spPr>
          <a:xfrm>
            <a:off x="6649069" y="393791"/>
            <a:ext cx="133643" cy="133643"/>
          </a:xfrm>
          <a:prstGeom prst="rect">
            <a:avLst/>
          </a:prstGeom>
          <a:blipFill>
            <a:blip r:embed="rId2" cstate="print"/>
            <a:stretch>
              <a:fillRect/>
            </a:stretch>
          </a:blipFill>
        </p:spPr>
        <p:txBody>
          <a:bodyPr wrap="square" lIns="0" tIns="0" rIns="0" bIns="0" rtlCol="0"/>
          <a:lstStyle/>
          <a:p>
            <a:endParaRPr sz="3804"/>
          </a:p>
        </p:txBody>
      </p:sp>
      <p:sp>
        <p:nvSpPr>
          <p:cNvPr id="7" name="object 7"/>
          <p:cNvSpPr txBox="1"/>
          <p:nvPr/>
        </p:nvSpPr>
        <p:spPr>
          <a:xfrm>
            <a:off x="6902292" y="213145"/>
            <a:ext cx="4795232" cy="1097319"/>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63" dirty="0">
                <a:latin typeface="Georgia"/>
                <a:cs typeface="Georgia"/>
              </a:rPr>
              <a:t>If </a:t>
            </a:r>
            <a:r>
              <a:rPr sz="2325" spc="-116" dirty="0">
                <a:latin typeface="Georgia"/>
                <a:cs typeface="Georgia"/>
              </a:rPr>
              <a:t>we </a:t>
            </a:r>
            <a:r>
              <a:rPr sz="2325" spc="-32" dirty="0">
                <a:latin typeface="Georgia"/>
                <a:cs typeface="Georgia"/>
              </a:rPr>
              <a:t>take the </a:t>
            </a:r>
            <a:r>
              <a:rPr sz="2325" spc="-42" dirty="0">
                <a:latin typeface="Georgia"/>
                <a:cs typeface="Georgia"/>
              </a:rPr>
              <a:t>logistic </a:t>
            </a:r>
            <a:r>
              <a:rPr sz="2325" spc="-53" dirty="0">
                <a:latin typeface="Georgia"/>
                <a:cs typeface="Georgia"/>
              </a:rPr>
              <a:t>function </a:t>
            </a:r>
            <a:r>
              <a:rPr sz="2325" spc="-63" dirty="0">
                <a:latin typeface="Georgia"/>
                <a:cs typeface="Georgia"/>
              </a:rPr>
              <a:t>and </a:t>
            </a:r>
            <a:r>
              <a:rPr sz="2325" spc="-42" dirty="0">
                <a:latin typeface="Georgia"/>
                <a:cs typeface="Georgia"/>
              </a:rPr>
              <a:t>set  </a:t>
            </a:r>
            <a:r>
              <a:rPr sz="2325" i="1" spc="95" dirty="0">
                <a:latin typeface="Times New Roman"/>
                <a:cs typeface="Times New Roman"/>
              </a:rPr>
              <a:t>w </a:t>
            </a:r>
            <a:r>
              <a:rPr sz="2325" spc="-11" dirty="0">
                <a:latin typeface="Georgia"/>
                <a:cs typeface="Georgia"/>
              </a:rPr>
              <a:t>to </a:t>
            </a:r>
            <a:r>
              <a:rPr sz="2325" spc="-21" dirty="0">
                <a:latin typeface="Georgia"/>
                <a:cs typeface="Georgia"/>
              </a:rPr>
              <a:t>a very </a:t>
            </a:r>
            <a:r>
              <a:rPr sz="2325" spc="-63" dirty="0">
                <a:latin typeface="Georgia"/>
                <a:cs typeface="Georgia"/>
              </a:rPr>
              <a:t>high </a:t>
            </a:r>
            <a:r>
              <a:rPr lang="en-US" sz="2325" spc="-63" dirty="0">
                <a:latin typeface="Georgia"/>
                <a:cs typeface="Georgia"/>
              </a:rPr>
              <a:t>value,</a:t>
            </a:r>
            <a:r>
              <a:rPr sz="2325" spc="-63" dirty="0">
                <a:latin typeface="Georgia"/>
                <a:cs typeface="Georgia"/>
              </a:rPr>
              <a:t> </a:t>
            </a:r>
            <a:r>
              <a:rPr sz="2325" spc="-116" dirty="0">
                <a:latin typeface="Georgia"/>
                <a:cs typeface="Georgia"/>
              </a:rPr>
              <a:t>we </a:t>
            </a:r>
            <a:r>
              <a:rPr sz="2325" spc="-42" dirty="0">
                <a:latin typeface="Georgia"/>
                <a:cs typeface="Georgia"/>
              </a:rPr>
              <a:t>will </a:t>
            </a:r>
            <a:r>
              <a:rPr sz="2325" spc="-74" dirty="0">
                <a:latin typeface="Georgia"/>
                <a:cs typeface="Georgia"/>
              </a:rPr>
              <a:t>recover  </a:t>
            </a:r>
            <a:r>
              <a:rPr sz="2325" spc="-32" dirty="0">
                <a:latin typeface="Georgia"/>
                <a:cs typeface="Georgia"/>
              </a:rPr>
              <a:t>the </a:t>
            </a:r>
            <a:r>
              <a:rPr sz="2325" spc="-42" dirty="0">
                <a:latin typeface="Georgia"/>
                <a:cs typeface="Georgia"/>
              </a:rPr>
              <a:t>step</a:t>
            </a:r>
            <a:r>
              <a:rPr sz="2325" spc="-106" dirty="0">
                <a:latin typeface="Georgia"/>
                <a:cs typeface="Georgia"/>
              </a:rPr>
              <a:t> </a:t>
            </a:r>
            <a:r>
              <a:rPr sz="2325" spc="-53" dirty="0">
                <a:latin typeface="Georgia"/>
                <a:cs typeface="Georgia"/>
              </a:rPr>
              <a:t>function</a:t>
            </a:r>
            <a:r>
              <a:rPr lang="en-US" sz="2325" spc="-53" dirty="0">
                <a:latin typeface="Georgia"/>
                <a:cs typeface="Georgia"/>
              </a:rPr>
              <a:t>.</a:t>
            </a:r>
            <a:endParaRPr sz="2325" dirty="0">
              <a:latin typeface="Georgia"/>
              <a:cs typeface="Georgia"/>
            </a:endParaRPr>
          </a:p>
        </p:txBody>
      </p:sp>
      <p:sp>
        <p:nvSpPr>
          <p:cNvPr id="8" name="object 8"/>
          <p:cNvSpPr/>
          <p:nvPr/>
        </p:nvSpPr>
        <p:spPr>
          <a:xfrm>
            <a:off x="6649069" y="1565073"/>
            <a:ext cx="133643" cy="133643"/>
          </a:xfrm>
          <a:prstGeom prst="rect">
            <a:avLst/>
          </a:prstGeom>
          <a:blipFill>
            <a:blip r:embed="rId2" cstate="print"/>
            <a:stretch>
              <a:fillRect/>
            </a:stretch>
          </a:blipFill>
        </p:spPr>
        <p:txBody>
          <a:bodyPr wrap="square" lIns="0" tIns="0" rIns="0" bIns="0" rtlCol="0"/>
          <a:lstStyle/>
          <a:p>
            <a:endParaRPr sz="3804"/>
          </a:p>
        </p:txBody>
      </p:sp>
      <p:sp>
        <p:nvSpPr>
          <p:cNvPr id="9" name="object 9"/>
          <p:cNvSpPr txBox="1"/>
          <p:nvPr/>
        </p:nvSpPr>
        <p:spPr>
          <a:xfrm>
            <a:off x="6903634" y="1631894"/>
            <a:ext cx="4793890" cy="729526"/>
          </a:xfrm>
          <a:prstGeom prst="rect">
            <a:avLst/>
          </a:prstGeom>
        </p:spPr>
        <p:txBody>
          <a:bodyPr vert="horz" wrap="square" lIns="0" tIns="14763" rIns="0" bIns="0" rtlCol="0">
            <a:spAutoFit/>
          </a:bodyPr>
          <a:lstStyle/>
          <a:p>
            <a:pPr marL="369741" marR="10737" indent="-342900">
              <a:lnSpc>
                <a:spcPct val="102600"/>
              </a:lnSpc>
              <a:spcBef>
                <a:spcPts val="116"/>
              </a:spcBef>
              <a:buFont typeface="Arial" panose="020B0604020202020204" pitchFamily="34" charset="0"/>
              <a:buChar char="•"/>
            </a:pPr>
            <a:r>
              <a:rPr sz="2325" dirty="0">
                <a:latin typeface="Georgia"/>
                <a:cs typeface="Georgia"/>
              </a:rPr>
              <a:t>Let </a:t>
            </a:r>
            <a:r>
              <a:rPr sz="2325" spc="-85" dirty="0">
                <a:latin typeface="Georgia"/>
                <a:cs typeface="Georgia"/>
              </a:rPr>
              <a:t>us </a:t>
            </a:r>
            <a:r>
              <a:rPr sz="2325" spc="-106" dirty="0">
                <a:latin typeface="Georgia"/>
                <a:cs typeface="Georgia"/>
              </a:rPr>
              <a:t>see </a:t>
            </a:r>
            <a:r>
              <a:rPr sz="2325" spc="-21" dirty="0">
                <a:latin typeface="Georgia"/>
                <a:cs typeface="Georgia"/>
              </a:rPr>
              <a:t>what </a:t>
            </a:r>
            <a:r>
              <a:rPr sz="2325" spc="-63" dirty="0">
                <a:latin typeface="Georgia"/>
                <a:cs typeface="Georgia"/>
              </a:rPr>
              <a:t>happens as </a:t>
            </a:r>
            <a:r>
              <a:rPr sz="2325" spc="-116" dirty="0">
                <a:latin typeface="Georgia"/>
                <a:cs typeface="Georgia"/>
              </a:rPr>
              <a:t>we </a:t>
            </a:r>
            <a:r>
              <a:rPr sz="2325" spc="-74" dirty="0">
                <a:latin typeface="Georgia"/>
                <a:cs typeface="Georgia"/>
              </a:rPr>
              <a:t>change  </a:t>
            </a:r>
            <a:r>
              <a:rPr sz="2325" spc="-32" dirty="0">
                <a:latin typeface="Georgia"/>
                <a:cs typeface="Georgia"/>
              </a:rPr>
              <a:t>the </a:t>
            </a:r>
            <a:r>
              <a:rPr sz="2325" spc="-63" dirty="0">
                <a:latin typeface="Georgia"/>
                <a:cs typeface="Georgia"/>
              </a:rPr>
              <a:t>value </a:t>
            </a:r>
            <a:r>
              <a:rPr sz="2325" spc="-85" dirty="0">
                <a:latin typeface="Georgia"/>
                <a:cs typeface="Georgia"/>
              </a:rPr>
              <a:t>of</a:t>
            </a:r>
            <a:r>
              <a:rPr sz="2325" spc="-338" dirty="0">
                <a:latin typeface="Georgia"/>
                <a:cs typeface="Georgia"/>
              </a:rPr>
              <a:t> </a:t>
            </a:r>
            <a:r>
              <a:rPr sz="2325" i="1" spc="95" dirty="0">
                <a:latin typeface="Times New Roman"/>
                <a:cs typeface="Times New Roman"/>
              </a:rPr>
              <a:t>w</a:t>
            </a:r>
            <a:r>
              <a:rPr lang="en-US" sz="2325" i="1" spc="95" dirty="0">
                <a:latin typeface="Times New Roman"/>
                <a:cs typeface="Times New Roman"/>
              </a:rPr>
              <a:t>.</a:t>
            </a:r>
            <a:endParaRPr sz="2325" dirty="0">
              <a:latin typeface="Times New Roman"/>
              <a:cs typeface="Times New Roman"/>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A2E7E149-9C02-41B5-948E-97AC72376E8D}"/>
              </a:ext>
            </a:extLst>
          </p:cNvPr>
          <p:cNvSpPr/>
          <p:nvPr/>
        </p:nvSpPr>
        <p:spPr>
          <a:xfrm>
            <a:off x="7810052" y="6250193"/>
            <a:ext cx="3571539"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111F80-FC82-4F13-9311-939417AEE0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659" y="765848"/>
            <a:ext cx="4049131" cy="2978671"/>
          </a:xfrm>
          <a:prstGeom prst="rect">
            <a:avLst/>
          </a:prstGeom>
        </p:spPr>
      </p:pic>
    </p:spTree>
  </p:cSld>
  <p:clrMapOvr>
    <a:masterClrMapping/>
  </p:clrMapOvr>
  <p:transition>
    <p:cut/>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78807" y="5286856"/>
            <a:ext cx="1256182" cy="285884"/>
          </a:xfrm>
          <a:prstGeom prst="rect">
            <a:avLst/>
          </a:prstGeom>
        </p:spPr>
        <p:txBody>
          <a:bodyPr vert="horz" wrap="square" lIns="0" tIns="25499" rIns="0" bIns="0" rtlCol="0">
            <a:spAutoFit/>
          </a:bodyPr>
          <a:lstStyle/>
          <a:p>
            <a:pPr marL="26841">
              <a:spcBef>
                <a:spcPts val="201"/>
              </a:spcBef>
            </a:pPr>
            <a:r>
              <a:rPr sz="2536" spc="364" baseline="-17361" dirty="0">
                <a:latin typeface="Times New Roman"/>
                <a:cs typeface="Times New Roman"/>
              </a:rPr>
              <a:t>1+</a:t>
            </a:r>
            <a:r>
              <a:rPr sz="2536" i="1" spc="-173" baseline="-17361" dirty="0">
                <a:latin typeface="Arial"/>
                <a:cs typeface="Arial"/>
              </a:rPr>
              <a:t>e</a:t>
            </a:r>
            <a:r>
              <a:rPr sz="1268" i="1" spc="550" dirty="0">
                <a:latin typeface="Trebuchet MS"/>
                <a:cs typeface="Trebuchet MS"/>
              </a:rPr>
              <a:t>−</a:t>
            </a:r>
            <a:r>
              <a:rPr sz="1268" spc="180" dirty="0">
                <a:latin typeface="Times New Roman"/>
                <a:cs typeface="Times New Roman"/>
              </a:rPr>
              <a:t>(</a:t>
            </a:r>
            <a:r>
              <a:rPr sz="1268" i="1" spc="241" dirty="0">
                <a:latin typeface="Arial"/>
                <a:cs typeface="Arial"/>
              </a:rPr>
              <a:t>wx</a:t>
            </a:r>
            <a:r>
              <a:rPr sz="1268" spc="465" dirty="0">
                <a:latin typeface="Times New Roman"/>
                <a:cs typeface="Times New Roman"/>
              </a:rPr>
              <a:t>+</a:t>
            </a:r>
            <a:r>
              <a:rPr sz="1268" i="1" spc="-21" dirty="0">
                <a:latin typeface="Arial"/>
                <a:cs typeface="Arial"/>
              </a:rPr>
              <a:t>b</a:t>
            </a:r>
            <a:r>
              <a:rPr sz="1268" spc="180" dirty="0">
                <a:latin typeface="Times New Roman"/>
                <a:cs typeface="Times New Roman"/>
              </a:rPr>
              <a:t>)</a:t>
            </a:r>
            <a:endParaRPr sz="1268">
              <a:latin typeface="Times New Roman"/>
              <a:cs typeface="Times New Roman"/>
            </a:endParaRPr>
          </a:p>
        </p:txBody>
      </p:sp>
      <p:sp>
        <p:nvSpPr>
          <p:cNvPr id="5" name="object 5"/>
          <p:cNvSpPr txBox="1"/>
          <p:nvPr/>
        </p:nvSpPr>
        <p:spPr>
          <a:xfrm>
            <a:off x="483390" y="5143282"/>
            <a:ext cx="5874379" cy="382183"/>
          </a:xfrm>
          <a:prstGeom prst="rect">
            <a:avLst/>
          </a:prstGeom>
        </p:spPr>
        <p:txBody>
          <a:bodyPr vert="horz" wrap="square" lIns="0" tIns="24157" rIns="0" bIns="0" rtlCol="0">
            <a:spAutoFit/>
          </a:bodyPr>
          <a:lstStyle/>
          <a:p>
            <a:pPr marL="26841">
              <a:spcBef>
                <a:spcPts val="190"/>
              </a:spcBef>
              <a:tabLst>
                <a:tab pos="1572909" algn="l"/>
                <a:tab pos="2237235" algn="l"/>
              </a:tabLst>
            </a:pPr>
            <a:r>
              <a:rPr sz="2325" i="1" spc="137" dirty="0">
                <a:latin typeface="Times New Roman"/>
                <a:cs typeface="Times New Roman"/>
              </a:rPr>
              <a:t>σ</a:t>
            </a:r>
            <a:r>
              <a:rPr sz="2325" spc="137" dirty="0">
                <a:latin typeface="Georgia"/>
                <a:cs typeface="Georgia"/>
              </a:rPr>
              <a:t>(</a:t>
            </a:r>
            <a:r>
              <a:rPr sz="2325" i="1" spc="137" dirty="0">
                <a:latin typeface="Times New Roman"/>
                <a:cs typeface="Times New Roman"/>
              </a:rPr>
              <a:t>x</a:t>
            </a:r>
            <a:r>
              <a:rPr sz="2325" spc="137" dirty="0">
                <a:latin typeface="Georgia"/>
                <a:cs typeface="Georgia"/>
              </a:rPr>
              <a:t>)</a:t>
            </a:r>
            <a:r>
              <a:rPr sz="2325" spc="74" dirty="0">
                <a:latin typeface="Georgia"/>
                <a:cs typeface="Georgia"/>
              </a:rPr>
              <a:t> </a:t>
            </a:r>
            <a:r>
              <a:rPr sz="2325" spc="296" dirty="0">
                <a:latin typeface="Georgia"/>
                <a:cs typeface="Georgia"/>
              </a:rPr>
              <a:t>=</a:t>
            </a:r>
            <a:r>
              <a:rPr sz="3487" u="sng" spc="442" baseline="22727" dirty="0">
                <a:uFill>
                  <a:solidFill>
                    <a:srgbClr val="000000"/>
                  </a:solidFill>
                </a:uFill>
                <a:latin typeface="Georgia"/>
                <a:cs typeface="Georgia"/>
              </a:rPr>
              <a:t> 	</a:t>
            </a:r>
            <a:r>
              <a:rPr sz="2536" u="sng" spc="63" baseline="31250" dirty="0">
                <a:uFill>
                  <a:solidFill>
                    <a:srgbClr val="000000"/>
                  </a:solidFill>
                </a:uFill>
                <a:latin typeface="Times New Roman"/>
                <a:cs typeface="Times New Roman"/>
              </a:rPr>
              <a:t>1	</a:t>
            </a:r>
            <a:r>
              <a:rPr lang="en-US" sz="2536" u="sng" spc="63" baseline="31250" dirty="0">
                <a:uFill>
                  <a:solidFill>
                    <a:srgbClr val="000000"/>
                  </a:solidFill>
                </a:uFill>
                <a:latin typeface="Times New Roman"/>
                <a:cs typeface="Times New Roman"/>
              </a:rPr>
              <a:t> </a:t>
            </a:r>
            <a:r>
              <a:rPr lang="en-US" sz="2536" spc="63" baseline="31250" dirty="0">
                <a:uFill>
                  <a:solidFill>
                    <a:srgbClr val="000000"/>
                  </a:solidFill>
                </a:uFill>
                <a:latin typeface="Times New Roman"/>
                <a:cs typeface="Times New Roman"/>
              </a:rPr>
              <a:t>    </a:t>
            </a:r>
            <a:r>
              <a:rPr sz="2325" i="1" spc="95" dirty="0">
                <a:latin typeface="Times New Roman"/>
                <a:cs typeface="Times New Roman"/>
              </a:rPr>
              <a:t>w </a:t>
            </a:r>
            <a:r>
              <a:rPr sz="2325" spc="296" dirty="0">
                <a:latin typeface="Georgia"/>
                <a:cs typeface="Georgia"/>
              </a:rPr>
              <a:t>= </a:t>
            </a:r>
            <a:r>
              <a:rPr lang="en-US" sz="2325" spc="-116" dirty="0">
                <a:latin typeface="Georgia"/>
                <a:cs typeface="Georgia"/>
              </a:rPr>
              <a:t>36</a:t>
            </a:r>
            <a:r>
              <a:rPr sz="2325" i="1" spc="-116" dirty="0">
                <a:latin typeface="Times New Roman"/>
                <a:cs typeface="Times New Roman"/>
              </a:rPr>
              <a:t>, </a:t>
            </a:r>
            <a:r>
              <a:rPr sz="2325" i="1" spc="-180" dirty="0">
                <a:latin typeface="Times New Roman"/>
                <a:cs typeface="Times New Roman"/>
              </a:rPr>
              <a:t>b </a:t>
            </a:r>
            <a:r>
              <a:rPr sz="2325" spc="296" dirty="0">
                <a:latin typeface="Georgia"/>
                <a:cs typeface="Georgia"/>
              </a:rPr>
              <a:t>=</a:t>
            </a:r>
            <a:r>
              <a:rPr sz="2325" spc="-159" dirty="0">
                <a:latin typeface="Georgia"/>
                <a:cs typeface="Georgia"/>
              </a:rPr>
              <a:t> </a:t>
            </a:r>
            <a:r>
              <a:rPr sz="2325" spc="-275" dirty="0">
                <a:latin typeface="Georgia"/>
                <a:cs typeface="Georgia"/>
              </a:rPr>
              <a:t>0</a:t>
            </a:r>
            <a:r>
              <a:rPr lang="en-US" sz="2325" spc="-275" dirty="0">
                <a:latin typeface="Georgia"/>
                <a:cs typeface="Georgia"/>
              </a:rPr>
              <a:t>  to  36</a:t>
            </a:r>
            <a:endParaRPr sz="2325" dirty="0">
              <a:latin typeface="Georgia"/>
              <a:cs typeface="Georgia"/>
            </a:endParaRPr>
          </a:p>
        </p:txBody>
      </p:sp>
      <p:sp>
        <p:nvSpPr>
          <p:cNvPr id="6" name="object 6"/>
          <p:cNvSpPr/>
          <p:nvPr/>
        </p:nvSpPr>
        <p:spPr>
          <a:xfrm>
            <a:off x="6649069" y="393791"/>
            <a:ext cx="133643" cy="133643"/>
          </a:xfrm>
          <a:prstGeom prst="rect">
            <a:avLst/>
          </a:prstGeom>
          <a:blipFill>
            <a:blip r:embed="rId2" cstate="print"/>
            <a:stretch>
              <a:fillRect/>
            </a:stretch>
          </a:blipFill>
        </p:spPr>
        <p:txBody>
          <a:bodyPr wrap="square" lIns="0" tIns="0" rIns="0" bIns="0" rtlCol="0"/>
          <a:lstStyle/>
          <a:p>
            <a:endParaRPr sz="3804"/>
          </a:p>
        </p:txBody>
      </p:sp>
      <p:sp>
        <p:nvSpPr>
          <p:cNvPr id="7" name="object 7"/>
          <p:cNvSpPr txBox="1"/>
          <p:nvPr/>
        </p:nvSpPr>
        <p:spPr>
          <a:xfrm>
            <a:off x="6902292" y="213145"/>
            <a:ext cx="4795232" cy="1478641"/>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63" dirty="0">
                <a:latin typeface="Georgia"/>
                <a:cs typeface="Georgia"/>
              </a:rPr>
              <a:t>If </a:t>
            </a:r>
            <a:r>
              <a:rPr sz="2325" spc="-116" dirty="0">
                <a:latin typeface="Georgia"/>
                <a:cs typeface="Georgia"/>
              </a:rPr>
              <a:t>we </a:t>
            </a:r>
            <a:r>
              <a:rPr sz="2325" spc="-32" dirty="0">
                <a:latin typeface="Georgia"/>
                <a:cs typeface="Georgia"/>
              </a:rPr>
              <a:t>take the </a:t>
            </a:r>
            <a:r>
              <a:rPr sz="2325" spc="-42" dirty="0">
                <a:latin typeface="Georgia"/>
                <a:cs typeface="Georgia"/>
              </a:rPr>
              <a:t>logistic </a:t>
            </a:r>
            <a:r>
              <a:rPr sz="2325" spc="-53" dirty="0">
                <a:latin typeface="Georgia"/>
                <a:cs typeface="Georgia"/>
              </a:rPr>
              <a:t>function </a:t>
            </a:r>
            <a:r>
              <a:rPr sz="2325" spc="-63" dirty="0">
                <a:latin typeface="Georgia"/>
                <a:cs typeface="Georgia"/>
              </a:rPr>
              <a:t>and </a:t>
            </a:r>
            <a:r>
              <a:rPr sz="2325" spc="-42" dirty="0">
                <a:latin typeface="Georgia"/>
                <a:cs typeface="Georgia"/>
              </a:rPr>
              <a:t>set  </a:t>
            </a:r>
            <a:r>
              <a:rPr sz="2325" i="1" spc="95" dirty="0">
                <a:latin typeface="Times New Roman"/>
                <a:cs typeface="Times New Roman"/>
              </a:rPr>
              <a:t>w </a:t>
            </a:r>
            <a:r>
              <a:rPr sz="2325" spc="-11" dirty="0">
                <a:latin typeface="Georgia"/>
                <a:cs typeface="Georgia"/>
              </a:rPr>
              <a:t>to </a:t>
            </a:r>
            <a:r>
              <a:rPr sz="2325" spc="-21" dirty="0">
                <a:latin typeface="Georgia"/>
                <a:cs typeface="Georgia"/>
              </a:rPr>
              <a:t>a very </a:t>
            </a:r>
            <a:r>
              <a:rPr sz="2325" spc="-63" dirty="0">
                <a:latin typeface="Georgia"/>
                <a:cs typeface="Georgia"/>
              </a:rPr>
              <a:t>high </a:t>
            </a:r>
            <a:r>
              <a:rPr lang="en-US" sz="2325" spc="-63" dirty="0">
                <a:latin typeface="Georgia"/>
                <a:cs typeface="Georgia"/>
              </a:rPr>
              <a:t>value,</a:t>
            </a:r>
            <a:r>
              <a:rPr sz="2325" spc="-63" dirty="0">
                <a:latin typeface="Georgia"/>
                <a:cs typeface="Georgia"/>
              </a:rPr>
              <a:t> </a:t>
            </a:r>
            <a:r>
              <a:rPr sz="2325" spc="-116" dirty="0">
                <a:latin typeface="Georgia"/>
                <a:cs typeface="Georgia"/>
              </a:rPr>
              <a:t>we </a:t>
            </a:r>
            <a:r>
              <a:rPr sz="2325" spc="-42" dirty="0">
                <a:latin typeface="Georgia"/>
                <a:cs typeface="Georgia"/>
              </a:rPr>
              <a:t>will </a:t>
            </a:r>
            <a:r>
              <a:rPr sz="2325" spc="-74" dirty="0">
                <a:latin typeface="Georgia"/>
                <a:cs typeface="Georgia"/>
              </a:rPr>
              <a:t>recover  </a:t>
            </a:r>
            <a:r>
              <a:rPr sz="2325" spc="-32" dirty="0">
                <a:latin typeface="Georgia"/>
                <a:cs typeface="Georgia"/>
              </a:rPr>
              <a:t>the </a:t>
            </a:r>
            <a:r>
              <a:rPr sz="2325" spc="-42" dirty="0">
                <a:latin typeface="Georgia"/>
                <a:cs typeface="Georgia"/>
              </a:rPr>
              <a:t>step</a:t>
            </a:r>
            <a:r>
              <a:rPr sz="2325" spc="-106" dirty="0">
                <a:latin typeface="Georgia"/>
                <a:cs typeface="Georgia"/>
              </a:rPr>
              <a:t> </a:t>
            </a:r>
            <a:r>
              <a:rPr sz="2325" spc="-53" dirty="0">
                <a:latin typeface="Georgia"/>
                <a:cs typeface="Georgia"/>
              </a:rPr>
              <a:t>function</a:t>
            </a:r>
            <a:r>
              <a:rPr lang="en-US" sz="2325" spc="-53" dirty="0">
                <a:latin typeface="Georgia"/>
                <a:cs typeface="Georgia"/>
              </a:rPr>
              <a:t>.</a:t>
            </a:r>
          </a:p>
          <a:p>
            <a:pPr marL="369741" marR="10737" indent="-342900" algn="just">
              <a:lnSpc>
                <a:spcPct val="102600"/>
              </a:lnSpc>
              <a:spcBef>
                <a:spcPts val="116"/>
              </a:spcBef>
              <a:buFont typeface="Arial" panose="020B0604020202020204" pitchFamily="34" charset="0"/>
              <a:buChar char="•"/>
            </a:pPr>
            <a:endParaRPr sz="2325" dirty="0">
              <a:latin typeface="Georgia"/>
              <a:cs typeface="Georgia"/>
            </a:endParaRPr>
          </a:p>
        </p:txBody>
      </p:sp>
      <p:sp>
        <p:nvSpPr>
          <p:cNvPr id="8" name="object 8"/>
          <p:cNvSpPr/>
          <p:nvPr/>
        </p:nvSpPr>
        <p:spPr>
          <a:xfrm>
            <a:off x="6649069" y="1565073"/>
            <a:ext cx="133643" cy="133643"/>
          </a:xfrm>
          <a:prstGeom prst="rect">
            <a:avLst/>
          </a:prstGeom>
          <a:blipFill>
            <a:blip r:embed="rId2" cstate="print"/>
            <a:stretch>
              <a:fillRect/>
            </a:stretch>
          </a:blipFill>
        </p:spPr>
        <p:txBody>
          <a:bodyPr wrap="square" lIns="0" tIns="0" rIns="0" bIns="0" rtlCol="0"/>
          <a:lstStyle/>
          <a:p>
            <a:endParaRPr sz="3804"/>
          </a:p>
        </p:txBody>
      </p:sp>
      <p:sp>
        <p:nvSpPr>
          <p:cNvPr id="9" name="object 9"/>
          <p:cNvSpPr txBox="1"/>
          <p:nvPr/>
        </p:nvSpPr>
        <p:spPr>
          <a:xfrm>
            <a:off x="6903634" y="1565073"/>
            <a:ext cx="4793890" cy="3026886"/>
          </a:xfrm>
          <a:prstGeom prst="rect">
            <a:avLst/>
          </a:prstGeom>
        </p:spPr>
        <p:txBody>
          <a:bodyPr vert="horz" wrap="square" lIns="0" tIns="14763" rIns="0" bIns="0" rtlCol="0">
            <a:spAutoFit/>
          </a:bodyPr>
          <a:lstStyle/>
          <a:p>
            <a:pPr marL="369741" marR="10737" indent="-342900">
              <a:lnSpc>
                <a:spcPct val="102600"/>
              </a:lnSpc>
              <a:spcBef>
                <a:spcPts val="116"/>
              </a:spcBef>
              <a:buFont typeface="Arial" panose="020B0604020202020204" pitchFamily="34" charset="0"/>
              <a:buChar char="•"/>
            </a:pPr>
            <a:r>
              <a:rPr sz="2325" dirty="0">
                <a:latin typeface="Georgia"/>
                <a:cs typeface="Georgia"/>
              </a:rPr>
              <a:t>Let </a:t>
            </a:r>
            <a:r>
              <a:rPr sz="2325" spc="-85" dirty="0">
                <a:latin typeface="Georgia"/>
                <a:cs typeface="Georgia"/>
              </a:rPr>
              <a:t>us </a:t>
            </a:r>
            <a:r>
              <a:rPr sz="2325" spc="-106" dirty="0">
                <a:latin typeface="Georgia"/>
                <a:cs typeface="Georgia"/>
              </a:rPr>
              <a:t>see </a:t>
            </a:r>
            <a:r>
              <a:rPr sz="2325" spc="-21" dirty="0">
                <a:latin typeface="Georgia"/>
                <a:cs typeface="Georgia"/>
              </a:rPr>
              <a:t>what </a:t>
            </a:r>
            <a:r>
              <a:rPr sz="2325" spc="-63" dirty="0">
                <a:latin typeface="Georgia"/>
                <a:cs typeface="Georgia"/>
              </a:rPr>
              <a:t>happens as </a:t>
            </a:r>
            <a:r>
              <a:rPr sz="2325" spc="-116" dirty="0">
                <a:latin typeface="Georgia"/>
                <a:cs typeface="Georgia"/>
              </a:rPr>
              <a:t>we </a:t>
            </a:r>
            <a:r>
              <a:rPr sz="2325" spc="-74" dirty="0">
                <a:latin typeface="Georgia"/>
                <a:cs typeface="Georgia"/>
              </a:rPr>
              <a:t>change  </a:t>
            </a:r>
            <a:r>
              <a:rPr sz="2325" spc="-32" dirty="0">
                <a:latin typeface="Georgia"/>
                <a:cs typeface="Georgia"/>
              </a:rPr>
              <a:t>the </a:t>
            </a:r>
            <a:r>
              <a:rPr sz="2325" spc="-63" dirty="0">
                <a:latin typeface="Georgia"/>
                <a:cs typeface="Georgia"/>
              </a:rPr>
              <a:t>value </a:t>
            </a:r>
            <a:r>
              <a:rPr sz="2325" spc="-85" dirty="0">
                <a:latin typeface="Georgia"/>
                <a:cs typeface="Georgia"/>
              </a:rPr>
              <a:t>of</a:t>
            </a:r>
            <a:r>
              <a:rPr sz="2325" spc="-338" dirty="0">
                <a:latin typeface="Georgia"/>
                <a:cs typeface="Georgia"/>
              </a:rPr>
              <a:t> </a:t>
            </a:r>
            <a:r>
              <a:rPr sz="2325" i="1" spc="95" dirty="0">
                <a:latin typeface="Times New Roman"/>
                <a:cs typeface="Times New Roman"/>
              </a:rPr>
              <a:t>w</a:t>
            </a:r>
            <a:r>
              <a:rPr lang="en-US" sz="2325" i="1" spc="95" dirty="0">
                <a:latin typeface="Times New Roman"/>
                <a:cs typeface="Times New Roman"/>
              </a:rPr>
              <a:t>.</a:t>
            </a:r>
          </a:p>
          <a:p>
            <a:pPr marL="26841" marR="10737">
              <a:lnSpc>
                <a:spcPct val="102600"/>
              </a:lnSpc>
              <a:spcBef>
                <a:spcPts val="116"/>
              </a:spcBef>
            </a:pPr>
            <a:endParaRPr lang="en-US" sz="2325" i="1" spc="95" dirty="0">
              <a:latin typeface="Times New Roman"/>
              <a:cs typeface="Times New Roman"/>
            </a:endParaRPr>
          </a:p>
          <a:p>
            <a:pPr marL="369741" marR="10737" indent="-342900">
              <a:lnSpc>
                <a:spcPct val="102600"/>
              </a:lnSpc>
              <a:spcBef>
                <a:spcPts val="116"/>
              </a:spcBef>
              <a:buFont typeface="Arial" panose="020B0604020202020204" pitchFamily="34" charset="0"/>
              <a:buChar char="•"/>
            </a:pPr>
            <a:r>
              <a:rPr lang="en-US" sz="2400" spc="-25" dirty="0">
                <a:latin typeface="Georgia"/>
                <a:cs typeface="Georgia"/>
              </a:rPr>
              <a:t>Further </a:t>
            </a:r>
            <a:r>
              <a:rPr lang="en-US" sz="2400" spc="-55" dirty="0">
                <a:latin typeface="Georgia"/>
                <a:cs typeface="Georgia"/>
              </a:rPr>
              <a:t>we </a:t>
            </a:r>
            <a:r>
              <a:rPr lang="en-US" sz="2400" spc="-25" dirty="0">
                <a:latin typeface="Georgia"/>
                <a:cs typeface="Georgia"/>
              </a:rPr>
              <a:t>can </a:t>
            </a:r>
            <a:r>
              <a:rPr lang="en-US" sz="2400" spc="-10" dirty="0">
                <a:latin typeface="Georgia"/>
                <a:cs typeface="Georgia"/>
              </a:rPr>
              <a:t>adjust </a:t>
            </a:r>
            <a:r>
              <a:rPr lang="en-US" sz="2400" spc="-15" dirty="0">
                <a:latin typeface="Georgia"/>
                <a:cs typeface="Georgia"/>
              </a:rPr>
              <a:t>the </a:t>
            </a:r>
            <a:r>
              <a:rPr lang="en-US" sz="2400" spc="-30" dirty="0">
                <a:latin typeface="Georgia"/>
                <a:cs typeface="Georgia"/>
              </a:rPr>
              <a:t>value </a:t>
            </a:r>
            <a:r>
              <a:rPr lang="en-US" sz="2400" spc="-40" dirty="0">
                <a:latin typeface="Georgia"/>
                <a:cs typeface="Georgia"/>
              </a:rPr>
              <a:t>of </a:t>
            </a:r>
            <a:r>
              <a:rPr lang="en-US" sz="2400" i="1" spc="-85" dirty="0">
                <a:latin typeface="Times New Roman"/>
                <a:cs typeface="Times New Roman"/>
              </a:rPr>
              <a:t>b  </a:t>
            </a:r>
            <a:r>
              <a:rPr lang="en-US" sz="2400" spc="-5" dirty="0">
                <a:latin typeface="Georgia"/>
                <a:cs typeface="Georgia"/>
              </a:rPr>
              <a:t>to </a:t>
            </a:r>
            <a:r>
              <a:rPr lang="en-US" sz="2400" spc="-30" dirty="0">
                <a:latin typeface="Georgia"/>
                <a:cs typeface="Georgia"/>
              </a:rPr>
              <a:t>control </a:t>
            </a:r>
            <a:r>
              <a:rPr lang="en-US" sz="2400" spc="-15" dirty="0">
                <a:latin typeface="Georgia"/>
                <a:cs typeface="Georgia"/>
              </a:rPr>
              <a:t>the </a:t>
            </a:r>
            <a:r>
              <a:rPr lang="en-US" sz="2400" spc="-25" dirty="0">
                <a:latin typeface="Georgia"/>
                <a:cs typeface="Georgia"/>
              </a:rPr>
              <a:t>position </a:t>
            </a:r>
            <a:r>
              <a:rPr lang="en-US" sz="2400" spc="-50" dirty="0">
                <a:latin typeface="Georgia"/>
                <a:cs typeface="Georgia"/>
              </a:rPr>
              <a:t>on </a:t>
            </a:r>
            <a:r>
              <a:rPr lang="en-US" sz="2400" spc="-15" dirty="0">
                <a:latin typeface="Georgia"/>
                <a:cs typeface="Georgia"/>
              </a:rPr>
              <a:t>the x-axis  </a:t>
            </a:r>
            <a:r>
              <a:rPr lang="en-US" sz="2400" spc="15" dirty="0">
                <a:latin typeface="Georgia"/>
                <a:cs typeface="Georgia"/>
              </a:rPr>
              <a:t>at </a:t>
            </a:r>
            <a:r>
              <a:rPr lang="en-US" sz="2400" spc="-35" dirty="0">
                <a:latin typeface="Georgia"/>
                <a:cs typeface="Georgia"/>
              </a:rPr>
              <a:t>which </a:t>
            </a:r>
            <a:r>
              <a:rPr lang="en-US" sz="2400" spc="-15" dirty="0">
                <a:latin typeface="Georgia"/>
                <a:cs typeface="Georgia"/>
              </a:rPr>
              <a:t>the </a:t>
            </a:r>
            <a:r>
              <a:rPr lang="en-US" sz="2400" spc="-25" dirty="0">
                <a:latin typeface="Georgia"/>
                <a:cs typeface="Georgia"/>
              </a:rPr>
              <a:t>function </a:t>
            </a:r>
            <a:r>
              <a:rPr lang="en-US" sz="2400" spc="-20" dirty="0">
                <a:latin typeface="Georgia"/>
                <a:cs typeface="Georgia"/>
              </a:rPr>
              <a:t>transitions</a:t>
            </a:r>
            <a:r>
              <a:rPr lang="en-US" sz="2400" spc="-80" dirty="0">
                <a:latin typeface="Georgia"/>
                <a:cs typeface="Georgia"/>
              </a:rPr>
              <a:t> </a:t>
            </a:r>
            <a:r>
              <a:rPr lang="en-US" sz="2400" spc="-40" dirty="0">
                <a:latin typeface="Georgia"/>
                <a:cs typeface="Georgia"/>
              </a:rPr>
              <a:t>from  </a:t>
            </a:r>
            <a:r>
              <a:rPr lang="en-US" sz="2400" spc="-130" dirty="0">
                <a:latin typeface="Georgia"/>
                <a:cs typeface="Georgia"/>
              </a:rPr>
              <a:t>0 </a:t>
            </a:r>
            <a:r>
              <a:rPr lang="en-US" sz="2400" spc="-5" dirty="0">
                <a:latin typeface="Georgia"/>
                <a:cs typeface="Georgia"/>
              </a:rPr>
              <a:t>to</a:t>
            </a:r>
            <a:r>
              <a:rPr lang="en-US" sz="2400" spc="50" dirty="0">
                <a:latin typeface="Georgia"/>
                <a:cs typeface="Georgia"/>
              </a:rPr>
              <a:t> </a:t>
            </a:r>
            <a:r>
              <a:rPr lang="en-US" sz="2400" spc="70" dirty="0">
                <a:latin typeface="Georgia"/>
                <a:cs typeface="Georgia"/>
              </a:rPr>
              <a:t>1.</a:t>
            </a:r>
            <a:endParaRPr lang="en-US" sz="2400" dirty="0">
              <a:latin typeface="Georgia"/>
              <a:cs typeface="Georgia"/>
            </a:endParaRPr>
          </a:p>
          <a:p>
            <a:pPr marL="369741" marR="10737" indent="-342900">
              <a:lnSpc>
                <a:spcPct val="102600"/>
              </a:lnSpc>
              <a:spcBef>
                <a:spcPts val="116"/>
              </a:spcBef>
              <a:buFont typeface="Arial" panose="020B0604020202020204" pitchFamily="34" charset="0"/>
              <a:buChar char="•"/>
            </a:pPr>
            <a:endParaRPr sz="2325" dirty="0">
              <a:latin typeface="Times New Roman"/>
              <a:cs typeface="Times New Roman"/>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A2E7E149-9C02-41B5-948E-97AC72376E8D}"/>
              </a:ext>
            </a:extLst>
          </p:cNvPr>
          <p:cNvSpPr/>
          <p:nvPr/>
        </p:nvSpPr>
        <p:spPr>
          <a:xfrm>
            <a:off x="7810052" y="6250193"/>
            <a:ext cx="3571539"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95DD8CE-3A89-420A-9C11-E3EE8F644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660" y="761803"/>
            <a:ext cx="3980344" cy="2928069"/>
          </a:xfrm>
          <a:prstGeom prst="rect">
            <a:avLst/>
          </a:prstGeom>
        </p:spPr>
      </p:pic>
    </p:spTree>
    <p:extLst>
      <p:ext uri="{BB962C8B-B14F-4D97-AF65-F5344CB8AC3E}">
        <p14:creationId xmlns:p14="http://schemas.microsoft.com/office/powerpoint/2010/main" val="745465036"/>
      </p:ext>
    </p:extLst>
  </p:cSld>
  <p:clrMapOvr>
    <a:masterClrMapping/>
  </p:clrMapOvr>
  <p:transition>
    <p:cut/>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3" y="405846"/>
            <a:ext cx="5603477" cy="2601919"/>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9" name="object 9"/>
          <p:cNvSpPr txBox="1"/>
          <p:nvPr/>
        </p:nvSpPr>
        <p:spPr>
          <a:xfrm>
            <a:off x="6902292" y="213144"/>
            <a:ext cx="4795232" cy="1465817"/>
          </a:xfrm>
          <a:prstGeom prst="rect">
            <a:avLst/>
          </a:prstGeom>
        </p:spPr>
        <p:txBody>
          <a:bodyPr vert="horz" wrap="square" lIns="0" tIns="14763" rIns="0" bIns="0" rtlCol="0">
            <a:spAutoFit/>
          </a:bodyPr>
          <a:lstStyle/>
          <a:p>
            <a:pPr marL="26841" marR="10737" algn="just">
              <a:lnSpc>
                <a:spcPct val="102600"/>
              </a:lnSpc>
              <a:spcBef>
                <a:spcPts val="116"/>
              </a:spcBef>
            </a:pPr>
            <a:r>
              <a:rPr sz="2325" spc="-95" dirty="0">
                <a:latin typeface="Georgia"/>
                <a:cs typeface="Georgia"/>
              </a:rPr>
              <a:t>Now </a:t>
            </a:r>
            <a:r>
              <a:rPr sz="2325" spc="-21" dirty="0">
                <a:latin typeface="Georgia"/>
                <a:cs typeface="Georgia"/>
              </a:rPr>
              <a:t>let </a:t>
            </a:r>
            <a:r>
              <a:rPr sz="2325" spc="-85" dirty="0">
                <a:latin typeface="Georgia"/>
                <a:cs typeface="Georgia"/>
              </a:rPr>
              <a:t>us </a:t>
            </a:r>
            <a:r>
              <a:rPr sz="2325" spc="-106" dirty="0">
                <a:latin typeface="Georgia"/>
                <a:cs typeface="Georgia"/>
              </a:rPr>
              <a:t>see </a:t>
            </a:r>
            <a:r>
              <a:rPr sz="2325" spc="-21" dirty="0">
                <a:latin typeface="Georgia"/>
                <a:cs typeface="Georgia"/>
              </a:rPr>
              <a:t>what </a:t>
            </a:r>
            <a:r>
              <a:rPr sz="2325" spc="-116" dirty="0">
                <a:latin typeface="Georgia"/>
                <a:cs typeface="Georgia"/>
              </a:rPr>
              <a:t>we </a:t>
            </a:r>
            <a:r>
              <a:rPr sz="2325" spc="-21" dirty="0">
                <a:latin typeface="Georgia"/>
                <a:cs typeface="Georgia"/>
              </a:rPr>
              <a:t>get </a:t>
            </a:r>
            <a:r>
              <a:rPr sz="2325" spc="-11" dirty="0">
                <a:latin typeface="Georgia"/>
                <a:cs typeface="Georgia"/>
              </a:rPr>
              <a:t>by </a:t>
            </a:r>
            <a:r>
              <a:rPr sz="2325" spc="-21" dirty="0">
                <a:latin typeface="Georgia"/>
                <a:cs typeface="Georgia"/>
              </a:rPr>
              <a:t>taking  </a:t>
            </a:r>
            <a:r>
              <a:rPr sz="2325" spc="-74" dirty="0">
                <a:latin typeface="Georgia"/>
                <a:cs typeface="Georgia"/>
              </a:rPr>
              <a:t>two </a:t>
            </a:r>
            <a:r>
              <a:rPr sz="2325" spc="-85" dirty="0">
                <a:latin typeface="Georgia"/>
                <a:cs typeface="Georgia"/>
              </a:rPr>
              <a:t>such </a:t>
            </a:r>
            <a:r>
              <a:rPr sz="2325" spc="-74" dirty="0">
                <a:latin typeface="Georgia"/>
                <a:cs typeface="Georgia"/>
              </a:rPr>
              <a:t>sigmoid </a:t>
            </a:r>
            <a:r>
              <a:rPr sz="2325" spc="-63" dirty="0">
                <a:latin typeface="Georgia"/>
                <a:cs typeface="Georgia"/>
              </a:rPr>
              <a:t>functions </a:t>
            </a:r>
            <a:r>
              <a:rPr sz="2325" spc="-11" dirty="0">
                <a:latin typeface="Georgia"/>
                <a:cs typeface="Georgia"/>
              </a:rPr>
              <a:t>(with</a:t>
            </a:r>
            <a:r>
              <a:rPr lang="en-US" sz="2325" spc="-11" dirty="0">
                <a:latin typeface="Georgia"/>
                <a:cs typeface="Georgia"/>
              </a:rPr>
              <a:t> dif</a:t>
            </a:r>
            <a:r>
              <a:rPr sz="2325" spc="-63" dirty="0">
                <a:latin typeface="Georgia"/>
                <a:cs typeface="Georgia"/>
              </a:rPr>
              <a:t>ferent </a:t>
            </a:r>
            <a:r>
              <a:rPr sz="2325" i="1" spc="-32" dirty="0">
                <a:latin typeface="Times New Roman"/>
                <a:cs typeface="Times New Roman"/>
              </a:rPr>
              <a:t>b</a:t>
            </a:r>
            <a:r>
              <a:rPr lang="en-US" sz="2536" i="1" spc="-46" baseline="27777" dirty="0">
                <a:latin typeface="DejaVu Sans"/>
                <a:cs typeface="Times New Roman"/>
              </a:rPr>
              <a:t>'</a:t>
            </a:r>
            <a:r>
              <a:rPr sz="2325" spc="-32" dirty="0">
                <a:latin typeface="Georgia"/>
                <a:cs typeface="Georgia"/>
              </a:rPr>
              <a:t>s) </a:t>
            </a:r>
            <a:r>
              <a:rPr sz="2325" spc="-63" dirty="0">
                <a:latin typeface="Georgia"/>
                <a:cs typeface="Georgia"/>
              </a:rPr>
              <a:t>and </a:t>
            </a:r>
            <a:r>
              <a:rPr sz="2325" spc="-32" dirty="0">
                <a:latin typeface="Georgia"/>
                <a:cs typeface="Georgia"/>
              </a:rPr>
              <a:t>subtracting </a:t>
            </a:r>
            <a:r>
              <a:rPr sz="2325" spc="-106" dirty="0">
                <a:latin typeface="Georgia"/>
                <a:cs typeface="Georgia"/>
              </a:rPr>
              <a:t>one </a:t>
            </a:r>
            <a:r>
              <a:rPr sz="2325" spc="-85" dirty="0">
                <a:latin typeface="Georgia"/>
                <a:cs typeface="Georgia"/>
              </a:rPr>
              <a:t>from  </a:t>
            </a:r>
            <a:r>
              <a:rPr sz="2325" spc="-32" dirty="0">
                <a:latin typeface="Georgia"/>
                <a:cs typeface="Georgia"/>
              </a:rPr>
              <a:t>the</a:t>
            </a:r>
            <a:r>
              <a:rPr sz="2325" spc="190" dirty="0">
                <a:latin typeface="Georgia"/>
                <a:cs typeface="Georgia"/>
              </a:rPr>
              <a:t> </a:t>
            </a:r>
            <a:r>
              <a:rPr sz="2325" spc="-53" dirty="0">
                <a:latin typeface="Georgia"/>
                <a:cs typeface="Georgia"/>
              </a:rPr>
              <a:t>other</a:t>
            </a:r>
            <a:endParaRPr sz="2325" dirty="0">
              <a:latin typeface="Georgia"/>
              <a:cs typeface="Georgia"/>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48EBC628-CC32-49B5-86F1-DAABB5A86AC9}"/>
              </a:ext>
            </a:extLst>
          </p:cNvPr>
          <p:cNvSpPr/>
          <p:nvPr/>
        </p:nvSpPr>
        <p:spPr>
          <a:xfrm>
            <a:off x="7820809" y="6260951"/>
            <a:ext cx="3625327" cy="247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966955"/>
      </p:ext>
    </p:extLst>
  </p:cSld>
  <p:clrMapOvr>
    <a:masterClrMapping/>
  </p:clrMapOvr>
  <p:transition>
    <p:cut/>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3" y="405846"/>
            <a:ext cx="5603477" cy="2601919"/>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2373007" y="3454367"/>
            <a:ext cx="2556271" cy="2601919"/>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6649069" y="393791"/>
            <a:ext cx="133643" cy="133643"/>
          </a:xfrm>
          <a:prstGeom prst="rect">
            <a:avLst/>
          </a:prstGeom>
          <a:blipFill>
            <a:blip r:embed="rId4" cstate="print"/>
            <a:stretch>
              <a:fillRect/>
            </a:stretch>
          </a:blipFill>
        </p:spPr>
        <p:txBody>
          <a:bodyPr wrap="square" lIns="0" tIns="0" rIns="0" bIns="0" rtlCol="0"/>
          <a:lstStyle/>
          <a:p>
            <a:endParaRPr sz="3804"/>
          </a:p>
        </p:txBody>
      </p:sp>
      <p:sp>
        <p:nvSpPr>
          <p:cNvPr id="9" name="object 9"/>
          <p:cNvSpPr txBox="1"/>
          <p:nvPr/>
        </p:nvSpPr>
        <p:spPr>
          <a:xfrm>
            <a:off x="6902292" y="213144"/>
            <a:ext cx="4795232" cy="1847140"/>
          </a:xfrm>
          <a:prstGeom prst="rect">
            <a:avLst/>
          </a:prstGeom>
        </p:spPr>
        <p:txBody>
          <a:bodyPr vert="horz" wrap="square" lIns="0" tIns="14763" rIns="0" bIns="0" rtlCol="0">
            <a:spAutoFit/>
          </a:bodyPr>
          <a:lstStyle/>
          <a:p>
            <a:pPr marL="26841" marR="10737" algn="just">
              <a:lnSpc>
                <a:spcPct val="102600"/>
              </a:lnSpc>
              <a:spcBef>
                <a:spcPts val="116"/>
              </a:spcBef>
            </a:pPr>
            <a:r>
              <a:rPr sz="2325" spc="-95" dirty="0">
                <a:latin typeface="Georgia"/>
                <a:cs typeface="Georgia"/>
              </a:rPr>
              <a:t>Now </a:t>
            </a:r>
            <a:r>
              <a:rPr sz="2325" spc="-21" dirty="0">
                <a:latin typeface="Georgia"/>
                <a:cs typeface="Georgia"/>
              </a:rPr>
              <a:t>let </a:t>
            </a:r>
            <a:r>
              <a:rPr sz="2325" spc="-85" dirty="0">
                <a:latin typeface="Georgia"/>
                <a:cs typeface="Georgia"/>
              </a:rPr>
              <a:t>us </a:t>
            </a:r>
            <a:r>
              <a:rPr sz="2325" spc="-106" dirty="0">
                <a:latin typeface="Georgia"/>
                <a:cs typeface="Georgia"/>
              </a:rPr>
              <a:t>see </a:t>
            </a:r>
            <a:r>
              <a:rPr sz="2325" spc="-21" dirty="0">
                <a:latin typeface="Georgia"/>
                <a:cs typeface="Georgia"/>
              </a:rPr>
              <a:t>what </a:t>
            </a:r>
            <a:r>
              <a:rPr sz="2325" spc="-116" dirty="0">
                <a:latin typeface="Georgia"/>
                <a:cs typeface="Georgia"/>
              </a:rPr>
              <a:t>we </a:t>
            </a:r>
            <a:r>
              <a:rPr sz="2325" spc="-21" dirty="0">
                <a:latin typeface="Georgia"/>
                <a:cs typeface="Georgia"/>
              </a:rPr>
              <a:t>get </a:t>
            </a:r>
            <a:r>
              <a:rPr sz="2325" spc="-11" dirty="0">
                <a:latin typeface="Georgia"/>
                <a:cs typeface="Georgia"/>
              </a:rPr>
              <a:t>by </a:t>
            </a:r>
            <a:r>
              <a:rPr sz="2325" spc="-21" dirty="0">
                <a:latin typeface="Georgia"/>
                <a:cs typeface="Georgia"/>
              </a:rPr>
              <a:t>taking  </a:t>
            </a:r>
            <a:r>
              <a:rPr sz="2325" spc="-74" dirty="0">
                <a:latin typeface="Georgia"/>
                <a:cs typeface="Georgia"/>
              </a:rPr>
              <a:t>two </a:t>
            </a:r>
            <a:r>
              <a:rPr sz="2325" spc="-85" dirty="0">
                <a:latin typeface="Georgia"/>
                <a:cs typeface="Georgia"/>
              </a:rPr>
              <a:t>such </a:t>
            </a:r>
            <a:r>
              <a:rPr sz="2325" spc="-74" dirty="0">
                <a:latin typeface="Georgia"/>
                <a:cs typeface="Georgia"/>
              </a:rPr>
              <a:t>sigmoid </a:t>
            </a:r>
            <a:r>
              <a:rPr sz="2325" spc="-63" dirty="0">
                <a:latin typeface="Georgia"/>
                <a:cs typeface="Georgia"/>
              </a:rPr>
              <a:t>functions </a:t>
            </a:r>
            <a:r>
              <a:rPr sz="2325" spc="-11" dirty="0">
                <a:latin typeface="Georgia"/>
                <a:cs typeface="Georgia"/>
              </a:rPr>
              <a:t>(with</a:t>
            </a:r>
            <a:r>
              <a:rPr lang="en-US" sz="2325" spc="-11" dirty="0">
                <a:latin typeface="Georgia"/>
                <a:cs typeface="Georgia"/>
              </a:rPr>
              <a:t> dif</a:t>
            </a:r>
            <a:r>
              <a:rPr sz="2325" spc="-63" dirty="0">
                <a:latin typeface="Georgia"/>
                <a:cs typeface="Georgia"/>
              </a:rPr>
              <a:t>ferent </a:t>
            </a:r>
            <a:r>
              <a:rPr sz="2325" i="1" spc="-32" dirty="0">
                <a:latin typeface="Times New Roman"/>
                <a:cs typeface="Times New Roman"/>
              </a:rPr>
              <a:t>b</a:t>
            </a:r>
            <a:r>
              <a:rPr lang="en-US" sz="2536" i="1" spc="-46" baseline="27777" dirty="0">
                <a:latin typeface="DejaVu Sans"/>
                <a:cs typeface="Times New Roman"/>
              </a:rPr>
              <a:t>'</a:t>
            </a:r>
            <a:r>
              <a:rPr sz="2325" spc="-32" dirty="0">
                <a:latin typeface="Georgia"/>
                <a:cs typeface="Georgia"/>
              </a:rPr>
              <a:t>s) </a:t>
            </a:r>
            <a:r>
              <a:rPr sz="2325" spc="-63" dirty="0">
                <a:latin typeface="Georgia"/>
                <a:cs typeface="Georgia"/>
              </a:rPr>
              <a:t>and </a:t>
            </a:r>
            <a:r>
              <a:rPr sz="2325" spc="-32" dirty="0">
                <a:latin typeface="Georgia"/>
                <a:cs typeface="Georgia"/>
              </a:rPr>
              <a:t>subtracting </a:t>
            </a:r>
            <a:r>
              <a:rPr sz="2325" spc="-106" dirty="0">
                <a:latin typeface="Georgia"/>
                <a:cs typeface="Georgia"/>
              </a:rPr>
              <a:t>one </a:t>
            </a:r>
            <a:r>
              <a:rPr sz="2325" spc="-85" dirty="0">
                <a:latin typeface="Georgia"/>
                <a:cs typeface="Georgia"/>
              </a:rPr>
              <a:t>from  </a:t>
            </a:r>
            <a:r>
              <a:rPr sz="2325" spc="-32" dirty="0">
                <a:latin typeface="Georgia"/>
                <a:cs typeface="Georgia"/>
              </a:rPr>
              <a:t>the</a:t>
            </a:r>
            <a:r>
              <a:rPr sz="2325" spc="190" dirty="0">
                <a:latin typeface="Georgia"/>
                <a:cs typeface="Georgia"/>
              </a:rPr>
              <a:t> </a:t>
            </a:r>
            <a:r>
              <a:rPr sz="2325" spc="-53" dirty="0">
                <a:latin typeface="Georgia"/>
                <a:cs typeface="Georgia"/>
              </a:rPr>
              <a:t>other</a:t>
            </a:r>
            <a:r>
              <a:rPr lang="en-US" sz="2325" spc="-53" dirty="0">
                <a:latin typeface="Georgia"/>
                <a:cs typeface="Georgia"/>
              </a:rPr>
              <a:t>.</a:t>
            </a:r>
          </a:p>
          <a:p>
            <a:pPr marL="26841" marR="10737" algn="just">
              <a:lnSpc>
                <a:spcPct val="102600"/>
              </a:lnSpc>
              <a:spcBef>
                <a:spcPts val="116"/>
              </a:spcBef>
            </a:pPr>
            <a:endParaRPr lang="en-US" sz="2325" spc="-53" dirty="0">
              <a:latin typeface="Georgia"/>
              <a:cs typeface="Georgia"/>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48EBC628-CC32-49B5-86F1-DAABB5A86AC9}"/>
              </a:ext>
            </a:extLst>
          </p:cNvPr>
          <p:cNvSpPr/>
          <p:nvPr/>
        </p:nvSpPr>
        <p:spPr>
          <a:xfrm>
            <a:off x="7820809" y="6260951"/>
            <a:ext cx="3625327" cy="247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34965B9-FAC7-4F97-B272-1135405B8052}"/>
              </a:ext>
            </a:extLst>
          </p:cNvPr>
          <p:cNvSpPr txBox="1"/>
          <p:nvPr/>
        </p:nvSpPr>
        <p:spPr>
          <a:xfrm>
            <a:off x="6782712" y="4001844"/>
            <a:ext cx="4914812" cy="727892"/>
          </a:xfrm>
          <a:prstGeom prst="rect">
            <a:avLst/>
          </a:prstGeom>
          <a:noFill/>
        </p:spPr>
        <p:txBody>
          <a:bodyPr wrap="square" rtlCol="0">
            <a:spAutoFit/>
          </a:bodyPr>
          <a:lstStyle/>
          <a:p>
            <a:r>
              <a:rPr lang="en-US" sz="2330" spc="-30" dirty="0">
                <a:latin typeface="Georgia"/>
                <a:cs typeface="Georgia"/>
              </a:rPr>
              <a:t>Voila! </a:t>
            </a:r>
            <a:r>
              <a:rPr lang="en-US" sz="2330" spc="-50" dirty="0">
                <a:latin typeface="Georgia"/>
                <a:cs typeface="Georgia"/>
              </a:rPr>
              <a:t>We </a:t>
            </a:r>
            <a:r>
              <a:rPr lang="en-US" sz="2330" spc="-35" dirty="0">
                <a:latin typeface="Georgia"/>
                <a:cs typeface="Georgia"/>
              </a:rPr>
              <a:t>have our tower </a:t>
            </a:r>
            <a:r>
              <a:rPr lang="en-US" sz="2330" spc="-25" dirty="0">
                <a:latin typeface="Georgia"/>
                <a:cs typeface="Georgia"/>
              </a:rPr>
              <a:t>function</a:t>
            </a:r>
            <a:r>
              <a:rPr lang="en-US" sz="2330" spc="175" dirty="0">
                <a:latin typeface="Georgia"/>
                <a:cs typeface="Georgia"/>
              </a:rPr>
              <a:t> </a:t>
            </a:r>
            <a:r>
              <a:rPr lang="en-US" sz="2330" spc="-65" dirty="0">
                <a:latin typeface="Georgia"/>
                <a:cs typeface="Georgia"/>
              </a:rPr>
              <a:t>!!</a:t>
            </a:r>
            <a:endParaRPr lang="en-US" sz="2330" dirty="0">
              <a:latin typeface="Georgia"/>
              <a:cs typeface="Georgia"/>
            </a:endParaRPr>
          </a:p>
          <a:p>
            <a:endParaRPr lang="en-US" dirty="0"/>
          </a:p>
        </p:txBody>
      </p:sp>
    </p:spTree>
    <p:extLst>
      <p:ext uri="{BB962C8B-B14F-4D97-AF65-F5344CB8AC3E}">
        <p14:creationId xmlns:p14="http://schemas.microsoft.com/office/powerpoint/2010/main" val="1644015465"/>
      </p:ext>
    </p:extLst>
  </p:cSld>
  <p:clrMapOvr>
    <a:masterClrMapping/>
  </p:clrMapOvr>
  <p:transition>
    <p:cut/>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9E67C-7436-4B8F-81A9-88D0F7FDC0E9}"/>
              </a:ext>
            </a:extLst>
          </p:cNvPr>
          <p:cNvSpPr>
            <a:spLocks noGrp="1"/>
          </p:cNvSpPr>
          <p:nvPr>
            <p:ph idx="1"/>
          </p:nvPr>
        </p:nvSpPr>
        <p:spPr>
          <a:xfrm>
            <a:off x="838200" y="2869359"/>
            <a:ext cx="10515600" cy="1119281"/>
          </a:xfrm>
        </p:spPr>
        <p:txBody>
          <a:bodyPr/>
          <a:lstStyle/>
          <a:p>
            <a:pPr marL="0" indent="0">
              <a:buNone/>
            </a:pPr>
            <a:r>
              <a:rPr lang="en-US" spc="5" dirty="0">
                <a:latin typeface="Georgia"/>
                <a:cs typeface="Georgia"/>
              </a:rPr>
              <a:t>Can </a:t>
            </a:r>
            <a:r>
              <a:rPr lang="en-US" spc="-55" dirty="0">
                <a:latin typeface="Georgia"/>
                <a:cs typeface="Georgia"/>
              </a:rPr>
              <a:t>we </a:t>
            </a:r>
            <a:r>
              <a:rPr lang="en-US" spc="-45" dirty="0">
                <a:latin typeface="Georgia"/>
                <a:cs typeface="Georgia"/>
              </a:rPr>
              <a:t>come </a:t>
            </a:r>
            <a:r>
              <a:rPr lang="en-US" spc="-30" dirty="0">
                <a:latin typeface="Georgia"/>
                <a:cs typeface="Georgia"/>
              </a:rPr>
              <a:t>up </a:t>
            </a:r>
            <a:r>
              <a:rPr lang="en-US" spc="-10" dirty="0">
                <a:latin typeface="Georgia"/>
                <a:cs typeface="Georgia"/>
              </a:rPr>
              <a:t>with a </a:t>
            </a:r>
            <a:r>
              <a:rPr lang="en-US" spc="-30" dirty="0">
                <a:latin typeface="Georgia"/>
                <a:cs typeface="Georgia"/>
              </a:rPr>
              <a:t>neural </a:t>
            </a:r>
            <a:r>
              <a:rPr lang="en-US" spc="-35" dirty="0">
                <a:latin typeface="Georgia"/>
                <a:cs typeface="Georgia"/>
              </a:rPr>
              <a:t>network </a:t>
            </a:r>
            <a:r>
              <a:rPr lang="en-US" spc="-5" dirty="0">
                <a:latin typeface="Georgia"/>
                <a:cs typeface="Georgia"/>
              </a:rPr>
              <a:t>to </a:t>
            </a:r>
            <a:r>
              <a:rPr lang="en-US" spc="-35" dirty="0">
                <a:latin typeface="Georgia"/>
                <a:cs typeface="Georgia"/>
              </a:rPr>
              <a:t>represent </a:t>
            </a:r>
            <a:r>
              <a:rPr lang="en-US" spc="-15" dirty="0">
                <a:latin typeface="Georgia"/>
                <a:cs typeface="Georgia"/>
              </a:rPr>
              <a:t>this </a:t>
            </a:r>
            <a:r>
              <a:rPr lang="en-US" spc="-25" dirty="0">
                <a:latin typeface="Georgia"/>
                <a:cs typeface="Georgia"/>
              </a:rPr>
              <a:t>operation </a:t>
            </a:r>
            <a:r>
              <a:rPr lang="en-US" spc="-40" dirty="0">
                <a:latin typeface="Georgia"/>
                <a:cs typeface="Georgia"/>
              </a:rPr>
              <a:t>of </a:t>
            </a:r>
            <a:r>
              <a:rPr lang="en-US" spc="-15" dirty="0">
                <a:latin typeface="Georgia"/>
                <a:cs typeface="Georgia"/>
              </a:rPr>
              <a:t>subtracting  </a:t>
            </a:r>
            <a:r>
              <a:rPr lang="en-US" spc="-50" dirty="0">
                <a:latin typeface="Georgia"/>
                <a:cs typeface="Georgia"/>
              </a:rPr>
              <a:t>one </a:t>
            </a:r>
            <a:r>
              <a:rPr lang="en-US" spc="-35" dirty="0">
                <a:latin typeface="Georgia"/>
                <a:cs typeface="Georgia"/>
              </a:rPr>
              <a:t>sigmoid </a:t>
            </a:r>
            <a:r>
              <a:rPr lang="en-US" spc="-25" dirty="0">
                <a:latin typeface="Georgia"/>
                <a:cs typeface="Georgia"/>
              </a:rPr>
              <a:t>function </a:t>
            </a:r>
            <a:r>
              <a:rPr lang="en-US" spc="-40" dirty="0">
                <a:latin typeface="Georgia"/>
                <a:cs typeface="Georgia"/>
              </a:rPr>
              <a:t>from </a:t>
            </a:r>
            <a:r>
              <a:rPr lang="en-US" spc="-25" dirty="0">
                <a:latin typeface="Georgia"/>
                <a:cs typeface="Georgia"/>
              </a:rPr>
              <a:t>another</a:t>
            </a:r>
            <a:r>
              <a:rPr lang="en-US" spc="-50" dirty="0">
                <a:latin typeface="Georgia"/>
                <a:cs typeface="Georgia"/>
              </a:rPr>
              <a:t> </a:t>
            </a:r>
            <a:r>
              <a:rPr lang="en-US" spc="-15" dirty="0">
                <a:latin typeface="Georgia"/>
                <a:cs typeface="Georgia"/>
              </a:rPr>
              <a:t>?</a:t>
            </a:r>
            <a:endParaRPr lang="en-US" dirty="0">
              <a:latin typeface="Georgia"/>
              <a:cs typeface="Georgia"/>
            </a:endParaRPr>
          </a:p>
          <a:p>
            <a:endParaRPr lang="en-US" dirty="0"/>
          </a:p>
        </p:txBody>
      </p:sp>
    </p:spTree>
    <p:extLst>
      <p:ext uri="{BB962C8B-B14F-4D97-AF65-F5344CB8AC3E}">
        <p14:creationId xmlns:p14="http://schemas.microsoft.com/office/powerpoint/2010/main" val="31837229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059219" y="3452030"/>
            <a:ext cx="593197" cy="272441"/>
          </a:xfrm>
          <a:custGeom>
            <a:avLst/>
            <a:gdLst/>
            <a:ahLst/>
            <a:cxnLst/>
            <a:rect l="l" t="t" r="r" b="b"/>
            <a:pathLst>
              <a:path w="280669" h="128905">
                <a:moveTo>
                  <a:pt x="0" y="128727"/>
                </a:moveTo>
                <a:lnTo>
                  <a:pt x="280466" y="0"/>
                </a:lnTo>
              </a:path>
            </a:pathLst>
          </a:custGeom>
          <a:ln w="5080">
            <a:solidFill>
              <a:srgbClr val="000000"/>
            </a:solidFill>
          </a:ln>
        </p:spPr>
        <p:txBody>
          <a:bodyPr wrap="square" lIns="0" tIns="0" rIns="0" bIns="0" rtlCol="0"/>
          <a:lstStyle/>
          <a:p>
            <a:endParaRPr sz="3804"/>
          </a:p>
        </p:txBody>
      </p:sp>
      <p:sp>
        <p:nvSpPr>
          <p:cNvPr id="4" name="object 4"/>
          <p:cNvSpPr/>
          <p:nvPr/>
        </p:nvSpPr>
        <p:spPr>
          <a:xfrm>
            <a:off x="5619241" y="3425724"/>
            <a:ext cx="84551" cy="68444"/>
          </a:xfrm>
          <a:custGeom>
            <a:avLst/>
            <a:gdLst/>
            <a:ahLst/>
            <a:cxnLst/>
            <a:rect l="l" t="t" r="r" b="b"/>
            <a:pathLst>
              <a:path w="40005" h="32385">
                <a:moveTo>
                  <a:pt x="14833" y="32308"/>
                </a:moveTo>
                <a:lnTo>
                  <a:pt x="15494" y="12446"/>
                </a:lnTo>
                <a:lnTo>
                  <a:pt x="0" y="0"/>
                </a:lnTo>
                <a:lnTo>
                  <a:pt x="39725" y="1320"/>
                </a:lnTo>
                <a:lnTo>
                  <a:pt x="14833" y="32308"/>
                </a:lnTo>
                <a:close/>
              </a:path>
            </a:pathLst>
          </a:custGeom>
          <a:solidFill>
            <a:srgbClr val="000000"/>
          </a:solidFill>
        </p:spPr>
        <p:txBody>
          <a:bodyPr wrap="square" lIns="0" tIns="0" rIns="0" bIns="0" rtlCol="0"/>
          <a:lstStyle/>
          <a:p>
            <a:endParaRPr sz="3804"/>
          </a:p>
        </p:txBody>
      </p:sp>
      <p:sp>
        <p:nvSpPr>
          <p:cNvPr id="5" name="object 5"/>
          <p:cNvSpPr/>
          <p:nvPr/>
        </p:nvSpPr>
        <p:spPr>
          <a:xfrm>
            <a:off x="5619241" y="3425724"/>
            <a:ext cx="84551" cy="68444"/>
          </a:xfrm>
          <a:custGeom>
            <a:avLst/>
            <a:gdLst/>
            <a:ahLst/>
            <a:cxnLst/>
            <a:rect l="l" t="t" r="r" b="b"/>
            <a:pathLst>
              <a:path w="40005" h="32385">
                <a:moveTo>
                  <a:pt x="39725" y="1320"/>
                </a:moveTo>
                <a:lnTo>
                  <a:pt x="14833" y="32308"/>
                </a:lnTo>
                <a:lnTo>
                  <a:pt x="15494" y="12446"/>
                </a:lnTo>
                <a:lnTo>
                  <a:pt x="0" y="0"/>
                </a:lnTo>
                <a:lnTo>
                  <a:pt x="39725" y="1320"/>
                </a:lnTo>
                <a:close/>
              </a:path>
            </a:pathLst>
          </a:custGeom>
          <a:ln w="5080">
            <a:solidFill>
              <a:srgbClr val="000000"/>
            </a:solidFill>
          </a:ln>
        </p:spPr>
        <p:txBody>
          <a:bodyPr wrap="square" lIns="0" tIns="0" rIns="0" bIns="0" rtlCol="0"/>
          <a:lstStyle/>
          <a:p>
            <a:endParaRPr sz="3804"/>
          </a:p>
        </p:txBody>
      </p:sp>
      <p:sp>
        <p:nvSpPr>
          <p:cNvPr id="6" name="object 6"/>
          <p:cNvSpPr/>
          <p:nvPr/>
        </p:nvSpPr>
        <p:spPr>
          <a:xfrm>
            <a:off x="4323762" y="3589886"/>
            <a:ext cx="869664" cy="869664"/>
          </a:xfrm>
          <a:prstGeom prst="rect">
            <a:avLst/>
          </a:prstGeom>
          <a:blipFill>
            <a:blip r:embed="rId2" cstate="print"/>
            <a:stretch>
              <a:fillRect/>
            </a:stretch>
          </a:blipFill>
        </p:spPr>
        <p:txBody>
          <a:bodyPr wrap="square" lIns="0" tIns="0" rIns="0" bIns="0" rtlCol="0"/>
          <a:lstStyle/>
          <a:p>
            <a:endParaRPr sz="3804"/>
          </a:p>
        </p:txBody>
      </p:sp>
      <p:sp>
        <p:nvSpPr>
          <p:cNvPr id="7" name="object 7"/>
          <p:cNvSpPr/>
          <p:nvPr/>
        </p:nvSpPr>
        <p:spPr>
          <a:xfrm>
            <a:off x="4329130" y="3595254"/>
            <a:ext cx="858928" cy="858928"/>
          </a:xfrm>
          <a:custGeom>
            <a:avLst/>
            <a:gdLst/>
            <a:ahLst/>
            <a:cxnLst/>
            <a:rect l="l" t="t" r="r" b="b"/>
            <a:pathLst>
              <a:path w="406400" h="406400">
                <a:moveTo>
                  <a:pt x="406400" y="203200"/>
                </a:moveTo>
                <a:lnTo>
                  <a:pt x="401033" y="249791"/>
                </a:lnTo>
                <a:lnTo>
                  <a:pt x="385746" y="292561"/>
                </a:lnTo>
                <a:lnTo>
                  <a:pt x="361758" y="330290"/>
                </a:lnTo>
                <a:lnTo>
                  <a:pt x="330290" y="361758"/>
                </a:lnTo>
                <a:lnTo>
                  <a:pt x="292561" y="385746"/>
                </a:lnTo>
                <a:lnTo>
                  <a:pt x="249791" y="401033"/>
                </a:lnTo>
                <a:lnTo>
                  <a:pt x="203200" y="406400"/>
                </a:lnTo>
                <a:lnTo>
                  <a:pt x="156608" y="401033"/>
                </a:lnTo>
                <a:lnTo>
                  <a:pt x="113838" y="385746"/>
                </a:lnTo>
                <a:lnTo>
                  <a:pt x="76109" y="361758"/>
                </a:lnTo>
                <a:lnTo>
                  <a:pt x="44641" y="330290"/>
                </a:lnTo>
                <a:lnTo>
                  <a:pt x="20653" y="292561"/>
                </a:lnTo>
                <a:lnTo>
                  <a:pt x="5366" y="249791"/>
                </a:lnTo>
                <a:lnTo>
                  <a:pt x="0" y="203200"/>
                </a:lnTo>
                <a:lnTo>
                  <a:pt x="5366" y="156608"/>
                </a:lnTo>
                <a:lnTo>
                  <a:pt x="20653" y="113838"/>
                </a:lnTo>
                <a:lnTo>
                  <a:pt x="44641" y="76109"/>
                </a:lnTo>
                <a:lnTo>
                  <a:pt x="76109" y="44641"/>
                </a:lnTo>
                <a:lnTo>
                  <a:pt x="113838" y="20653"/>
                </a:lnTo>
                <a:lnTo>
                  <a:pt x="156608" y="5366"/>
                </a:lnTo>
                <a:lnTo>
                  <a:pt x="203200" y="0"/>
                </a:lnTo>
                <a:lnTo>
                  <a:pt x="249791" y="5366"/>
                </a:lnTo>
                <a:lnTo>
                  <a:pt x="292561" y="20653"/>
                </a:lnTo>
                <a:lnTo>
                  <a:pt x="330290" y="44641"/>
                </a:lnTo>
                <a:lnTo>
                  <a:pt x="361758" y="76109"/>
                </a:lnTo>
                <a:lnTo>
                  <a:pt x="385746" y="113838"/>
                </a:lnTo>
                <a:lnTo>
                  <a:pt x="401033" y="156608"/>
                </a:lnTo>
                <a:lnTo>
                  <a:pt x="406400" y="203200"/>
                </a:lnTo>
                <a:close/>
              </a:path>
            </a:pathLst>
          </a:custGeom>
          <a:ln w="5080">
            <a:solidFill>
              <a:srgbClr val="B8544F"/>
            </a:solidFill>
          </a:ln>
        </p:spPr>
        <p:txBody>
          <a:bodyPr wrap="square" lIns="0" tIns="0" rIns="0" bIns="0" rtlCol="0"/>
          <a:lstStyle/>
          <a:p>
            <a:endParaRPr sz="3804"/>
          </a:p>
        </p:txBody>
      </p:sp>
      <p:sp>
        <p:nvSpPr>
          <p:cNvPr id="8" name="object 8"/>
          <p:cNvSpPr/>
          <p:nvPr/>
        </p:nvSpPr>
        <p:spPr>
          <a:xfrm>
            <a:off x="6378426" y="3449990"/>
            <a:ext cx="550250" cy="232179"/>
          </a:xfrm>
          <a:custGeom>
            <a:avLst/>
            <a:gdLst/>
            <a:ahLst/>
            <a:cxnLst/>
            <a:rect l="l" t="t" r="r" b="b"/>
            <a:pathLst>
              <a:path w="260350" h="109855">
                <a:moveTo>
                  <a:pt x="259740" y="109372"/>
                </a:moveTo>
                <a:lnTo>
                  <a:pt x="0" y="0"/>
                </a:lnTo>
              </a:path>
            </a:pathLst>
          </a:custGeom>
          <a:ln w="5080">
            <a:solidFill>
              <a:srgbClr val="000000"/>
            </a:solidFill>
          </a:ln>
        </p:spPr>
        <p:txBody>
          <a:bodyPr wrap="square" lIns="0" tIns="0" rIns="0" bIns="0" rtlCol="0"/>
          <a:lstStyle/>
          <a:p>
            <a:endParaRPr sz="3804"/>
          </a:p>
        </p:txBody>
      </p:sp>
      <p:sp>
        <p:nvSpPr>
          <p:cNvPr id="9" name="object 9"/>
          <p:cNvSpPr/>
          <p:nvPr/>
        </p:nvSpPr>
        <p:spPr>
          <a:xfrm>
            <a:off x="6326461" y="3422611"/>
            <a:ext cx="84551" cy="69788"/>
          </a:xfrm>
          <a:custGeom>
            <a:avLst/>
            <a:gdLst/>
            <a:ahLst/>
            <a:cxnLst/>
            <a:rect l="l" t="t" r="r" b="b"/>
            <a:pathLst>
              <a:path w="40005" h="33019">
                <a:moveTo>
                  <a:pt x="25857" y="32816"/>
                </a:moveTo>
                <a:lnTo>
                  <a:pt x="0" y="2590"/>
                </a:lnTo>
                <a:lnTo>
                  <a:pt x="39674" y="0"/>
                </a:lnTo>
                <a:lnTo>
                  <a:pt x="24587" y="12954"/>
                </a:lnTo>
                <a:lnTo>
                  <a:pt x="25857" y="32816"/>
                </a:lnTo>
                <a:close/>
              </a:path>
            </a:pathLst>
          </a:custGeom>
          <a:solidFill>
            <a:srgbClr val="000000"/>
          </a:solidFill>
        </p:spPr>
        <p:txBody>
          <a:bodyPr wrap="square" lIns="0" tIns="0" rIns="0" bIns="0" rtlCol="0"/>
          <a:lstStyle/>
          <a:p>
            <a:endParaRPr sz="3804"/>
          </a:p>
        </p:txBody>
      </p:sp>
      <p:sp>
        <p:nvSpPr>
          <p:cNvPr id="10" name="object 10"/>
          <p:cNvSpPr/>
          <p:nvPr/>
        </p:nvSpPr>
        <p:spPr>
          <a:xfrm>
            <a:off x="6326461" y="3422611"/>
            <a:ext cx="84551" cy="69788"/>
          </a:xfrm>
          <a:custGeom>
            <a:avLst/>
            <a:gdLst/>
            <a:ahLst/>
            <a:cxnLst/>
            <a:rect l="l" t="t" r="r" b="b"/>
            <a:pathLst>
              <a:path w="40005" h="33019">
                <a:moveTo>
                  <a:pt x="0" y="2590"/>
                </a:moveTo>
                <a:lnTo>
                  <a:pt x="39674" y="0"/>
                </a:lnTo>
                <a:lnTo>
                  <a:pt x="24587" y="12954"/>
                </a:lnTo>
                <a:lnTo>
                  <a:pt x="25857" y="32816"/>
                </a:lnTo>
                <a:lnTo>
                  <a:pt x="0" y="2590"/>
                </a:lnTo>
                <a:close/>
              </a:path>
            </a:pathLst>
          </a:custGeom>
          <a:ln w="5080">
            <a:solidFill>
              <a:srgbClr val="000000"/>
            </a:solidFill>
          </a:ln>
        </p:spPr>
        <p:txBody>
          <a:bodyPr wrap="square" lIns="0" tIns="0" rIns="0" bIns="0" rtlCol="0"/>
          <a:lstStyle/>
          <a:p>
            <a:endParaRPr sz="3804"/>
          </a:p>
        </p:txBody>
      </p:sp>
      <p:sp>
        <p:nvSpPr>
          <p:cNvPr id="11" name="object 11"/>
          <p:cNvSpPr/>
          <p:nvPr/>
        </p:nvSpPr>
        <p:spPr>
          <a:xfrm>
            <a:off x="6793179" y="3546940"/>
            <a:ext cx="869664" cy="869664"/>
          </a:xfrm>
          <a:prstGeom prst="rect">
            <a:avLst/>
          </a:prstGeom>
          <a:blipFill>
            <a:blip r:embed="rId2" cstate="print"/>
            <a:stretch>
              <a:fillRect/>
            </a:stretch>
          </a:blipFill>
        </p:spPr>
        <p:txBody>
          <a:bodyPr wrap="square" lIns="0" tIns="0" rIns="0" bIns="0" rtlCol="0"/>
          <a:lstStyle/>
          <a:p>
            <a:endParaRPr sz="3804"/>
          </a:p>
        </p:txBody>
      </p:sp>
      <p:sp>
        <p:nvSpPr>
          <p:cNvPr id="12" name="object 12"/>
          <p:cNvSpPr/>
          <p:nvPr/>
        </p:nvSpPr>
        <p:spPr>
          <a:xfrm>
            <a:off x="6798547" y="3552308"/>
            <a:ext cx="858928" cy="858928"/>
          </a:xfrm>
          <a:custGeom>
            <a:avLst/>
            <a:gdLst/>
            <a:ahLst/>
            <a:cxnLst/>
            <a:rect l="l" t="t" r="r" b="b"/>
            <a:pathLst>
              <a:path w="406400" h="406400">
                <a:moveTo>
                  <a:pt x="406400" y="203200"/>
                </a:moveTo>
                <a:lnTo>
                  <a:pt x="401033" y="249791"/>
                </a:lnTo>
                <a:lnTo>
                  <a:pt x="385746" y="292561"/>
                </a:lnTo>
                <a:lnTo>
                  <a:pt x="361758" y="330290"/>
                </a:lnTo>
                <a:lnTo>
                  <a:pt x="330290" y="361758"/>
                </a:lnTo>
                <a:lnTo>
                  <a:pt x="292561" y="385746"/>
                </a:lnTo>
                <a:lnTo>
                  <a:pt x="249791" y="401033"/>
                </a:lnTo>
                <a:lnTo>
                  <a:pt x="203200" y="406400"/>
                </a:lnTo>
                <a:lnTo>
                  <a:pt x="156608" y="401033"/>
                </a:lnTo>
                <a:lnTo>
                  <a:pt x="113838" y="385746"/>
                </a:lnTo>
                <a:lnTo>
                  <a:pt x="76109" y="361758"/>
                </a:lnTo>
                <a:lnTo>
                  <a:pt x="44641" y="330290"/>
                </a:lnTo>
                <a:lnTo>
                  <a:pt x="20653" y="292561"/>
                </a:lnTo>
                <a:lnTo>
                  <a:pt x="5366" y="249791"/>
                </a:lnTo>
                <a:lnTo>
                  <a:pt x="0" y="203200"/>
                </a:lnTo>
                <a:lnTo>
                  <a:pt x="5366" y="156608"/>
                </a:lnTo>
                <a:lnTo>
                  <a:pt x="20653" y="113838"/>
                </a:lnTo>
                <a:lnTo>
                  <a:pt x="44641" y="76109"/>
                </a:lnTo>
                <a:lnTo>
                  <a:pt x="76109" y="44641"/>
                </a:lnTo>
                <a:lnTo>
                  <a:pt x="113838" y="20653"/>
                </a:lnTo>
                <a:lnTo>
                  <a:pt x="156608" y="5366"/>
                </a:lnTo>
                <a:lnTo>
                  <a:pt x="203200" y="0"/>
                </a:lnTo>
                <a:lnTo>
                  <a:pt x="249791" y="5366"/>
                </a:lnTo>
                <a:lnTo>
                  <a:pt x="292561" y="20653"/>
                </a:lnTo>
                <a:lnTo>
                  <a:pt x="330290" y="44641"/>
                </a:lnTo>
                <a:lnTo>
                  <a:pt x="361758" y="76109"/>
                </a:lnTo>
                <a:lnTo>
                  <a:pt x="385746" y="113838"/>
                </a:lnTo>
                <a:lnTo>
                  <a:pt x="401033" y="156608"/>
                </a:lnTo>
                <a:lnTo>
                  <a:pt x="406400" y="203200"/>
                </a:lnTo>
                <a:close/>
              </a:path>
            </a:pathLst>
          </a:custGeom>
          <a:ln w="5080">
            <a:solidFill>
              <a:srgbClr val="B8544F"/>
            </a:solidFill>
          </a:ln>
        </p:spPr>
        <p:txBody>
          <a:bodyPr wrap="square" lIns="0" tIns="0" rIns="0" bIns="0" rtlCol="0"/>
          <a:lstStyle/>
          <a:p>
            <a:endParaRPr sz="3804"/>
          </a:p>
        </p:txBody>
      </p:sp>
      <p:sp>
        <p:nvSpPr>
          <p:cNvPr id="13" name="object 13"/>
          <p:cNvSpPr/>
          <p:nvPr/>
        </p:nvSpPr>
        <p:spPr>
          <a:xfrm>
            <a:off x="5579944" y="2688012"/>
            <a:ext cx="869664" cy="869664"/>
          </a:xfrm>
          <a:prstGeom prst="rect">
            <a:avLst/>
          </a:prstGeom>
          <a:blipFill>
            <a:blip r:embed="rId2" cstate="print"/>
            <a:stretch>
              <a:fillRect/>
            </a:stretch>
          </a:blipFill>
        </p:spPr>
        <p:txBody>
          <a:bodyPr wrap="square" lIns="0" tIns="0" rIns="0" bIns="0" rtlCol="0"/>
          <a:lstStyle/>
          <a:p>
            <a:endParaRPr sz="3804"/>
          </a:p>
        </p:txBody>
      </p:sp>
      <p:sp>
        <p:nvSpPr>
          <p:cNvPr id="14" name="object 14"/>
          <p:cNvSpPr/>
          <p:nvPr/>
        </p:nvSpPr>
        <p:spPr>
          <a:xfrm>
            <a:off x="5585312" y="2693380"/>
            <a:ext cx="858928" cy="858928"/>
          </a:xfrm>
          <a:custGeom>
            <a:avLst/>
            <a:gdLst/>
            <a:ahLst/>
            <a:cxnLst/>
            <a:rect l="l" t="t" r="r" b="b"/>
            <a:pathLst>
              <a:path w="406400" h="406400">
                <a:moveTo>
                  <a:pt x="406400" y="203200"/>
                </a:moveTo>
                <a:lnTo>
                  <a:pt x="401033" y="249791"/>
                </a:lnTo>
                <a:lnTo>
                  <a:pt x="385746" y="292561"/>
                </a:lnTo>
                <a:lnTo>
                  <a:pt x="361758" y="330290"/>
                </a:lnTo>
                <a:lnTo>
                  <a:pt x="330290" y="361758"/>
                </a:lnTo>
                <a:lnTo>
                  <a:pt x="292561" y="385746"/>
                </a:lnTo>
                <a:lnTo>
                  <a:pt x="249791" y="401033"/>
                </a:lnTo>
                <a:lnTo>
                  <a:pt x="203200" y="406400"/>
                </a:lnTo>
                <a:lnTo>
                  <a:pt x="156608" y="401033"/>
                </a:lnTo>
                <a:lnTo>
                  <a:pt x="113838" y="385746"/>
                </a:lnTo>
                <a:lnTo>
                  <a:pt x="76109" y="361758"/>
                </a:lnTo>
                <a:lnTo>
                  <a:pt x="44641" y="330290"/>
                </a:lnTo>
                <a:lnTo>
                  <a:pt x="20653" y="292561"/>
                </a:lnTo>
                <a:lnTo>
                  <a:pt x="5366" y="249791"/>
                </a:lnTo>
                <a:lnTo>
                  <a:pt x="0" y="203200"/>
                </a:lnTo>
                <a:lnTo>
                  <a:pt x="5366" y="156608"/>
                </a:lnTo>
                <a:lnTo>
                  <a:pt x="20653" y="113838"/>
                </a:lnTo>
                <a:lnTo>
                  <a:pt x="44641" y="76109"/>
                </a:lnTo>
                <a:lnTo>
                  <a:pt x="76109" y="44641"/>
                </a:lnTo>
                <a:lnTo>
                  <a:pt x="113838" y="20653"/>
                </a:lnTo>
                <a:lnTo>
                  <a:pt x="156608" y="5366"/>
                </a:lnTo>
                <a:lnTo>
                  <a:pt x="203200" y="0"/>
                </a:lnTo>
                <a:lnTo>
                  <a:pt x="249791" y="5366"/>
                </a:lnTo>
                <a:lnTo>
                  <a:pt x="292561" y="20653"/>
                </a:lnTo>
                <a:lnTo>
                  <a:pt x="330290" y="44641"/>
                </a:lnTo>
                <a:lnTo>
                  <a:pt x="361758" y="76109"/>
                </a:lnTo>
                <a:lnTo>
                  <a:pt x="385746" y="113838"/>
                </a:lnTo>
                <a:lnTo>
                  <a:pt x="401033" y="156608"/>
                </a:lnTo>
                <a:lnTo>
                  <a:pt x="406400" y="203200"/>
                </a:lnTo>
                <a:close/>
              </a:path>
            </a:pathLst>
          </a:custGeom>
          <a:ln w="5080">
            <a:solidFill>
              <a:srgbClr val="B8544F"/>
            </a:solidFill>
          </a:ln>
        </p:spPr>
        <p:txBody>
          <a:bodyPr wrap="square" lIns="0" tIns="0" rIns="0" bIns="0" rtlCol="0"/>
          <a:lstStyle/>
          <a:p>
            <a:endParaRPr sz="3804"/>
          </a:p>
        </p:txBody>
      </p:sp>
      <p:sp>
        <p:nvSpPr>
          <p:cNvPr id="15" name="object 15"/>
          <p:cNvSpPr/>
          <p:nvPr/>
        </p:nvSpPr>
        <p:spPr>
          <a:xfrm>
            <a:off x="6315401" y="4313426"/>
            <a:ext cx="551593" cy="280494"/>
          </a:xfrm>
          <a:custGeom>
            <a:avLst/>
            <a:gdLst/>
            <a:ahLst/>
            <a:cxnLst/>
            <a:rect l="l" t="t" r="r" b="b"/>
            <a:pathLst>
              <a:path w="260985" h="132714">
                <a:moveTo>
                  <a:pt x="0" y="132638"/>
                </a:moveTo>
                <a:lnTo>
                  <a:pt x="260705" y="0"/>
                </a:lnTo>
              </a:path>
            </a:pathLst>
          </a:custGeom>
          <a:ln w="5080">
            <a:solidFill>
              <a:srgbClr val="000000"/>
            </a:solidFill>
          </a:ln>
        </p:spPr>
        <p:txBody>
          <a:bodyPr wrap="square" lIns="0" tIns="0" rIns="0" bIns="0" rtlCol="0"/>
          <a:lstStyle/>
          <a:p>
            <a:endParaRPr sz="3804"/>
          </a:p>
        </p:txBody>
      </p:sp>
      <p:sp>
        <p:nvSpPr>
          <p:cNvPr id="16" name="object 16"/>
          <p:cNvSpPr/>
          <p:nvPr/>
        </p:nvSpPr>
        <p:spPr>
          <a:xfrm>
            <a:off x="6832692" y="4287872"/>
            <a:ext cx="84551" cy="68444"/>
          </a:xfrm>
          <a:custGeom>
            <a:avLst/>
            <a:gdLst/>
            <a:ahLst/>
            <a:cxnLst/>
            <a:rect l="l" t="t" r="r" b="b"/>
            <a:pathLst>
              <a:path w="40004" h="32385">
                <a:moveTo>
                  <a:pt x="16103" y="31953"/>
                </a:moveTo>
                <a:lnTo>
                  <a:pt x="15951" y="12090"/>
                </a:lnTo>
                <a:lnTo>
                  <a:pt x="0" y="254"/>
                </a:lnTo>
                <a:lnTo>
                  <a:pt x="39725" y="0"/>
                </a:lnTo>
                <a:lnTo>
                  <a:pt x="16103" y="31953"/>
                </a:lnTo>
                <a:close/>
              </a:path>
            </a:pathLst>
          </a:custGeom>
          <a:solidFill>
            <a:srgbClr val="000000"/>
          </a:solidFill>
        </p:spPr>
        <p:txBody>
          <a:bodyPr wrap="square" lIns="0" tIns="0" rIns="0" bIns="0" rtlCol="0"/>
          <a:lstStyle/>
          <a:p>
            <a:endParaRPr sz="3804"/>
          </a:p>
        </p:txBody>
      </p:sp>
      <p:sp>
        <p:nvSpPr>
          <p:cNvPr id="17" name="object 17"/>
          <p:cNvSpPr/>
          <p:nvPr/>
        </p:nvSpPr>
        <p:spPr>
          <a:xfrm>
            <a:off x="6832692" y="4287872"/>
            <a:ext cx="84551" cy="68444"/>
          </a:xfrm>
          <a:custGeom>
            <a:avLst/>
            <a:gdLst/>
            <a:ahLst/>
            <a:cxnLst/>
            <a:rect l="l" t="t" r="r" b="b"/>
            <a:pathLst>
              <a:path w="40004" h="32385">
                <a:moveTo>
                  <a:pt x="39725" y="0"/>
                </a:moveTo>
                <a:lnTo>
                  <a:pt x="16103" y="31953"/>
                </a:lnTo>
                <a:lnTo>
                  <a:pt x="15951" y="12090"/>
                </a:lnTo>
                <a:lnTo>
                  <a:pt x="0" y="254"/>
                </a:lnTo>
                <a:lnTo>
                  <a:pt x="39725" y="0"/>
                </a:lnTo>
                <a:close/>
              </a:path>
            </a:pathLst>
          </a:custGeom>
          <a:ln w="5080">
            <a:solidFill>
              <a:srgbClr val="000000"/>
            </a:solidFill>
          </a:ln>
        </p:spPr>
        <p:txBody>
          <a:bodyPr wrap="square" lIns="0" tIns="0" rIns="0" bIns="0" rtlCol="0"/>
          <a:lstStyle/>
          <a:p>
            <a:endParaRPr sz="3804"/>
          </a:p>
        </p:txBody>
      </p:sp>
      <p:sp>
        <p:nvSpPr>
          <p:cNvPr id="18" name="object 18"/>
          <p:cNvSpPr/>
          <p:nvPr/>
        </p:nvSpPr>
        <p:spPr>
          <a:xfrm>
            <a:off x="5122458" y="4351220"/>
            <a:ext cx="591855" cy="242915"/>
          </a:xfrm>
          <a:custGeom>
            <a:avLst/>
            <a:gdLst/>
            <a:ahLst/>
            <a:cxnLst/>
            <a:rect l="l" t="t" r="r" b="b"/>
            <a:pathLst>
              <a:path w="280035" h="114935">
                <a:moveTo>
                  <a:pt x="279958" y="114757"/>
                </a:moveTo>
                <a:lnTo>
                  <a:pt x="0" y="0"/>
                </a:lnTo>
              </a:path>
            </a:pathLst>
          </a:custGeom>
          <a:ln w="5080">
            <a:solidFill>
              <a:srgbClr val="000000"/>
            </a:solidFill>
          </a:ln>
        </p:spPr>
        <p:txBody>
          <a:bodyPr wrap="square" lIns="0" tIns="0" rIns="0" bIns="0" rtlCol="0"/>
          <a:lstStyle/>
          <a:p>
            <a:endParaRPr sz="3804"/>
          </a:p>
        </p:txBody>
      </p:sp>
      <p:sp>
        <p:nvSpPr>
          <p:cNvPr id="19" name="object 19"/>
          <p:cNvSpPr/>
          <p:nvPr/>
        </p:nvSpPr>
        <p:spPr>
          <a:xfrm>
            <a:off x="5070280" y="4323627"/>
            <a:ext cx="84551" cy="69788"/>
          </a:xfrm>
          <a:custGeom>
            <a:avLst/>
            <a:gdLst/>
            <a:ahLst/>
            <a:cxnLst/>
            <a:rect l="l" t="t" r="r" b="b"/>
            <a:pathLst>
              <a:path w="40005" h="33019">
                <a:moveTo>
                  <a:pt x="26162" y="32918"/>
                </a:moveTo>
                <a:lnTo>
                  <a:pt x="0" y="2946"/>
                </a:lnTo>
                <a:lnTo>
                  <a:pt x="39674" y="0"/>
                </a:lnTo>
                <a:lnTo>
                  <a:pt x="24688" y="13055"/>
                </a:lnTo>
                <a:lnTo>
                  <a:pt x="26162" y="32918"/>
                </a:lnTo>
                <a:close/>
              </a:path>
            </a:pathLst>
          </a:custGeom>
          <a:solidFill>
            <a:srgbClr val="000000"/>
          </a:solidFill>
        </p:spPr>
        <p:txBody>
          <a:bodyPr wrap="square" lIns="0" tIns="0" rIns="0" bIns="0" rtlCol="0"/>
          <a:lstStyle/>
          <a:p>
            <a:endParaRPr sz="3804"/>
          </a:p>
        </p:txBody>
      </p:sp>
      <p:sp>
        <p:nvSpPr>
          <p:cNvPr id="20" name="object 20"/>
          <p:cNvSpPr/>
          <p:nvPr/>
        </p:nvSpPr>
        <p:spPr>
          <a:xfrm>
            <a:off x="5070280" y="4323627"/>
            <a:ext cx="84551" cy="69788"/>
          </a:xfrm>
          <a:custGeom>
            <a:avLst/>
            <a:gdLst/>
            <a:ahLst/>
            <a:cxnLst/>
            <a:rect l="l" t="t" r="r" b="b"/>
            <a:pathLst>
              <a:path w="40005" h="33019">
                <a:moveTo>
                  <a:pt x="0" y="2946"/>
                </a:moveTo>
                <a:lnTo>
                  <a:pt x="39674" y="0"/>
                </a:lnTo>
                <a:lnTo>
                  <a:pt x="24688" y="13055"/>
                </a:lnTo>
                <a:lnTo>
                  <a:pt x="26162" y="32918"/>
                </a:lnTo>
                <a:lnTo>
                  <a:pt x="0" y="2946"/>
                </a:lnTo>
                <a:close/>
              </a:path>
            </a:pathLst>
          </a:custGeom>
          <a:ln w="5080">
            <a:solidFill>
              <a:srgbClr val="000000"/>
            </a:solidFill>
          </a:ln>
        </p:spPr>
        <p:txBody>
          <a:bodyPr wrap="square" lIns="0" tIns="0" rIns="0" bIns="0" rtlCol="0"/>
          <a:lstStyle/>
          <a:p>
            <a:endParaRPr sz="3804"/>
          </a:p>
        </p:txBody>
      </p:sp>
      <p:sp>
        <p:nvSpPr>
          <p:cNvPr id="21" name="object 21"/>
          <p:cNvSpPr/>
          <p:nvPr/>
        </p:nvSpPr>
        <p:spPr>
          <a:xfrm>
            <a:off x="5579944" y="4459550"/>
            <a:ext cx="869664" cy="869664"/>
          </a:xfrm>
          <a:prstGeom prst="rect">
            <a:avLst/>
          </a:prstGeom>
          <a:blipFill>
            <a:blip r:embed="rId2" cstate="print"/>
            <a:stretch>
              <a:fillRect/>
            </a:stretch>
          </a:blipFill>
        </p:spPr>
        <p:txBody>
          <a:bodyPr wrap="square" lIns="0" tIns="0" rIns="0" bIns="0" rtlCol="0"/>
          <a:lstStyle/>
          <a:p>
            <a:endParaRPr sz="3804"/>
          </a:p>
        </p:txBody>
      </p:sp>
      <p:sp>
        <p:nvSpPr>
          <p:cNvPr id="22" name="object 22"/>
          <p:cNvSpPr/>
          <p:nvPr/>
        </p:nvSpPr>
        <p:spPr>
          <a:xfrm>
            <a:off x="5585312" y="4464918"/>
            <a:ext cx="858928" cy="858928"/>
          </a:xfrm>
          <a:custGeom>
            <a:avLst/>
            <a:gdLst/>
            <a:ahLst/>
            <a:cxnLst/>
            <a:rect l="l" t="t" r="r" b="b"/>
            <a:pathLst>
              <a:path w="406400" h="406400">
                <a:moveTo>
                  <a:pt x="406400" y="203200"/>
                </a:moveTo>
                <a:lnTo>
                  <a:pt x="401033" y="249791"/>
                </a:lnTo>
                <a:lnTo>
                  <a:pt x="385746" y="292561"/>
                </a:lnTo>
                <a:lnTo>
                  <a:pt x="361758" y="330290"/>
                </a:lnTo>
                <a:lnTo>
                  <a:pt x="330290" y="361758"/>
                </a:lnTo>
                <a:lnTo>
                  <a:pt x="292561" y="385746"/>
                </a:lnTo>
                <a:lnTo>
                  <a:pt x="249791" y="401033"/>
                </a:lnTo>
                <a:lnTo>
                  <a:pt x="203200" y="406400"/>
                </a:lnTo>
                <a:lnTo>
                  <a:pt x="156608" y="401033"/>
                </a:lnTo>
                <a:lnTo>
                  <a:pt x="113838" y="385746"/>
                </a:lnTo>
                <a:lnTo>
                  <a:pt x="76109" y="361758"/>
                </a:lnTo>
                <a:lnTo>
                  <a:pt x="44641" y="330290"/>
                </a:lnTo>
                <a:lnTo>
                  <a:pt x="20653" y="292561"/>
                </a:lnTo>
                <a:lnTo>
                  <a:pt x="5366" y="249791"/>
                </a:lnTo>
                <a:lnTo>
                  <a:pt x="0" y="203200"/>
                </a:lnTo>
                <a:lnTo>
                  <a:pt x="5366" y="156608"/>
                </a:lnTo>
                <a:lnTo>
                  <a:pt x="20653" y="113838"/>
                </a:lnTo>
                <a:lnTo>
                  <a:pt x="44641" y="76109"/>
                </a:lnTo>
                <a:lnTo>
                  <a:pt x="76109" y="44641"/>
                </a:lnTo>
                <a:lnTo>
                  <a:pt x="113838" y="20653"/>
                </a:lnTo>
                <a:lnTo>
                  <a:pt x="156608" y="5366"/>
                </a:lnTo>
                <a:lnTo>
                  <a:pt x="203200" y="0"/>
                </a:lnTo>
                <a:lnTo>
                  <a:pt x="249791" y="5366"/>
                </a:lnTo>
                <a:lnTo>
                  <a:pt x="292561" y="20653"/>
                </a:lnTo>
                <a:lnTo>
                  <a:pt x="330290" y="44641"/>
                </a:lnTo>
                <a:lnTo>
                  <a:pt x="361758" y="76109"/>
                </a:lnTo>
                <a:lnTo>
                  <a:pt x="385746" y="113838"/>
                </a:lnTo>
                <a:lnTo>
                  <a:pt x="401033" y="156608"/>
                </a:lnTo>
                <a:lnTo>
                  <a:pt x="406400" y="203200"/>
                </a:lnTo>
                <a:close/>
              </a:path>
            </a:pathLst>
          </a:custGeom>
          <a:ln w="5080">
            <a:solidFill>
              <a:srgbClr val="B8544F"/>
            </a:solidFill>
          </a:ln>
        </p:spPr>
        <p:txBody>
          <a:bodyPr wrap="square" lIns="0" tIns="0" rIns="0" bIns="0" rtlCol="0"/>
          <a:lstStyle/>
          <a:p>
            <a:endParaRPr sz="3804"/>
          </a:p>
        </p:txBody>
      </p:sp>
      <p:sp>
        <p:nvSpPr>
          <p:cNvPr id="23" name="object 23"/>
          <p:cNvSpPr/>
          <p:nvPr/>
        </p:nvSpPr>
        <p:spPr>
          <a:xfrm>
            <a:off x="2200065" y="2904912"/>
            <a:ext cx="1713558" cy="1312707"/>
          </a:xfrm>
          <a:prstGeom prst="rect">
            <a:avLst/>
          </a:prstGeom>
          <a:blipFill>
            <a:blip r:embed="rId3" cstate="print"/>
            <a:stretch>
              <a:fillRect/>
            </a:stretch>
          </a:blipFill>
        </p:spPr>
        <p:txBody>
          <a:bodyPr wrap="square" lIns="0" tIns="0" rIns="0" bIns="0" rtlCol="0"/>
          <a:lstStyle/>
          <a:p>
            <a:endParaRPr sz="3804"/>
          </a:p>
        </p:txBody>
      </p:sp>
      <p:sp>
        <p:nvSpPr>
          <p:cNvPr id="24" name="object 24"/>
          <p:cNvSpPr/>
          <p:nvPr/>
        </p:nvSpPr>
        <p:spPr>
          <a:xfrm>
            <a:off x="8018440" y="2822579"/>
            <a:ext cx="1930009" cy="1468766"/>
          </a:xfrm>
          <a:prstGeom prst="rect">
            <a:avLst/>
          </a:prstGeom>
          <a:blipFill>
            <a:blip r:embed="rId4" cstate="print"/>
            <a:stretch>
              <a:fillRect/>
            </a:stretch>
          </a:blipFill>
        </p:spPr>
        <p:txBody>
          <a:bodyPr wrap="square" lIns="0" tIns="0" rIns="0" bIns="0" rtlCol="0"/>
          <a:lstStyle/>
          <a:p>
            <a:endParaRPr sz="3804"/>
          </a:p>
        </p:txBody>
      </p:sp>
      <p:sp>
        <p:nvSpPr>
          <p:cNvPr id="25" name="object 25"/>
          <p:cNvSpPr/>
          <p:nvPr/>
        </p:nvSpPr>
        <p:spPr>
          <a:xfrm>
            <a:off x="5054283" y="1083251"/>
            <a:ext cx="1920990" cy="1468766"/>
          </a:xfrm>
          <a:prstGeom prst="rect">
            <a:avLst/>
          </a:prstGeom>
          <a:blipFill>
            <a:blip r:embed="rId5" cstate="print"/>
            <a:stretch>
              <a:fillRect/>
            </a:stretch>
          </a:blipFill>
        </p:spPr>
        <p:txBody>
          <a:bodyPr wrap="square" lIns="0" tIns="0" rIns="0" bIns="0" rtlCol="0"/>
          <a:lstStyle/>
          <a:p>
            <a:endParaRPr sz="3804"/>
          </a:p>
        </p:txBody>
      </p:sp>
      <p:sp>
        <p:nvSpPr>
          <p:cNvPr id="26" name="object 26"/>
          <p:cNvSpPr/>
          <p:nvPr/>
        </p:nvSpPr>
        <p:spPr>
          <a:xfrm>
            <a:off x="5220268" y="3396628"/>
            <a:ext cx="354308" cy="365044"/>
          </a:xfrm>
          <a:prstGeom prst="rect">
            <a:avLst/>
          </a:prstGeom>
          <a:blipFill>
            <a:blip r:embed="rId6" cstate="print"/>
            <a:stretch>
              <a:fillRect/>
            </a:stretch>
          </a:blipFill>
        </p:spPr>
        <p:txBody>
          <a:bodyPr wrap="square" lIns="0" tIns="0" rIns="0" bIns="0" rtlCol="0"/>
          <a:lstStyle/>
          <a:p>
            <a:endParaRPr sz="3804"/>
          </a:p>
        </p:txBody>
      </p:sp>
      <p:sp>
        <p:nvSpPr>
          <p:cNvPr id="27" name="object 27"/>
          <p:cNvSpPr/>
          <p:nvPr/>
        </p:nvSpPr>
        <p:spPr>
          <a:xfrm>
            <a:off x="4552947" y="3878874"/>
            <a:ext cx="394386" cy="280052"/>
          </a:xfrm>
          <a:prstGeom prst="rect">
            <a:avLst/>
          </a:prstGeom>
          <a:blipFill>
            <a:blip r:embed="rId7" cstate="print"/>
            <a:stretch>
              <a:fillRect/>
            </a:stretch>
          </a:blipFill>
        </p:spPr>
        <p:txBody>
          <a:bodyPr wrap="square" lIns="0" tIns="0" rIns="0" bIns="0" rtlCol="0"/>
          <a:lstStyle/>
          <a:p>
            <a:endParaRPr sz="3804"/>
          </a:p>
        </p:txBody>
      </p:sp>
      <p:sp>
        <p:nvSpPr>
          <p:cNvPr id="28" name="object 28"/>
          <p:cNvSpPr/>
          <p:nvPr/>
        </p:nvSpPr>
        <p:spPr>
          <a:xfrm>
            <a:off x="6492555" y="3375154"/>
            <a:ext cx="279151" cy="365044"/>
          </a:xfrm>
          <a:prstGeom prst="rect">
            <a:avLst/>
          </a:prstGeom>
          <a:blipFill>
            <a:blip r:embed="rId8" cstate="print"/>
            <a:stretch>
              <a:fillRect/>
            </a:stretch>
          </a:blipFill>
        </p:spPr>
        <p:txBody>
          <a:bodyPr wrap="square" lIns="0" tIns="0" rIns="0" bIns="0" rtlCol="0"/>
          <a:lstStyle/>
          <a:p>
            <a:endParaRPr sz="3804"/>
          </a:p>
        </p:txBody>
      </p:sp>
      <p:sp>
        <p:nvSpPr>
          <p:cNvPr id="29" name="object 29"/>
          <p:cNvSpPr/>
          <p:nvPr/>
        </p:nvSpPr>
        <p:spPr>
          <a:xfrm>
            <a:off x="7022363" y="3835927"/>
            <a:ext cx="428390" cy="280052"/>
          </a:xfrm>
          <a:prstGeom prst="rect">
            <a:avLst/>
          </a:prstGeom>
          <a:blipFill>
            <a:blip r:embed="rId9" cstate="print"/>
            <a:stretch>
              <a:fillRect/>
            </a:stretch>
          </a:blipFill>
        </p:spPr>
        <p:txBody>
          <a:bodyPr wrap="square" lIns="0" tIns="0" rIns="0" bIns="0" rtlCol="0"/>
          <a:lstStyle/>
          <a:p>
            <a:endParaRPr sz="3804"/>
          </a:p>
        </p:txBody>
      </p:sp>
      <p:sp>
        <p:nvSpPr>
          <p:cNvPr id="30" name="object 30"/>
          <p:cNvSpPr/>
          <p:nvPr/>
        </p:nvSpPr>
        <p:spPr>
          <a:xfrm>
            <a:off x="5809129" y="2977000"/>
            <a:ext cx="394386" cy="280052"/>
          </a:xfrm>
          <a:prstGeom prst="rect">
            <a:avLst/>
          </a:prstGeom>
          <a:blipFill>
            <a:blip r:embed="rId10" cstate="print"/>
            <a:stretch>
              <a:fillRect/>
            </a:stretch>
          </a:blipFill>
        </p:spPr>
        <p:txBody>
          <a:bodyPr wrap="square" lIns="0" tIns="0" rIns="0" bIns="0" rtlCol="0"/>
          <a:lstStyle/>
          <a:p>
            <a:endParaRPr sz="3804"/>
          </a:p>
        </p:txBody>
      </p:sp>
      <p:sp>
        <p:nvSpPr>
          <p:cNvPr id="31" name="object 31"/>
          <p:cNvSpPr/>
          <p:nvPr/>
        </p:nvSpPr>
        <p:spPr>
          <a:xfrm>
            <a:off x="5924387" y="4821838"/>
            <a:ext cx="168617" cy="163807"/>
          </a:xfrm>
          <a:prstGeom prst="rect">
            <a:avLst/>
          </a:prstGeom>
          <a:blipFill>
            <a:blip r:embed="rId11" cstate="print"/>
            <a:stretch>
              <a:fillRect/>
            </a:stretch>
          </a:blipFill>
        </p:spPr>
        <p:txBody>
          <a:bodyPr wrap="square" lIns="0" tIns="0" rIns="0" bIns="0" rtlCol="0"/>
          <a:lstStyle/>
          <a:p>
            <a:endParaRPr sz="3804"/>
          </a:p>
        </p:txBody>
      </p:sp>
      <p:sp>
        <p:nvSpPr>
          <p:cNvPr id="32" name="object 32"/>
          <p:cNvSpPr/>
          <p:nvPr/>
        </p:nvSpPr>
        <p:spPr>
          <a:xfrm>
            <a:off x="4208121" y="4549772"/>
            <a:ext cx="282641" cy="210403"/>
          </a:xfrm>
          <a:prstGeom prst="rect">
            <a:avLst/>
          </a:prstGeom>
          <a:blipFill>
            <a:blip r:embed="rId12" cstate="print"/>
            <a:stretch>
              <a:fillRect/>
            </a:stretch>
          </a:blipFill>
        </p:spPr>
        <p:txBody>
          <a:bodyPr wrap="square" lIns="0" tIns="0" rIns="0" bIns="0" rtlCol="0"/>
          <a:lstStyle/>
          <a:p>
            <a:endParaRPr sz="3804"/>
          </a:p>
        </p:txBody>
      </p:sp>
      <p:sp>
        <p:nvSpPr>
          <p:cNvPr id="33" name="object 33"/>
          <p:cNvSpPr/>
          <p:nvPr/>
        </p:nvSpPr>
        <p:spPr>
          <a:xfrm>
            <a:off x="4561665" y="4494842"/>
            <a:ext cx="293130" cy="265333"/>
          </a:xfrm>
          <a:prstGeom prst="rect">
            <a:avLst/>
          </a:prstGeom>
          <a:blipFill>
            <a:blip r:embed="rId13" cstate="print"/>
            <a:stretch>
              <a:fillRect/>
            </a:stretch>
          </a:blipFill>
        </p:spPr>
        <p:txBody>
          <a:bodyPr wrap="square" lIns="0" tIns="0" rIns="0" bIns="0" rtlCol="0"/>
          <a:lstStyle/>
          <a:p>
            <a:endParaRPr sz="3804"/>
          </a:p>
        </p:txBody>
      </p:sp>
      <p:sp>
        <p:nvSpPr>
          <p:cNvPr id="34" name="object 34"/>
          <p:cNvSpPr/>
          <p:nvPr/>
        </p:nvSpPr>
        <p:spPr>
          <a:xfrm>
            <a:off x="6978161" y="4516315"/>
            <a:ext cx="684619" cy="265333"/>
          </a:xfrm>
          <a:prstGeom prst="rect">
            <a:avLst/>
          </a:prstGeom>
          <a:blipFill>
            <a:blip r:embed="rId14" cstate="print"/>
            <a:stretch>
              <a:fillRect/>
            </a:stretch>
          </a:blipFill>
        </p:spPr>
        <p:txBody>
          <a:bodyPr wrap="square" lIns="0" tIns="0" rIns="0" bIns="0" rtlCol="0"/>
          <a:lstStyle/>
          <a:p>
            <a:endParaRPr sz="3804"/>
          </a:p>
        </p:txBody>
      </p:sp>
      <p:sp>
        <p:nvSpPr>
          <p:cNvPr id="38" name="object 38"/>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583811" y="393791"/>
            <a:ext cx="133643" cy="133643"/>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5583811" y="837696"/>
            <a:ext cx="133643" cy="133643"/>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5583811" y="2008979"/>
            <a:ext cx="133643" cy="133643"/>
          </a:xfrm>
          <a:prstGeom prst="rect">
            <a:avLst/>
          </a:prstGeom>
          <a:blipFill>
            <a:blip r:embed="rId3" cstate="print"/>
            <a:stretch>
              <a:fillRect/>
            </a:stretch>
          </a:blipFill>
        </p:spPr>
        <p:txBody>
          <a:bodyPr wrap="square" lIns="0" tIns="0" rIns="0" bIns="0" rtlCol="0"/>
          <a:lstStyle/>
          <a:p>
            <a:endParaRPr sz="3804"/>
          </a:p>
        </p:txBody>
      </p:sp>
      <p:sp>
        <p:nvSpPr>
          <p:cNvPr id="6" name="object 6"/>
          <p:cNvSpPr txBox="1"/>
          <p:nvPr/>
        </p:nvSpPr>
        <p:spPr>
          <a:xfrm>
            <a:off x="5837005" y="120621"/>
            <a:ext cx="5859497" cy="2818189"/>
          </a:xfrm>
          <a:prstGeom prst="rect">
            <a:avLst/>
          </a:prstGeom>
        </p:spPr>
        <p:txBody>
          <a:bodyPr vert="horz" wrap="square" lIns="0" tIns="116758" rIns="0" bIns="0" rtlCol="0">
            <a:spAutoFit/>
          </a:bodyPr>
          <a:lstStyle/>
          <a:p>
            <a:pPr marL="369741" indent="-342900">
              <a:spcBef>
                <a:spcPts val="917"/>
              </a:spcBef>
              <a:buFont typeface="Arial" panose="020B0604020202020204" pitchFamily="34" charset="0"/>
              <a:buChar char="•"/>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74" dirty="0">
                <a:latin typeface="Georgia"/>
                <a:cs typeface="Georgia"/>
              </a:rPr>
              <a:t>have </a:t>
            </a:r>
            <a:r>
              <a:rPr sz="2325" spc="-95" dirty="0">
                <a:latin typeface="Georgia"/>
                <a:cs typeface="Georgia"/>
              </a:rPr>
              <a:t>more </a:t>
            </a:r>
            <a:r>
              <a:rPr sz="2325" spc="-32" dirty="0">
                <a:latin typeface="Georgia"/>
                <a:cs typeface="Georgia"/>
              </a:rPr>
              <a:t>than </a:t>
            </a:r>
            <a:r>
              <a:rPr sz="2325" spc="-106" dirty="0">
                <a:latin typeface="Georgia"/>
                <a:cs typeface="Georgia"/>
              </a:rPr>
              <a:t>one</a:t>
            </a:r>
            <a:r>
              <a:rPr sz="2325" spc="328" dirty="0">
                <a:latin typeface="Georgia"/>
                <a:cs typeface="Georgia"/>
              </a:rPr>
              <a:t> </a:t>
            </a:r>
            <a:r>
              <a:rPr sz="2325" spc="-32" dirty="0">
                <a:latin typeface="Georgia"/>
                <a:cs typeface="Georgia"/>
              </a:rPr>
              <a:t>input?</a:t>
            </a:r>
            <a:endParaRPr sz="2325" dirty="0">
              <a:latin typeface="Georgia"/>
              <a:cs typeface="Georgia"/>
            </a:endParaRPr>
          </a:p>
          <a:p>
            <a:pPr marL="369741" marR="24157" indent="-342900">
              <a:lnSpc>
                <a:spcPct val="102600"/>
              </a:lnSpc>
              <a:spcBef>
                <a:spcPts val="634"/>
              </a:spcBef>
              <a:buFont typeface="Arial" panose="020B0604020202020204" pitchFamily="34" charset="0"/>
              <a:buChar char="•"/>
            </a:pPr>
            <a:r>
              <a:rPr sz="2325" spc="-63" dirty="0">
                <a:latin typeface="Georgia"/>
                <a:cs typeface="Georgia"/>
              </a:rPr>
              <a:t>Suppose </a:t>
            </a:r>
            <a:r>
              <a:rPr sz="2325" spc="-116" dirty="0">
                <a:latin typeface="Georgia"/>
                <a:cs typeface="Georgia"/>
              </a:rPr>
              <a:t>we </a:t>
            </a:r>
            <a:r>
              <a:rPr sz="2325" spc="-63" dirty="0">
                <a:latin typeface="Georgia"/>
                <a:cs typeface="Georgia"/>
              </a:rPr>
              <a:t>are </a:t>
            </a:r>
            <a:r>
              <a:rPr sz="2325" spc="-11" dirty="0">
                <a:latin typeface="Georgia"/>
                <a:cs typeface="Georgia"/>
              </a:rPr>
              <a:t>trying to </a:t>
            </a:r>
            <a:r>
              <a:rPr sz="2325" spc="-32" dirty="0">
                <a:latin typeface="Georgia"/>
                <a:cs typeface="Georgia"/>
              </a:rPr>
              <a:t>take </a:t>
            </a:r>
            <a:r>
              <a:rPr sz="2325" spc="-21" dirty="0">
                <a:latin typeface="Georgia"/>
                <a:cs typeface="Georgia"/>
              </a:rPr>
              <a:t>a </a:t>
            </a:r>
            <a:r>
              <a:rPr sz="2325" spc="-74" dirty="0">
                <a:latin typeface="Georgia"/>
                <a:cs typeface="Georgia"/>
              </a:rPr>
              <a:t>decision  </a:t>
            </a:r>
            <a:r>
              <a:rPr sz="2325" spc="-11" dirty="0">
                <a:latin typeface="Georgia"/>
                <a:cs typeface="Georgia"/>
              </a:rPr>
              <a:t>about </a:t>
            </a:r>
            <a:r>
              <a:rPr sz="2325" spc="-53" dirty="0">
                <a:latin typeface="Georgia"/>
                <a:cs typeface="Georgia"/>
              </a:rPr>
              <a:t>whether </a:t>
            </a:r>
            <a:r>
              <a:rPr sz="2325" spc="-116" dirty="0">
                <a:latin typeface="Georgia"/>
                <a:cs typeface="Georgia"/>
              </a:rPr>
              <a:t>we </a:t>
            </a:r>
            <a:r>
              <a:rPr sz="2325" spc="-42" dirty="0">
                <a:latin typeface="Georgia"/>
                <a:cs typeface="Georgia"/>
              </a:rPr>
              <a:t>will </a:t>
            </a:r>
            <a:r>
              <a:rPr sz="2325" spc="-85" dirty="0">
                <a:latin typeface="Georgia"/>
                <a:cs typeface="Georgia"/>
              </a:rPr>
              <a:t>find </a:t>
            </a:r>
            <a:r>
              <a:rPr sz="2325" spc="-63" dirty="0">
                <a:latin typeface="Georgia"/>
                <a:cs typeface="Georgia"/>
              </a:rPr>
              <a:t>oil </a:t>
            </a:r>
            <a:r>
              <a:rPr sz="2325" spc="32" dirty="0">
                <a:latin typeface="Georgia"/>
                <a:cs typeface="Georgia"/>
              </a:rPr>
              <a:t>at </a:t>
            </a:r>
            <a:r>
              <a:rPr sz="2325" spc="-21" dirty="0">
                <a:latin typeface="Georgia"/>
                <a:cs typeface="Georgia"/>
              </a:rPr>
              <a:t>a </a:t>
            </a:r>
            <a:r>
              <a:rPr sz="2325" spc="-32" dirty="0">
                <a:latin typeface="Georgia"/>
                <a:cs typeface="Georgia"/>
              </a:rPr>
              <a:t>particular  </a:t>
            </a:r>
            <a:r>
              <a:rPr sz="2325" spc="-42" dirty="0">
                <a:latin typeface="Georgia"/>
                <a:cs typeface="Georgia"/>
              </a:rPr>
              <a:t>location </a:t>
            </a:r>
            <a:r>
              <a:rPr sz="2325" spc="-106" dirty="0">
                <a:latin typeface="Georgia"/>
                <a:cs typeface="Georgia"/>
              </a:rPr>
              <a:t>on </a:t>
            </a:r>
            <a:r>
              <a:rPr sz="2325" spc="-32" dirty="0">
                <a:latin typeface="Georgia"/>
                <a:cs typeface="Georgia"/>
              </a:rPr>
              <a:t>the </a:t>
            </a:r>
            <a:r>
              <a:rPr sz="2325" spc="-63" dirty="0">
                <a:latin typeface="Georgia"/>
                <a:cs typeface="Georgia"/>
              </a:rPr>
              <a:t>ocean</a:t>
            </a:r>
            <a:r>
              <a:rPr sz="2325" spc="42" dirty="0">
                <a:latin typeface="Georgia"/>
                <a:cs typeface="Georgia"/>
              </a:rPr>
              <a:t> </a:t>
            </a:r>
            <a:r>
              <a:rPr sz="2325" spc="-32" dirty="0">
                <a:latin typeface="Georgia"/>
                <a:cs typeface="Georgia"/>
              </a:rPr>
              <a:t>bed(Yes/No)</a:t>
            </a:r>
            <a:r>
              <a:rPr lang="en-US" sz="2325" spc="-32" dirty="0">
                <a:latin typeface="Georgia"/>
                <a:cs typeface="Georgia"/>
              </a:rPr>
              <a:t>.</a:t>
            </a:r>
            <a:endParaRPr sz="2325" dirty="0">
              <a:latin typeface="Georgia"/>
              <a:cs typeface="Georgia"/>
            </a:endParaRPr>
          </a:p>
          <a:p>
            <a:pPr marL="369741" marR="10737" indent="-342900">
              <a:lnSpc>
                <a:spcPct val="102600"/>
              </a:lnSpc>
              <a:spcBef>
                <a:spcPts val="634"/>
              </a:spcBef>
              <a:buFont typeface="Arial" panose="020B0604020202020204" pitchFamily="34" charset="0"/>
              <a:buChar char="•"/>
            </a:pPr>
            <a:r>
              <a:rPr sz="2325" spc="-42" dirty="0">
                <a:latin typeface="Georgia"/>
                <a:cs typeface="Georgia"/>
              </a:rPr>
              <a:t>Further, </a:t>
            </a:r>
            <a:r>
              <a:rPr sz="2325" spc="-74" dirty="0">
                <a:latin typeface="Georgia"/>
                <a:cs typeface="Georgia"/>
              </a:rPr>
              <a:t>suppose </a:t>
            </a:r>
            <a:r>
              <a:rPr sz="2325" spc="-116" dirty="0">
                <a:latin typeface="Georgia"/>
                <a:cs typeface="Georgia"/>
              </a:rPr>
              <a:t>we </a:t>
            </a:r>
            <a:r>
              <a:rPr sz="2325" spc="-63" dirty="0">
                <a:latin typeface="Georgia"/>
                <a:cs typeface="Georgia"/>
              </a:rPr>
              <a:t>base </a:t>
            </a:r>
            <a:r>
              <a:rPr sz="2325" spc="-74" dirty="0">
                <a:latin typeface="Georgia"/>
                <a:cs typeface="Georgia"/>
              </a:rPr>
              <a:t>our decision </a:t>
            </a:r>
            <a:r>
              <a:rPr sz="2325" spc="-106" dirty="0">
                <a:latin typeface="Georgia"/>
                <a:cs typeface="Georgia"/>
              </a:rPr>
              <a:t>on </a:t>
            </a:r>
            <a:r>
              <a:rPr sz="2325" spc="-63" dirty="0">
                <a:latin typeface="Georgia"/>
                <a:cs typeface="Georgia"/>
              </a:rPr>
              <a:t>two  </a:t>
            </a:r>
            <a:r>
              <a:rPr sz="2325" spc="-53" dirty="0">
                <a:latin typeface="Georgia"/>
                <a:cs typeface="Georgia"/>
              </a:rPr>
              <a:t>factors: </a:t>
            </a:r>
            <a:r>
              <a:rPr sz="2325" spc="-21" dirty="0">
                <a:latin typeface="Georgia"/>
                <a:cs typeface="Georgia"/>
              </a:rPr>
              <a:t>Salinity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1</a:t>
            </a:r>
            <a:r>
              <a:rPr sz="2325" spc="116" dirty="0">
                <a:latin typeface="Georgia"/>
                <a:cs typeface="Georgia"/>
              </a:rPr>
              <a:t>) </a:t>
            </a:r>
            <a:r>
              <a:rPr sz="2325" spc="-63" dirty="0">
                <a:latin typeface="Georgia"/>
                <a:cs typeface="Georgia"/>
              </a:rPr>
              <a:t>and </a:t>
            </a:r>
            <a:r>
              <a:rPr sz="2325" spc="-53" dirty="0">
                <a:latin typeface="Georgia"/>
                <a:cs typeface="Georgia"/>
              </a:rPr>
              <a:t>Pressure</a:t>
            </a:r>
            <a:r>
              <a:rPr sz="2325" spc="-285" dirty="0">
                <a:latin typeface="Georgia"/>
                <a:cs typeface="Georgia"/>
              </a:rPr>
              <a:t>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2</a:t>
            </a:r>
            <a:r>
              <a:rPr sz="2325" spc="116" dirty="0">
                <a:latin typeface="Georgia"/>
                <a:cs typeface="Georgia"/>
              </a:rPr>
              <a:t>)</a:t>
            </a:r>
            <a:r>
              <a:rPr lang="en-US" sz="2325" spc="116" dirty="0">
                <a:latin typeface="Georgia"/>
                <a:cs typeface="Georgia"/>
              </a:rPr>
              <a:t>.</a:t>
            </a:r>
            <a:endParaRPr sz="2325" dirty="0">
              <a:latin typeface="Georgia"/>
              <a:cs typeface="Georgia"/>
            </a:endParaRPr>
          </a:p>
        </p:txBody>
      </p:sp>
      <p:sp>
        <p:nvSpPr>
          <p:cNvPr id="10" name="object 10"/>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507931" y="866926"/>
            <a:ext cx="2796936" cy="2428294"/>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5583811"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5583811" y="837696"/>
            <a:ext cx="133643" cy="133643"/>
          </a:xfrm>
          <a:prstGeom prst="rect">
            <a:avLst/>
          </a:prstGeom>
          <a:blipFill>
            <a:blip r:embed="rId3" cstate="print"/>
            <a:stretch>
              <a:fillRect/>
            </a:stretch>
          </a:blipFill>
        </p:spPr>
        <p:txBody>
          <a:bodyPr wrap="square" lIns="0" tIns="0" rIns="0" bIns="0" rtlCol="0"/>
          <a:lstStyle/>
          <a:p>
            <a:endParaRPr sz="3804"/>
          </a:p>
        </p:txBody>
      </p:sp>
      <p:sp>
        <p:nvSpPr>
          <p:cNvPr id="6" name="object 6"/>
          <p:cNvSpPr/>
          <p:nvPr/>
        </p:nvSpPr>
        <p:spPr>
          <a:xfrm>
            <a:off x="5583811" y="2008979"/>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p:nvPr/>
        </p:nvSpPr>
        <p:spPr>
          <a:xfrm>
            <a:off x="5583811" y="2816559"/>
            <a:ext cx="133643" cy="133643"/>
          </a:xfrm>
          <a:prstGeom prst="rect">
            <a:avLst/>
          </a:prstGeom>
          <a:blipFill>
            <a:blip r:embed="rId5" cstate="print"/>
            <a:stretch>
              <a:fillRect/>
            </a:stretch>
          </a:blipFill>
        </p:spPr>
        <p:txBody>
          <a:bodyPr wrap="square" lIns="0" tIns="0" rIns="0" bIns="0" rtlCol="0"/>
          <a:lstStyle/>
          <a:p>
            <a:endParaRPr sz="3804"/>
          </a:p>
        </p:txBody>
      </p:sp>
      <p:sp>
        <p:nvSpPr>
          <p:cNvPr id="8" name="object 8"/>
          <p:cNvSpPr txBox="1"/>
          <p:nvPr/>
        </p:nvSpPr>
        <p:spPr>
          <a:xfrm>
            <a:off x="5837005" y="120620"/>
            <a:ext cx="5859497" cy="4000821"/>
          </a:xfrm>
          <a:prstGeom prst="rect">
            <a:avLst/>
          </a:prstGeom>
        </p:spPr>
        <p:txBody>
          <a:bodyPr vert="horz" wrap="square" lIns="0" tIns="116758" rIns="0" bIns="0" rtlCol="0">
            <a:spAutoFit/>
          </a:bodyPr>
          <a:lstStyle/>
          <a:p>
            <a:pPr marL="369741" indent="-342900">
              <a:spcBef>
                <a:spcPts val="917"/>
              </a:spcBef>
              <a:buFont typeface="Arial" panose="020B0604020202020204" pitchFamily="34" charset="0"/>
              <a:buChar char="•"/>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74" dirty="0">
                <a:latin typeface="Georgia"/>
                <a:cs typeface="Georgia"/>
              </a:rPr>
              <a:t>have </a:t>
            </a:r>
            <a:r>
              <a:rPr sz="2325" spc="-95" dirty="0">
                <a:latin typeface="Georgia"/>
                <a:cs typeface="Georgia"/>
              </a:rPr>
              <a:t>more </a:t>
            </a:r>
            <a:r>
              <a:rPr sz="2325" spc="-32" dirty="0">
                <a:latin typeface="Georgia"/>
                <a:cs typeface="Georgia"/>
              </a:rPr>
              <a:t>than </a:t>
            </a:r>
            <a:r>
              <a:rPr sz="2325" spc="-106" dirty="0">
                <a:latin typeface="Georgia"/>
                <a:cs typeface="Georgia"/>
              </a:rPr>
              <a:t>one</a:t>
            </a:r>
            <a:r>
              <a:rPr sz="2325" spc="328" dirty="0">
                <a:latin typeface="Georgia"/>
                <a:cs typeface="Georgia"/>
              </a:rPr>
              <a:t> </a:t>
            </a:r>
            <a:r>
              <a:rPr sz="2325" spc="-32" dirty="0">
                <a:latin typeface="Georgia"/>
                <a:cs typeface="Georgia"/>
              </a:rPr>
              <a:t>input?</a:t>
            </a:r>
            <a:endParaRPr sz="2325" dirty="0">
              <a:latin typeface="Georgia"/>
              <a:cs typeface="Georgia"/>
            </a:endParaRPr>
          </a:p>
          <a:p>
            <a:pPr marL="369741" marR="24157" indent="-342900">
              <a:lnSpc>
                <a:spcPct val="102600"/>
              </a:lnSpc>
              <a:spcBef>
                <a:spcPts val="634"/>
              </a:spcBef>
              <a:buFont typeface="Arial" panose="020B0604020202020204" pitchFamily="34" charset="0"/>
              <a:buChar char="•"/>
            </a:pPr>
            <a:r>
              <a:rPr sz="2325" spc="-63" dirty="0">
                <a:latin typeface="Georgia"/>
                <a:cs typeface="Georgia"/>
              </a:rPr>
              <a:t>Suppose </a:t>
            </a:r>
            <a:r>
              <a:rPr sz="2325" spc="-116" dirty="0">
                <a:latin typeface="Georgia"/>
                <a:cs typeface="Georgia"/>
              </a:rPr>
              <a:t>we </a:t>
            </a:r>
            <a:r>
              <a:rPr sz="2325" spc="-63" dirty="0">
                <a:latin typeface="Georgia"/>
                <a:cs typeface="Georgia"/>
              </a:rPr>
              <a:t>are </a:t>
            </a:r>
            <a:r>
              <a:rPr sz="2325" spc="-11" dirty="0">
                <a:latin typeface="Georgia"/>
                <a:cs typeface="Georgia"/>
              </a:rPr>
              <a:t>trying to </a:t>
            </a:r>
            <a:r>
              <a:rPr sz="2325" spc="-32" dirty="0">
                <a:latin typeface="Georgia"/>
                <a:cs typeface="Georgia"/>
              </a:rPr>
              <a:t>take </a:t>
            </a:r>
            <a:r>
              <a:rPr sz="2325" spc="-21" dirty="0">
                <a:latin typeface="Georgia"/>
                <a:cs typeface="Georgia"/>
              </a:rPr>
              <a:t>a </a:t>
            </a:r>
            <a:r>
              <a:rPr sz="2325" spc="-74" dirty="0">
                <a:latin typeface="Georgia"/>
                <a:cs typeface="Georgia"/>
              </a:rPr>
              <a:t>decision  </a:t>
            </a:r>
            <a:r>
              <a:rPr sz="2325" spc="-11" dirty="0">
                <a:latin typeface="Georgia"/>
                <a:cs typeface="Georgia"/>
              </a:rPr>
              <a:t>about </a:t>
            </a:r>
            <a:r>
              <a:rPr sz="2325" spc="-53" dirty="0">
                <a:latin typeface="Georgia"/>
                <a:cs typeface="Georgia"/>
              </a:rPr>
              <a:t>whether </a:t>
            </a:r>
            <a:r>
              <a:rPr sz="2325" spc="-116" dirty="0">
                <a:latin typeface="Georgia"/>
                <a:cs typeface="Georgia"/>
              </a:rPr>
              <a:t>we </a:t>
            </a:r>
            <a:r>
              <a:rPr sz="2325" spc="-42" dirty="0">
                <a:latin typeface="Georgia"/>
                <a:cs typeface="Georgia"/>
              </a:rPr>
              <a:t>will </a:t>
            </a:r>
            <a:r>
              <a:rPr sz="2325" spc="-85" dirty="0">
                <a:latin typeface="Georgia"/>
                <a:cs typeface="Georgia"/>
              </a:rPr>
              <a:t>find </a:t>
            </a:r>
            <a:r>
              <a:rPr sz="2325" spc="-63" dirty="0">
                <a:latin typeface="Georgia"/>
                <a:cs typeface="Georgia"/>
              </a:rPr>
              <a:t>oil </a:t>
            </a:r>
            <a:r>
              <a:rPr sz="2325" spc="32" dirty="0">
                <a:latin typeface="Georgia"/>
                <a:cs typeface="Georgia"/>
              </a:rPr>
              <a:t>at </a:t>
            </a:r>
            <a:r>
              <a:rPr sz="2325" spc="-21" dirty="0">
                <a:latin typeface="Georgia"/>
                <a:cs typeface="Georgia"/>
              </a:rPr>
              <a:t>a </a:t>
            </a:r>
            <a:r>
              <a:rPr sz="2325" spc="-32" dirty="0">
                <a:latin typeface="Georgia"/>
                <a:cs typeface="Georgia"/>
              </a:rPr>
              <a:t>particular  </a:t>
            </a:r>
            <a:r>
              <a:rPr sz="2325" spc="-42" dirty="0">
                <a:latin typeface="Georgia"/>
                <a:cs typeface="Georgia"/>
              </a:rPr>
              <a:t>location </a:t>
            </a:r>
            <a:r>
              <a:rPr sz="2325" spc="-106" dirty="0">
                <a:latin typeface="Georgia"/>
                <a:cs typeface="Georgia"/>
              </a:rPr>
              <a:t>on </a:t>
            </a:r>
            <a:r>
              <a:rPr sz="2325" spc="-32" dirty="0">
                <a:latin typeface="Georgia"/>
                <a:cs typeface="Georgia"/>
              </a:rPr>
              <a:t>the </a:t>
            </a:r>
            <a:r>
              <a:rPr sz="2325" spc="-63" dirty="0">
                <a:latin typeface="Georgia"/>
                <a:cs typeface="Georgia"/>
              </a:rPr>
              <a:t>ocean</a:t>
            </a:r>
            <a:r>
              <a:rPr sz="2325" spc="42" dirty="0">
                <a:latin typeface="Georgia"/>
                <a:cs typeface="Georgia"/>
              </a:rPr>
              <a:t> </a:t>
            </a:r>
            <a:r>
              <a:rPr sz="2325" spc="-32" dirty="0">
                <a:latin typeface="Georgia"/>
                <a:cs typeface="Georgia"/>
              </a:rPr>
              <a:t>bed(Yes/No)</a:t>
            </a:r>
            <a:r>
              <a:rPr lang="en-US" sz="2325" spc="-32" dirty="0">
                <a:latin typeface="Georgia"/>
                <a:cs typeface="Georgia"/>
              </a:rPr>
              <a:t>.</a:t>
            </a:r>
            <a:endParaRPr sz="2325" dirty="0">
              <a:latin typeface="Georgia"/>
              <a:cs typeface="Georgia"/>
            </a:endParaRPr>
          </a:p>
          <a:p>
            <a:pPr marL="369741" marR="10737" indent="-342900">
              <a:lnSpc>
                <a:spcPct val="102600"/>
              </a:lnSpc>
              <a:spcBef>
                <a:spcPts val="634"/>
              </a:spcBef>
              <a:buFont typeface="Arial" panose="020B0604020202020204" pitchFamily="34" charset="0"/>
              <a:buChar char="•"/>
            </a:pPr>
            <a:r>
              <a:rPr sz="2325" spc="-42" dirty="0">
                <a:latin typeface="Georgia"/>
                <a:cs typeface="Georgia"/>
              </a:rPr>
              <a:t>Further, </a:t>
            </a:r>
            <a:r>
              <a:rPr sz="2325" spc="-74" dirty="0">
                <a:latin typeface="Georgia"/>
                <a:cs typeface="Georgia"/>
              </a:rPr>
              <a:t>suppose </a:t>
            </a:r>
            <a:r>
              <a:rPr sz="2325" spc="-116" dirty="0">
                <a:latin typeface="Georgia"/>
                <a:cs typeface="Georgia"/>
              </a:rPr>
              <a:t>we </a:t>
            </a:r>
            <a:r>
              <a:rPr sz="2325" spc="-63" dirty="0">
                <a:latin typeface="Georgia"/>
                <a:cs typeface="Georgia"/>
              </a:rPr>
              <a:t>base </a:t>
            </a:r>
            <a:r>
              <a:rPr sz="2325" spc="-74" dirty="0">
                <a:latin typeface="Georgia"/>
                <a:cs typeface="Georgia"/>
              </a:rPr>
              <a:t>our decision </a:t>
            </a:r>
            <a:r>
              <a:rPr sz="2325" spc="-106" dirty="0">
                <a:latin typeface="Georgia"/>
                <a:cs typeface="Georgia"/>
              </a:rPr>
              <a:t>on </a:t>
            </a:r>
            <a:r>
              <a:rPr sz="2325" spc="-63" dirty="0">
                <a:latin typeface="Georgia"/>
                <a:cs typeface="Georgia"/>
              </a:rPr>
              <a:t>two  </a:t>
            </a:r>
            <a:r>
              <a:rPr sz="2325" spc="-53" dirty="0">
                <a:latin typeface="Georgia"/>
                <a:cs typeface="Georgia"/>
              </a:rPr>
              <a:t>factors: </a:t>
            </a:r>
            <a:r>
              <a:rPr sz="2325" spc="-21" dirty="0">
                <a:latin typeface="Georgia"/>
                <a:cs typeface="Georgia"/>
              </a:rPr>
              <a:t>Salinity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1</a:t>
            </a:r>
            <a:r>
              <a:rPr sz="2325" spc="116" dirty="0">
                <a:latin typeface="Georgia"/>
                <a:cs typeface="Georgia"/>
              </a:rPr>
              <a:t>) </a:t>
            </a:r>
            <a:r>
              <a:rPr sz="2325" spc="-63" dirty="0">
                <a:latin typeface="Georgia"/>
                <a:cs typeface="Georgia"/>
              </a:rPr>
              <a:t>and </a:t>
            </a:r>
            <a:r>
              <a:rPr sz="2325" spc="-53" dirty="0">
                <a:latin typeface="Georgia"/>
                <a:cs typeface="Georgia"/>
              </a:rPr>
              <a:t>Pressure</a:t>
            </a:r>
            <a:r>
              <a:rPr sz="2325" spc="-285" dirty="0">
                <a:latin typeface="Georgia"/>
                <a:cs typeface="Georgia"/>
              </a:rPr>
              <a:t>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2</a:t>
            </a:r>
            <a:r>
              <a:rPr sz="2325" spc="116" dirty="0">
                <a:latin typeface="Georgia"/>
                <a:cs typeface="Georgia"/>
              </a:rPr>
              <a:t>)</a:t>
            </a:r>
            <a:r>
              <a:rPr lang="en-US" sz="2325" spc="116" dirty="0">
                <a:latin typeface="Georgia"/>
                <a:cs typeface="Georgia"/>
              </a:rPr>
              <a:t>.</a:t>
            </a:r>
            <a:endParaRPr sz="2325" dirty="0">
              <a:latin typeface="Georgia"/>
              <a:cs typeface="Georgia"/>
            </a:endParaRPr>
          </a:p>
          <a:p>
            <a:pPr marL="369741" marR="199969" indent="-342900">
              <a:lnSpc>
                <a:spcPct val="102600"/>
              </a:lnSpc>
              <a:spcBef>
                <a:spcPts val="634"/>
              </a:spcBef>
              <a:buFont typeface="Arial" panose="020B0604020202020204" pitchFamily="34" charset="0"/>
              <a:buChar char="•"/>
            </a:pPr>
            <a:r>
              <a:rPr sz="2325" spc="-106" dirty="0">
                <a:latin typeface="Georgia"/>
                <a:cs typeface="Georgia"/>
              </a:rPr>
              <a:t>We </a:t>
            </a:r>
            <a:r>
              <a:rPr sz="2325" spc="-63" dirty="0">
                <a:latin typeface="Georgia"/>
                <a:cs typeface="Georgia"/>
              </a:rPr>
              <a:t>are given </a:t>
            </a:r>
            <a:r>
              <a:rPr sz="2325" spc="-116" dirty="0">
                <a:latin typeface="Georgia"/>
                <a:cs typeface="Georgia"/>
              </a:rPr>
              <a:t>some </a:t>
            </a:r>
            <a:r>
              <a:rPr sz="2325" spc="-11" dirty="0">
                <a:latin typeface="Georgia"/>
                <a:cs typeface="Georgia"/>
              </a:rPr>
              <a:t>data </a:t>
            </a:r>
            <a:r>
              <a:rPr sz="2325" spc="-63" dirty="0">
                <a:latin typeface="Georgia"/>
                <a:cs typeface="Georgia"/>
              </a:rPr>
              <a:t>and </a:t>
            </a:r>
            <a:r>
              <a:rPr sz="2325" spc="21" dirty="0">
                <a:latin typeface="Georgia"/>
                <a:cs typeface="Georgia"/>
              </a:rPr>
              <a:t>it </a:t>
            </a:r>
            <a:r>
              <a:rPr sz="2325" spc="-106" dirty="0">
                <a:latin typeface="Georgia"/>
                <a:cs typeface="Georgia"/>
              </a:rPr>
              <a:t>seems </a:t>
            </a:r>
            <a:r>
              <a:rPr sz="2325" spc="21" dirty="0">
                <a:latin typeface="Georgia"/>
                <a:cs typeface="Georgia"/>
              </a:rPr>
              <a:t>that  </a:t>
            </a:r>
            <a:r>
              <a:rPr sz="2325" i="1" spc="-53" dirty="0">
                <a:latin typeface="Times New Roman"/>
                <a:cs typeface="Times New Roman"/>
              </a:rPr>
              <a:t>y</a:t>
            </a:r>
            <a:r>
              <a:rPr sz="2325" spc="-53" dirty="0">
                <a:latin typeface="Georgia"/>
                <a:cs typeface="Georgia"/>
              </a:rPr>
              <a:t>(oil</a:t>
            </a:r>
            <a:r>
              <a:rPr sz="2325" spc="-53" dirty="0">
                <a:latin typeface="DejaVu Sans"/>
                <a:cs typeface="DejaVu Sans"/>
              </a:rPr>
              <a:t>|</a:t>
            </a:r>
            <a:r>
              <a:rPr sz="2325" spc="-53" dirty="0">
                <a:latin typeface="Georgia"/>
                <a:cs typeface="Georgia"/>
              </a:rPr>
              <a:t>no-oil) </a:t>
            </a:r>
            <a:r>
              <a:rPr sz="2325" spc="-74" dirty="0">
                <a:latin typeface="Georgia"/>
                <a:cs typeface="Georgia"/>
              </a:rPr>
              <a:t>is </a:t>
            </a:r>
            <a:r>
              <a:rPr sz="2325" spc="-21" dirty="0">
                <a:latin typeface="Georgia"/>
                <a:cs typeface="Georgia"/>
              </a:rPr>
              <a:t>a </a:t>
            </a:r>
            <a:r>
              <a:rPr sz="2325" spc="-63" dirty="0">
                <a:latin typeface="Georgia"/>
                <a:cs typeface="Georgia"/>
              </a:rPr>
              <a:t>complex </a:t>
            </a:r>
            <a:r>
              <a:rPr sz="2325" spc="-53" dirty="0">
                <a:latin typeface="Georgia"/>
                <a:cs typeface="Georgia"/>
              </a:rPr>
              <a:t>function </a:t>
            </a:r>
            <a:r>
              <a:rPr sz="2325" spc="-85" dirty="0">
                <a:latin typeface="Georgia"/>
                <a:cs typeface="Georgia"/>
              </a:rPr>
              <a:t>of </a:t>
            </a:r>
            <a:r>
              <a:rPr sz="2325" i="1" spc="159" dirty="0">
                <a:latin typeface="Times New Roman"/>
                <a:cs typeface="Times New Roman"/>
              </a:rPr>
              <a:t>x</a:t>
            </a:r>
            <a:r>
              <a:rPr sz="2536" spc="237" baseline="-10416" dirty="0">
                <a:latin typeface="Times New Roman"/>
                <a:cs typeface="Times New Roman"/>
              </a:rPr>
              <a:t>1 </a:t>
            </a:r>
            <a:r>
              <a:rPr sz="2325" spc="-63" dirty="0">
                <a:latin typeface="Georgia"/>
                <a:cs typeface="Georgia"/>
              </a:rPr>
              <a:t>and  </a:t>
            </a:r>
            <a:r>
              <a:rPr sz="2325" i="1" spc="159" dirty="0">
                <a:latin typeface="Times New Roman"/>
                <a:cs typeface="Times New Roman"/>
              </a:rPr>
              <a:t>x</a:t>
            </a:r>
            <a:r>
              <a:rPr sz="2536" spc="237" baseline="-10416" dirty="0">
                <a:latin typeface="Times New Roman"/>
                <a:cs typeface="Times New Roman"/>
              </a:rPr>
              <a:t>2</a:t>
            </a:r>
            <a:r>
              <a:rPr lang="en-US" sz="2536" spc="237" baseline="-10416" dirty="0">
                <a:latin typeface="Times New Roman"/>
                <a:cs typeface="Times New Roman"/>
              </a:rPr>
              <a:t>.</a:t>
            </a:r>
            <a:endParaRPr sz="2536" baseline="-10416" dirty="0">
              <a:latin typeface="Times New Roman"/>
              <a:cs typeface="Times New Roman"/>
            </a:endParaRPr>
          </a:p>
        </p:txBody>
      </p:sp>
      <p:sp>
        <p:nvSpPr>
          <p:cNvPr id="12" name="object 12"/>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7154BC-E262-418F-A758-8689E8194DC2}"/>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688" y="677732"/>
            <a:ext cx="12177312" cy="5669280"/>
          </a:xfrm>
        </p:spPr>
      </p:pic>
    </p:spTree>
    <p:extLst>
      <p:ext uri="{BB962C8B-B14F-4D97-AF65-F5344CB8AC3E}">
        <p14:creationId xmlns:p14="http://schemas.microsoft.com/office/powerpoint/2010/main" val="347159526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507931" y="866926"/>
            <a:ext cx="2796936" cy="2428294"/>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5583811"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5583811" y="837696"/>
            <a:ext cx="133643" cy="133643"/>
          </a:xfrm>
          <a:prstGeom prst="rect">
            <a:avLst/>
          </a:prstGeom>
          <a:blipFill>
            <a:blip r:embed="rId3" cstate="print"/>
            <a:stretch>
              <a:fillRect/>
            </a:stretch>
          </a:blipFill>
        </p:spPr>
        <p:txBody>
          <a:bodyPr wrap="square" lIns="0" tIns="0" rIns="0" bIns="0" rtlCol="0"/>
          <a:lstStyle/>
          <a:p>
            <a:endParaRPr sz="3804"/>
          </a:p>
        </p:txBody>
      </p:sp>
      <p:sp>
        <p:nvSpPr>
          <p:cNvPr id="6" name="object 6"/>
          <p:cNvSpPr/>
          <p:nvPr/>
        </p:nvSpPr>
        <p:spPr>
          <a:xfrm>
            <a:off x="5583811" y="2008979"/>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p:nvPr/>
        </p:nvSpPr>
        <p:spPr>
          <a:xfrm>
            <a:off x="5583811" y="2816559"/>
            <a:ext cx="133643" cy="133643"/>
          </a:xfrm>
          <a:prstGeom prst="rect">
            <a:avLst/>
          </a:prstGeom>
          <a:blipFill>
            <a:blip r:embed="rId5" cstate="print"/>
            <a:stretch>
              <a:fillRect/>
            </a:stretch>
          </a:blipFill>
        </p:spPr>
        <p:txBody>
          <a:bodyPr wrap="square" lIns="0" tIns="0" rIns="0" bIns="0" rtlCol="0"/>
          <a:lstStyle/>
          <a:p>
            <a:endParaRPr sz="3804"/>
          </a:p>
        </p:txBody>
      </p:sp>
      <p:sp>
        <p:nvSpPr>
          <p:cNvPr id="8" name="object 8"/>
          <p:cNvSpPr txBox="1"/>
          <p:nvPr/>
        </p:nvSpPr>
        <p:spPr>
          <a:xfrm>
            <a:off x="5837005" y="120620"/>
            <a:ext cx="5859497" cy="4815466"/>
          </a:xfrm>
          <a:prstGeom prst="rect">
            <a:avLst/>
          </a:prstGeom>
        </p:spPr>
        <p:txBody>
          <a:bodyPr vert="horz" wrap="square" lIns="0" tIns="116758" rIns="0" bIns="0" rtlCol="0">
            <a:spAutoFit/>
          </a:bodyPr>
          <a:lstStyle/>
          <a:p>
            <a:pPr marL="369741" indent="-342900">
              <a:spcBef>
                <a:spcPts val="917"/>
              </a:spcBef>
              <a:buFont typeface="Arial" panose="020B0604020202020204" pitchFamily="34" charset="0"/>
              <a:buChar char="•"/>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74" dirty="0">
                <a:latin typeface="Georgia"/>
                <a:cs typeface="Georgia"/>
              </a:rPr>
              <a:t>have </a:t>
            </a:r>
            <a:r>
              <a:rPr sz="2325" spc="-95" dirty="0">
                <a:latin typeface="Georgia"/>
                <a:cs typeface="Georgia"/>
              </a:rPr>
              <a:t>more </a:t>
            </a:r>
            <a:r>
              <a:rPr sz="2325" spc="-32" dirty="0">
                <a:latin typeface="Georgia"/>
                <a:cs typeface="Georgia"/>
              </a:rPr>
              <a:t>than </a:t>
            </a:r>
            <a:r>
              <a:rPr sz="2325" spc="-106" dirty="0">
                <a:latin typeface="Georgia"/>
                <a:cs typeface="Georgia"/>
              </a:rPr>
              <a:t>one</a:t>
            </a:r>
            <a:r>
              <a:rPr sz="2325" spc="328" dirty="0">
                <a:latin typeface="Georgia"/>
                <a:cs typeface="Georgia"/>
              </a:rPr>
              <a:t> </a:t>
            </a:r>
            <a:r>
              <a:rPr sz="2325" spc="-32" dirty="0">
                <a:latin typeface="Georgia"/>
                <a:cs typeface="Georgia"/>
              </a:rPr>
              <a:t>input?</a:t>
            </a:r>
            <a:endParaRPr sz="2325" dirty="0">
              <a:latin typeface="Georgia"/>
              <a:cs typeface="Georgia"/>
            </a:endParaRPr>
          </a:p>
          <a:p>
            <a:pPr marL="369741" marR="24157" indent="-342900">
              <a:lnSpc>
                <a:spcPct val="102600"/>
              </a:lnSpc>
              <a:spcBef>
                <a:spcPts val="634"/>
              </a:spcBef>
              <a:buFont typeface="Arial" panose="020B0604020202020204" pitchFamily="34" charset="0"/>
              <a:buChar char="•"/>
            </a:pPr>
            <a:r>
              <a:rPr sz="2325" spc="-63" dirty="0">
                <a:latin typeface="Georgia"/>
                <a:cs typeface="Georgia"/>
              </a:rPr>
              <a:t>Suppose </a:t>
            </a:r>
            <a:r>
              <a:rPr sz="2325" spc="-116" dirty="0">
                <a:latin typeface="Georgia"/>
                <a:cs typeface="Georgia"/>
              </a:rPr>
              <a:t>we </a:t>
            </a:r>
            <a:r>
              <a:rPr sz="2325" spc="-63" dirty="0">
                <a:latin typeface="Georgia"/>
                <a:cs typeface="Georgia"/>
              </a:rPr>
              <a:t>are </a:t>
            </a:r>
            <a:r>
              <a:rPr sz="2325" spc="-11" dirty="0">
                <a:latin typeface="Georgia"/>
                <a:cs typeface="Georgia"/>
              </a:rPr>
              <a:t>trying to </a:t>
            </a:r>
            <a:r>
              <a:rPr sz="2325" spc="-32" dirty="0">
                <a:latin typeface="Georgia"/>
                <a:cs typeface="Georgia"/>
              </a:rPr>
              <a:t>take </a:t>
            </a:r>
            <a:r>
              <a:rPr sz="2325" spc="-21" dirty="0">
                <a:latin typeface="Georgia"/>
                <a:cs typeface="Georgia"/>
              </a:rPr>
              <a:t>a </a:t>
            </a:r>
            <a:r>
              <a:rPr sz="2325" spc="-74" dirty="0">
                <a:latin typeface="Georgia"/>
                <a:cs typeface="Georgia"/>
              </a:rPr>
              <a:t>decision  </a:t>
            </a:r>
            <a:r>
              <a:rPr sz="2325" spc="-11" dirty="0">
                <a:latin typeface="Georgia"/>
                <a:cs typeface="Georgia"/>
              </a:rPr>
              <a:t>about </a:t>
            </a:r>
            <a:r>
              <a:rPr sz="2325" spc="-53" dirty="0">
                <a:latin typeface="Georgia"/>
                <a:cs typeface="Georgia"/>
              </a:rPr>
              <a:t>whether </a:t>
            </a:r>
            <a:r>
              <a:rPr sz="2325" spc="-116" dirty="0">
                <a:latin typeface="Georgia"/>
                <a:cs typeface="Georgia"/>
              </a:rPr>
              <a:t>we </a:t>
            </a:r>
            <a:r>
              <a:rPr sz="2325" spc="-42" dirty="0">
                <a:latin typeface="Georgia"/>
                <a:cs typeface="Georgia"/>
              </a:rPr>
              <a:t>will </a:t>
            </a:r>
            <a:r>
              <a:rPr sz="2325" spc="-85" dirty="0">
                <a:latin typeface="Georgia"/>
                <a:cs typeface="Georgia"/>
              </a:rPr>
              <a:t>find </a:t>
            </a:r>
            <a:r>
              <a:rPr sz="2325" spc="-63" dirty="0">
                <a:latin typeface="Georgia"/>
                <a:cs typeface="Georgia"/>
              </a:rPr>
              <a:t>oil </a:t>
            </a:r>
            <a:r>
              <a:rPr sz="2325" spc="32" dirty="0">
                <a:latin typeface="Georgia"/>
                <a:cs typeface="Georgia"/>
              </a:rPr>
              <a:t>at </a:t>
            </a:r>
            <a:r>
              <a:rPr sz="2325" spc="-21" dirty="0">
                <a:latin typeface="Georgia"/>
                <a:cs typeface="Georgia"/>
              </a:rPr>
              <a:t>a </a:t>
            </a:r>
            <a:r>
              <a:rPr sz="2325" spc="-32" dirty="0">
                <a:latin typeface="Georgia"/>
                <a:cs typeface="Georgia"/>
              </a:rPr>
              <a:t>particular  </a:t>
            </a:r>
            <a:r>
              <a:rPr sz="2325" spc="-42" dirty="0">
                <a:latin typeface="Georgia"/>
                <a:cs typeface="Georgia"/>
              </a:rPr>
              <a:t>location </a:t>
            </a:r>
            <a:r>
              <a:rPr sz="2325" spc="-106" dirty="0">
                <a:latin typeface="Georgia"/>
                <a:cs typeface="Georgia"/>
              </a:rPr>
              <a:t>on </a:t>
            </a:r>
            <a:r>
              <a:rPr sz="2325" spc="-32" dirty="0">
                <a:latin typeface="Georgia"/>
                <a:cs typeface="Georgia"/>
              </a:rPr>
              <a:t>the </a:t>
            </a:r>
            <a:r>
              <a:rPr sz="2325" spc="-63" dirty="0">
                <a:latin typeface="Georgia"/>
                <a:cs typeface="Georgia"/>
              </a:rPr>
              <a:t>ocean</a:t>
            </a:r>
            <a:r>
              <a:rPr sz="2325" spc="42" dirty="0">
                <a:latin typeface="Georgia"/>
                <a:cs typeface="Georgia"/>
              </a:rPr>
              <a:t> </a:t>
            </a:r>
            <a:r>
              <a:rPr sz="2325" spc="-32" dirty="0">
                <a:latin typeface="Georgia"/>
                <a:cs typeface="Georgia"/>
              </a:rPr>
              <a:t>bed(Yes/No)</a:t>
            </a:r>
            <a:r>
              <a:rPr lang="en-US" sz="2325" spc="-32" dirty="0">
                <a:latin typeface="Georgia"/>
                <a:cs typeface="Georgia"/>
              </a:rPr>
              <a:t>.</a:t>
            </a:r>
            <a:endParaRPr sz="2325" dirty="0">
              <a:latin typeface="Georgia"/>
              <a:cs typeface="Georgia"/>
            </a:endParaRPr>
          </a:p>
          <a:p>
            <a:pPr marL="369741" marR="10737" indent="-342900">
              <a:lnSpc>
                <a:spcPct val="102600"/>
              </a:lnSpc>
              <a:spcBef>
                <a:spcPts val="634"/>
              </a:spcBef>
              <a:buFont typeface="Arial" panose="020B0604020202020204" pitchFamily="34" charset="0"/>
              <a:buChar char="•"/>
            </a:pPr>
            <a:r>
              <a:rPr sz="2325" spc="-42" dirty="0">
                <a:latin typeface="Georgia"/>
                <a:cs typeface="Georgia"/>
              </a:rPr>
              <a:t>Further, </a:t>
            </a:r>
            <a:r>
              <a:rPr sz="2325" spc="-74" dirty="0">
                <a:latin typeface="Georgia"/>
                <a:cs typeface="Georgia"/>
              </a:rPr>
              <a:t>suppose </a:t>
            </a:r>
            <a:r>
              <a:rPr sz="2325" spc="-116" dirty="0">
                <a:latin typeface="Georgia"/>
                <a:cs typeface="Georgia"/>
              </a:rPr>
              <a:t>we </a:t>
            </a:r>
            <a:r>
              <a:rPr sz="2325" spc="-63" dirty="0">
                <a:latin typeface="Georgia"/>
                <a:cs typeface="Georgia"/>
              </a:rPr>
              <a:t>base </a:t>
            </a:r>
            <a:r>
              <a:rPr sz="2325" spc="-74" dirty="0">
                <a:latin typeface="Georgia"/>
                <a:cs typeface="Georgia"/>
              </a:rPr>
              <a:t>our decision </a:t>
            </a:r>
            <a:r>
              <a:rPr sz="2325" spc="-106" dirty="0">
                <a:latin typeface="Georgia"/>
                <a:cs typeface="Georgia"/>
              </a:rPr>
              <a:t>on </a:t>
            </a:r>
            <a:r>
              <a:rPr sz="2325" spc="-63" dirty="0">
                <a:latin typeface="Georgia"/>
                <a:cs typeface="Georgia"/>
              </a:rPr>
              <a:t>two  </a:t>
            </a:r>
            <a:r>
              <a:rPr sz="2325" spc="-53" dirty="0">
                <a:latin typeface="Georgia"/>
                <a:cs typeface="Georgia"/>
              </a:rPr>
              <a:t>factors: </a:t>
            </a:r>
            <a:r>
              <a:rPr sz="2325" spc="-21" dirty="0">
                <a:latin typeface="Georgia"/>
                <a:cs typeface="Georgia"/>
              </a:rPr>
              <a:t>Salinity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1</a:t>
            </a:r>
            <a:r>
              <a:rPr sz="2325" spc="116" dirty="0">
                <a:latin typeface="Georgia"/>
                <a:cs typeface="Georgia"/>
              </a:rPr>
              <a:t>) </a:t>
            </a:r>
            <a:r>
              <a:rPr sz="2325" spc="-63" dirty="0">
                <a:latin typeface="Georgia"/>
                <a:cs typeface="Georgia"/>
              </a:rPr>
              <a:t>and </a:t>
            </a:r>
            <a:r>
              <a:rPr sz="2325" spc="-53" dirty="0">
                <a:latin typeface="Georgia"/>
                <a:cs typeface="Georgia"/>
              </a:rPr>
              <a:t>Pressure</a:t>
            </a:r>
            <a:r>
              <a:rPr sz="2325" spc="-285" dirty="0">
                <a:latin typeface="Georgia"/>
                <a:cs typeface="Georgia"/>
              </a:rPr>
              <a:t>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2</a:t>
            </a:r>
            <a:r>
              <a:rPr sz="2325" spc="116" dirty="0">
                <a:latin typeface="Georgia"/>
                <a:cs typeface="Georgia"/>
              </a:rPr>
              <a:t>)</a:t>
            </a:r>
            <a:endParaRPr sz="2325" dirty="0">
              <a:latin typeface="Georgia"/>
              <a:cs typeface="Georgia"/>
            </a:endParaRPr>
          </a:p>
          <a:p>
            <a:pPr marL="369741" marR="199969" indent="-342900">
              <a:lnSpc>
                <a:spcPct val="102600"/>
              </a:lnSpc>
              <a:spcBef>
                <a:spcPts val="634"/>
              </a:spcBef>
              <a:buFont typeface="Arial" panose="020B0604020202020204" pitchFamily="34" charset="0"/>
              <a:buChar char="•"/>
            </a:pPr>
            <a:r>
              <a:rPr sz="2325" spc="-106" dirty="0">
                <a:latin typeface="Georgia"/>
                <a:cs typeface="Georgia"/>
              </a:rPr>
              <a:t>We </a:t>
            </a:r>
            <a:r>
              <a:rPr sz="2325" spc="-63" dirty="0">
                <a:latin typeface="Georgia"/>
                <a:cs typeface="Georgia"/>
              </a:rPr>
              <a:t>are given </a:t>
            </a:r>
            <a:r>
              <a:rPr sz="2325" spc="-116" dirty="0">
                <a:latin typeface="Georgia"/>
                <a:cs typeface="Georgia"/>
              </a:rPr>
              <a:t>some </a:t>
            </a:r>
            <a:r>
              <a:rPr sz="2325" spc="-11" dirty="0">
                <a:latin typeface="Georgia"/>
                <a:cs typeface="Georgia"/>
              </a:rPr>
              <a:t>data </a:t>
            </a:r>
            <a:r>
              <a:rPr sz="2325" spc="-63" dirty="0">
                <a:latin typeface="Georgia"/>
                <a:cs typeface="Georgia"/>
              </a:rPr>
              <a:t>and </a:t>
            </a:r>
            <a:r>
              <a:rPr sz="2325" spc="21" dirty="0">
                <a:latin typeface="Georgia"/>
                <a:cs typeface="Georgia"/>
              </a:rPr>
              <a:t>it </a:t>
            </a:r>
            <a:r>
              <a:rPr sz="2325" spc="-106" dirty="0">
                <a:latin typeface="Georgia"/>
                <a:cs typeface="Georgia"/>
              </a:rPr>
              <a:t>seems </a:t>
            </a:r>
            <a:r>
              <a:rPr sz="2325" spc="21" dirty="0">
                <a:latin typeface="Georgia"/>
                <a:cs typeface="Georgia"/>
              </a:rPr>
              <a:t>that  </a:t>
            </a:r>
            <a:r>
              <a:rPr sz="2325" i="1" spc="-53" dirty="0">
                <a:latin typeface="Times New Roman"/>
                <a:cs typeface="Times New Roman"/>
              </a:rPr>
              <a:t>y</a:t>
            </a:r>
            <a:r>
              <a:rPr sz="2325" spc="-53" dirty="0">
                <a:latin typeface="Georgia"/>
                <a:cs typeface="Georgia"/>
              </a:rPr>
              <a:t>(oil</a:t>
            </a:r>
            <a:r>
              <a:rPr sz="2325" spc="-53" dirty="0">
                <a:latin typeface="DejaVu Sans"/>
                <a:cs typeface="DejaVu Sans"/>
              </a:rPr>
              <a:t>|</a:t>
            </a:r>
            <a:r>
              <a:rPr sz="2325" spc="-53" dirty="0">
                <a:latin typeface="Georgia"/>
                <a:cs typeface="Georgia"/>
              </a:rPr>
              <a:t>no-oil) </a:t>
            </a:r>
            <a:r>
              <a:rPr sz="2325" spc="-74" dirty="0">
                <a:latin typeface="Georgia"/>
                <a:cs typeface="Georgia"/>
              </a:rPr>
              <a:t>is </a:t>
            </a:r>
            <a:r>
              <a:rPr sz="2325" spc="-21" dirty="0">
                <a:latin typeface="Georgia"/>
                <a:cs typeface="Georgia"/>
              </a:rPr>
              <a:t>a </a:t>
            </a:r>
            <a:r>
              <a:rPr sz="2325" spc="-63" dirty="0">
                <a:latin typeface="Georgia"/>
                <a:cs typeface="Georgia"/>
              </a:rPr>
              <a:t>complex </a:t>
            </a:r>
            <a:r>
              <a:rPr sz="2325" spc="-53" dirty="0">
                <a:latin typeface="Georgia"/>
                <a:cs typeface="Georgia"/>
              </a:rPr>
              <a:t>function </a:t>
            </a:r>
            <a:r>
              <a:rPr sz="2325" spc="-85" dirty="0">
                <a:latin typeface="Georgia"/>
                <a:cs typeface="Georgia"/>
              </a:rPr>
              <a:t>of </a:t>
            </a:r>
            <a:r>
              <a:rPr sz="2325" i="1" spc="159" dirty="0">
                <a:latin typeface="Times New Roman"/>
                <a:cs typeface="Times New Roman"/>
              </a:rPr>
              <a:t>x</a:t>
            </a:r>
            <a:r>
              <a:rPr sz="2536" spc="237" baseline="-10416" dirty="0">
                <a:latin typeface="Times New Roman"/>
                <a:cs typeface="Times New Roman"/>
              </a:rPr>
              <a:t>1 </a:t>
            </a:r>
            <a:r>
              <a:rPr sz="2325" spc="-63" dirty="0">
                <a:latin typeface="Georgia"/>
                <a:cs typeface="Georgia"/>
              </a:rPr>
              <a:t>and  </a:t>
            </a:r>
            <a:r>
              <a:rPr sz="2325" i="1" spc="159" dirty="0">
                <a:latin typeface="Times New Roman"/>
                <a:cs typeface="Times New Roman"/>
              </a:rPr>
              <a:t>x</a:t>
            </a:r>
            <a:r>
              <a:rPr sz="2536" spc="237" baseline="-10416" dirty="0">
                <a:latin typeface="Times New Roman"/>
                <a:cs typeface="Times New Roman"/>
              </a:rPr>
              <a:t>2</a:t>
            </a:r>
            <a:r>
              <a:rPr lang="en-US" sz="2536" spc="237" baseline="-10416" dirty="0">
                <a:latin typeface="Times New Roman"/>
                <a:cs typeface="Times New Roman"/>
              </a:rPr>
              <a:t>.</a:t>
            </a:r>
          </a:p>
          <a:p>
            <a:pPr marL="369741" marR="199969" indent="-342900">
              <a:lnSpc>
                <a:spcPct val="102600"/>
              </a:lnSpc>
              <a:spcBef>
                <a:spcPts val="634"/>
              </a:spcBef>
              <a:buFont typeface="Arial" panose="020B0604020202020204" pitchFamily="34" charset="0"/>
              <a:buChar char="•"/>
            </a:pPr>
            <a:r>
              <a:rPr lang="en-US" sz="2330" spc="-50" dirty="0">
                <a:latin typeface="Georgia"/>
                <a:cs typeface="Georgia"/>
              </a:rPr>
              <a:t>We </a:t>
            </a:r>
            <a:r>
              <a:rPr lang="en-US" sz="2330" spc="-30" dirty="0">
                <a:latin typeface="Georgia"/>
                <a:cs typeface="Georgia"/>
              </a:rPr>
              <a:t>want </a:t>
            </a:r>
            <a:r>
              <a:rPr lang="en-US" sz="2330" spc="-10" dirty="0">
                <a:latin typeface="Georgia"/>
                <a:cs typeface="Georgia"/>
              </a:rPr>
              <a:t>a </a:t>
            </a:r>
            <a:r>
              <a:rPr lang="en-US" sz="2330" spc="-30" dirty="0">
                <a:latin typeface="Georgia"/>
                <a:cs typeface="Georgia"/>
              </a:rPr>
              <a:t>neural </a:t>
            </a:r>
            <a:r>
              <a:rPr lang="en-US" sz="2330" spc="-35" dirty="0">
                <a:latin typeface="Georgia"/>
                <a:cs typeface="Georgia"/>
              </a:rPr>
              <a:t>network </a:t>
            </a:r>
            <a:r>
              <a:rPr lang="en-US" sz="2330" spc="-5" dirty="0">
                <a:latin typeface="Georgia"/>
                <a:cs typeface="Georgia"/>
              </a:rPr>
              <a:t>to approximate this function.</a:t>
            </a:r>
            <a:endParaRPr sz="2536" baseline="-10416" dirty="0">
              <a:latin typeface="Times New Roman"/>
              <a:cs typeface="Times New Roman"/>
            </a:endParaRPr>
          </a:p>
        </p:txBody>
      </p:sp>
      <p:sp>
        <p:nvSpPr>
          <p:cNvPr id="12" name="object 12"/>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118960547"/>
      </p:ext>
    </p:extLst>
  </p:cSld>
  <p:clrMapOvr>
    <a:masterClrMapping/>
  </p:clrMapOvr>
  <p:transition>
    <p:cut/>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7" name="object 7"/>
          <p:cNvSpPr/>
          <p:nvPr/>
        </p:nvSpPr>
        <p:spPr>
          <a:xfrm>
            <a:off x="1583891" y="2416993"/>
            <a:ext cx="3650442" cy="3059930"/>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8" name="object 8"/>
          <p:cNvSpPr/>
          <p:nvPr/>
        </p:nvSpPr>
        <p:spPr>
          <a:xfrm>
            <a:off x="6649069" y="393791"/>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txBox="1">
            <a:spLocks noGrp="1"/>
          </p:cNvSpPr>
          <p:nvPr>
            <p:ph type="title"/>
          </p:nvPr>
        </p:nvSpPr>
        <p:spPr>
          <a:xfrm>
            <a:off x="6902291" y="213146"/>
            <a:ext cx="4793890" cy="728821"/>
          </a:xfrm>
          <a:prstGeom prst="rect">
            <a:avLst/>
          </a:prstGeom>
        </p:spPr>
        <p:txBody>
          <a:bodyPr vert="horz" wrap="square" lIns="0" tIns="14763" rIns="0" bIns="0" rtlCol="0">
            <a:spAutoFit/>
          </a:bodyPr>
          <a:lstStyle/>
          <a:p>
            <a:pPr marL="26841" marR="10737">
              <a:lnSpc>
                <a:spcPct val="102600"/>
              </a:lnSpc>
              <a:spcBef>
                <a:spcPts val="116"/>
              </a:spcBef>
            </a:pPr>
            <a:r>
              <a:rPr dirty="0"/>
              <a:t>This </a:t>
            </a:r>
            <a:r>
              <a:rPr spc="-74" dirty="0"/>
              <a:t>is </a:t>
            </a:r>
            <a:r>
              <a:rPr spc="-21" dirty="0"/>
              <a:t>what a </a:t>
            </a:r>
            <a:r>
              <a:rPr spc="-85" dirty="0"/>
              <a:t>2-dimensional </a:t>
            </a:r>
            <a:r>
              <a:rPr spc="-74" dirty="0"/>
              <a:t>sigmoid  </a:t>
            </a:r>
            <a:r>
              <a:rPr spc="-63" dirty="0"/>
              <a:t>looks</a:t>
            </a:r>
            <a:r>
              <a:rPr spc="190" dirty="0"/>
              <a:t> </a:t>
            </a:r>
            <a:r>
              <a:rPr spc="-74" dirty="0"/>
              <a:t>like</a:t>
            </a:r>
            <a:r>
              <a:rPr lang="en-US" spc="-74" dirty="0"/>
              <a:t>.</a:t>
            </a:r>
            <a:endParaRPr spc="-74"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3D14D291-84F8-47EE-B91D-00ECF357F1E4}"/>
              </a:ext>
            </a:extLst>
          </p:cNvPr>
          <p:cNvSpPr/>
          <p:nvPr/>
        </p:nvSpPr>
        <p:spPr>
          <a:xfrm>
            <a:off x="7777779" y="6174889"/>
            <a:ext cx="370063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7" name="object 7"/>
          <p:cNvSpPr/>
          <p:nvPr/>
        </p:nvSpPr>
        <p:spPr>
          <a:xfrm>
            <a:off x="1583891" y="2416993"/>
            <a:ext cx="3650442" cy="3059930"/>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8" name="object 8"/>
          <p:cNvSpPr/>
          <p:nvPr/>
        </p:nvSpPr>
        <p:spPr>
          <a:xfrm>
            <a:off x="6649069" y="393791"/>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3D14D291-84F8-47EE-B91D-00ECF357F1E4}"/>
              </a:ext>
            </a:extLst>
          </p:cNvPr>
          <p:cNvSpPr/>
          <p:nvPr/>
        </p:nvSpPr>
        <p:spPr>
          <a:xfrm>
            <a:off x="7777779" y="6174889"/>
            <a:ext cx="370063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bject 9">
            <a:extLst>
              <a:ext uri="{FF2B5EF4-FFF2-40B4-BE49-F238E27FC236}">
                <a16:creationId xmlns:a16="http://schemas.microsoft.com/office/drawing/2014/main" id="{227A0F46-B20D-42C7-B5D4-F904D110919B}"/>
              </a:ext>
            </a:extLst>
          </p:cNvPr>
          <p:cNvSpPr txBox="1">
            <a:spLocks noGrp="1"/>
          </p:cNvSpPr>
          <p:nvPr>
            <p:ph type="title"/>
          </p:nvPr>
        </p:nvSpPr>
        <p:spPr>
          <a:xfrm>
            <a:off x="6902291" y="213146"/>
            <a:ext cx="4793890" cy="1834316"/>
          </a:xfrm>
          <a:prstGeom prst="rect">
            <a:avLst/>
          </a:prstGeom>
        </p:spPr>
        <p:txBody>
          <a:bodyPr vert="horz" wrap="square" lIns="0" tIns="14763" rIns="0" bIns="0" rtlCol="0">
            <a:spAutoFit/>
          </a:bodyPr>
          <a:lstStyle/>
          <a:p>
            <a:pPr marL="26841" marR="10737">
              <a:lnSpc>
                <a:spcPct val="102600"/>
              </a:lnSpc>
              <a:spcBef>
                <a:spcPts val="116"/>
              </a:spcBef>
            </a:pPr>
            <a:r>
              <a:rPr lang="en-US" spc="-74" dirty="0"/>
              <a:t>This is what a 2-d sigmoid curve looks like.</a:t>
            </a:r>
            <a:br>
              <a:rPr lang="en-US" spc="-74" dirty="0"/>
            </a:br>
            <a:br>
              <a:rPr lang="en-US" spc="-74" dirty="0"/>
            </a:br>
            <a:r>
              <a:rPr lang="en-US" spc="-74" dirty="0"/>
              <a:t>We need to figure out how to get a tower in this case.</a:t>
            </a:r>
            <a:endParaRPr spc="-74" dirty="0"/>
          </a:p>
        </p:txBody>
      </p:sp>
    </p:spTree>
    <p:extLst>
      <p:ext uri="{BB962C8B-B14F-4D97-AF65-F5344CB8AC3E}">
        <p14:creationId xmlns:p14="http://schemas.microsoft.com/office/powerpoint/2010/main" val="1403261211"/>
      </p:ext>
    </p:extLst>
  </p:cSld>
  <p:clrMapOvr>
    <a:masterClrMapping/>
  </p:clrMapOvr>
  <p:transition>
    <p:cut/>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8" name="object 8"/>
          <p:cNvSpPr/>
          <p:nvPr/>
        </p:nvSpPr>
        <p:spPr>
          <a:xfrm>
            <a:off x="6649069" y="393791"/>
            <a:ext cx="133643" cy="133643"/>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3D14D291-84F8-47EE-B91D-00ECF357F1E4}"/>
              </a:ext>
            </a:extLst>
          </p:cNvPr>
          <p:cNvSpPr/>
          <p:nvPr/>
        </p:nvSpPr>
        <p:spPr>
          <a:xfrm>
            <a:off x="7777779" y="6174889"/>
            <a:ext cx="370063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bject 9">
            <a:extLst>
              <a:ext uri="{FF2B5EF4-FFF2-40B4-BE49-F238E27FC236}">
                <a16:creationId xmlns:a16="http://schemas.microsoft.com/office/drawing/2014/main" id="{227A0F46-B20D-42C7-B5D4-F904D110919B}"/>
              </a:ext>
            </a:extLst>
          </p:cNvPr>
          <p:cNvSpPr txBox="1">
            <a:spLocks noGrp="1"/>
          </p:cNvSpPr>
          <p:nvPr>
            <p:ph type="title"/>
          </p:nvPr>
        </p:nvSpPr>
        <p:spPr>
          <a:xfrm>
            <a:off x="6902291" y="213146"/>
            <a:ext cx="4793890" cy="2939810"/>
          </a:xfrm>
          <a:prstGeom prst="rect">
            <a:avLst/>
          </a:prstGeom>
        </p:spPr>
        <p:txBody>
          <a:bodyPr vert="horz" wrap="square" lIns="0" tIns="14763" rIns="0" bIns="0" rtlCol="0">
            <a:spAutoFit/>
          </a:bodyPr>
          <a:lstStyle/>
          <a:p>
            <a:pPr marL="26841" marR="10737">
              <a:lnSpc>
                <a:spcPct val="102600"/>
              </a:lnSpc>
              <a:spcBef>
                <a:spcPts val="116"/>
              </a:spcBef>
            </a:pPr>
            <a:r>
              <a:rPr lang="en-US" spc="-74" dirty="0"/>
              <a:t>This is what a 2-d sigmoid curve looks like.</a:t>
            </a:r>
            <a:br>
              <a:rPr lang="en-US" spc="-74" dirty="0"/>
            </a:br>
            <a:br>
              <a:rPr lang="en-US" spc="-74" dirty="0"/>
            </a:br>
            <a:r>
              <a:rPr lang="en-US" spc="-74" dirty="0"/>
              <a:t>We need to figure out how to get a tower in this case.</a:t>
            </a:r>
            <a:br>
              <a:rPr lang="en-US" spc="-74" dirty="0"/>
            </a:br>
            <a:br>
              <a:rPr lang="en-US" spc="-74" dirty="0"/>
            </a:br>
            <a:r>
              <a:rPr lang="en-US" spc="-74" dirty="0"/>
              <a:t>First let us set w</a:t>
            </a:r>
            <a:r>
              <a:rPr lang="en-US" spc="-74" baseline="-25000" dirty="0"/>
              <a:t>2</a:t>
            </a:r>
            <a:r>
              <a:rPr lang="en-US" spc="-74" dirty="0"/>
              <a:t> to 0 and see if we can get a 2-d step function.</a:t>
            </a:r>
            <a:endParaRPr spc="-74" dirty="0"/>
          </a:p>
        </p:txBody>
      </p:sp>
      <p:sp>
        <p:nvSpPr>
          <p:cNvPr id="11" name="object 14">
            <a:extLst>
              <a:ext uri="{FF2B5EF4-FFF2-40B4-BE49-F238E27FC236}">
                <a16:creationId xmlns:a16="http://schemas.microsoft.com/office/drawing/2014/main" id="{E31BEE3A-A8B3-4215-96B1-1330F7512F8C}"/>
              </a:ext>
            </a:extLst>
          </p:cNvPr>
          <p:cNvSpPr txBox="1">
            <a:spLocks noGrp="1"/>
          </p:cNvSpPr>
          <p:nvPr>
            <p:ph type="sldNum" sz="quarter" idx="7"/>
          </p:nvPr>
        </p:nvSpPr>
        <p:spPr>
          <a:xfrm>
            <a:off x="1436517" y="6174889"/>
            <a:ext cx="3650442" cy="177741"/>
          </a:xfrm>
          <a:prstGeom prst="rect">
            <a:avLst/>
          </a:prstGeom>
        </p:spPr>
        <p:txBody>
          <a:bodyPr vert="horz" wrap="square" lIns="0" tIns="0" rIns="0" bIns="0" rtlCol="0">
            <a:spAutoFit/>
          </a:bodyPr>
          <a:lstStyle/>
          <a:p>
            <a:pPr marL="12700">
              <a:lnSpc>
                <a:spcPts val="1140"/>
              </a:lnSpc>
            </a:pPr>
            <a:r>
              <a:rPr sz="2400" i="1" spc="30" dirty="0">
                <a:latin typeface="Times New Roman"/>
                <a:cs typeface="Times New Roman"/>
              </a:rPr>
              <a:t>w</a:t>
            </a:r>
            <a:r>
              <a:rPr sz="2400" spc="44" baseline="-10416" dirty="0">
                <a:latin typeface="Times New Roman"/>
                <a:cs typeface="Times New Roman"/>
              </a:rPr>
              <a:t>1 </a:t>
            </a:r>
            <a:r>
              <a:rPr sz="2400" spc="140" dirty="0"/>
              <a:t>= </a:t>
            </a:r>
            <a:r>
              <a:rPr sz="2400" spc="-10" dirty="0"/>
              <a:t>2</a:t>
            </a:r>
            <a:r>
              <a:rPr lang="en-US" sz="2400" spc="-10" dirty="0"/>
              <a:t> to 23</a:t>
            </a:r>
            <a:r>
              <a:rPr sz="2400" i="1" spc="-10" dirty="0">
                <a:latin typeface="Times New Roman"/>
                <a:cs typeface="Times New Roman"/>
              </a:rPr>
              <a:t>, </a:t>
            </a:r>
            <a:r>
              <a:rPr sz="2400" i="1" spc="30" dirty="0">
                <a:latin typeface="Times New Roman"/>
                <a:cs typeface="Times New Roman"/>
              </a:rPr>
              <a:t>w</a:t>
            </a:r>
            <a:r>
              <a:rPr sz="2400" spc="44" baseline="-10416" dirty="0">
                <a:latin typeface="Times New Roman"/>
                <a:cs typeface="Times New Roman"/>
              </a:rPr>
              <a:t>2 </a:t>
            </a:r>
            <a:r>
              <a:rPr sz="2400" spc="140" dirty="0"/>
              <a:t>= </a:t>
            </a:r>
            <a:r>
              <a:rPr sz="2400" spc="-55" dirty="0"/>
              <a:t>0</a:t>
            </a:r>
            <a:r>
              <a:rPr sz="2400" i="1" spc="-55" dirty="0">
                <a:latin typeface="Times New Roman"/>
                <a:cs typeface="Times New Roman"/>
              </a:rPr>
              <a:t>, </a:t>
            </a:r>
            <a:r>
              <a:rPr sz="2400" i="1" spc="-85" dirty="0">
                <a:latin typeface="Times New Roman"/>
                <a:cs typeface="Times New Roman"/>
              </a:rPr>
              <a:t>b </a:t>
            </a:r>
            <a:r>
              <a:rPr sz="2400" spc="140" dirty="0"/>
              <a:t>=</a:t>
            </a:r>
            <a:r>
              <a:rPr sz="2400" spc="-20" dirty="0"/>
              <a:t> </a:t>
            </a:r>
            <a:r>
              <a:rPr sz="2400" spc="-130" dirty="0"/>
              <a:t>0</a:t>
            </a:r>
            <a:endParaRPr sz="2400" dirty="0">
              <a:latin typeface="Times New Roman"/>
              <a:cs typeface="Times New Roman"/>
            </a:endParaRPr>
          </a:p>
        </p:txBody>
      </p:sp>
      <p:pic>
        <p:nvPicPr>
          <p:cNvPr id="10" name="Picture 9">
            <a:extLst>
              <a:ext uri="{FF2B5EF4-FFF2-40B4-BE49-F238E27FC236}">
                <a16:creationId xmlns:a16="http://schemas.microsoft.com/office/drawing/2014/main" id="{02C54E07-31C6-4DA6-BAE1-AC43B1EEFA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6517" y="2219643"/>
            <a:ext cx="3748669" cy="3152591"/>
          </a:xfrm>
          <a:prstGeom prst="rect">
            <a:avLst/>
          </a:prstGeom>
        </p:spPr>
      </p:pic>
    </p:spTree>
    <p:extLst>
      <p:ext uri="{BB962C8B-B14F-4D97-AF65-F5344CB8AC3E}">
        <p14:creationId xmlns:p14="http://schemas.microsoft.com/office/powerpoint/2010/main" val="409347531"/>
      </p:ext>
    </p:extLst>
  </p:cSld>
  <p:clrMapOvr>
    <a:masterClrMapping/>
  </p:clrMapOvr>
  <p:transition>
    <p:cut/>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8" name="object 8"/>
          <p:cNvSpPr/>
          <p:nvPr/>
        </p:nvSpPr>
        <p:spPr>
          <a:xfrm>
            <a:off x="6649069" y="393791"/>
            <a:ext cx="133643" cy="133643"/>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p:nvPr/>
        </p:nvSpPr>
        <p:spPr>
          <a:xfrm>
            <a:off x="6649069" y="1201399"/>
            <a:ext cx="133643" cy="133643"/>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0" name="object 10"/>
          <p:cNvSpPr/>
          <p:nvPr/>
        </p:nvSpPr>
        <p:spPr>
          <a:xfrm>
            <a:off x="6649069" y="2008979"/>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1" name="object 11"/>
          <p:cNvSpPr/>
          <p:nvPr/>
        </p:nvSpPr>
        <p:spPr>
          <a:xfrm>
            <a:off x="6649069" y="3180233"/>
            <a:ext cx="133643" cy="133643"/>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2" name="object 12"/>
          <p:cNvSpPr txBox="1"/>
          <p:nvPr/>
        </p:nvSpPr>
        <p:spPr>
          <a:xfrm>
            <a:off x="6902292" y="213144"/>
            <a:ext cx="4795232" cy="3195843"/>
          </a:xfrm>
          <a:prstGeom prst="rect">
            <a:avLst/>
          </a:prstGeom>
        </p:spPr>
        <p:txBody>
          <a:bodyPr vert="horz" wrap="square" lIns="0" tIns="14763" rIns="0" bIns="0" rtlCol="0">
            <a:spAutoFit/>
          </a:bodyPr>
          <a:lstStyle/>
          <a:p>
            <a:pPr marL="26841" marR="12079" algn="just" defTabSz="1932584">
              <a:lnSpc>
                <a:spcPct val="102600"/>
              </a:lnSpc>
              <a:spcBef>
                <a:spcPts val="116"/>
              </a:spcBef>
            </a:pPr>
            <a:r>
              <a:rPr sz="2325" dirty="0">
                <a:solidFill>
                  <a:prstClr val="black"/>
                </a:solidFill>
                <a:latin typeface="Georgia"/>
                <a:cs typeface="Georgia"/>
              </a:rPr>
              <a:t>This </a:t>
            </a:r>
            <a:r>
              <a:rPr sz="2325" spc="-74" dirty="0">
                <a:solidFill>
                  <a:prstClr val="black"/>
                </a:solidFill>
                <a:latin typeface="Georgia"/>
                <a:cs typeface="Georgia"/>
              </a:rPr>
              <a:t>is </a:t>
            </a:r>
            <a:r>
              <a:rPr sz="2325" spc="-21" dirty="0">
                <a:solidFill>
                  <a:prstClr val="black"/>
                </a:solidFill>
                <a:latin typeface="Georgia"/>
                <a:cs typeface="Georgia"/>
              </a:rPr>
              <a:t>what a </a:t>
            </a:r>
            <a:r>
              <a:rPr sz="2325" spc="-85" dirty="0">
                <a:solidFill>
                  <a:prstClr val="black"/>
                </a:solidFill>
                <a:latin typeface="Georgia"/>
                <a:cs typeface="Georgia"/>
              </a:rPr>
              <a:t>2-dimensional </a:t>
            </a:r>
            <a:r>
              <a:rPr sz="2325" spc="-74" dirty="0">
                <a:solidFill>
                  <a:prstClr val="black"/>
                </a:solidFill>
                <a:latin typeface="Georgia"/>
                <a:cs typeface="Georgia"/>
              </a:rPr>
              <a:t>sigmoid  </a:t>
            </a:r>
            <a:r>
              <a:rPr sz="2325" spc="-63" dirty="0">
                <a:solidFill>
                  <a:prstClr val="black"/>
                </a:solidFill>
                <a:latin typeface="Georgia"/>
                <a:cs typeface="Georgia"/>
              </a:rPr>
              <a:t>looks</a:t>
            </a:r>
            <a:r>
              <a:rPr sz="2325" spc="190" dirty="0">
                <a:solidFill>
                  <a:prstClr val="black"/>
                </a:solidFill>
                <a:latin typeface="Georgia"/>
                <a:cs typeface="Georgia"/>
              </a:rPr>
              <a:t> </a:t>
            </a:r>
            <a:r>
              <a:rPr sz="2325" spc="-74" dirty="0">
                <a:solidFill>
                  <a:prstClr val="black"/>
                </a:solidFill>
                <a:latin typeface="Georgia"/>
                <a:cs typeface="Georgia"/>
              </a:rPr>
              <a:t>like</a:t>
            </a:r>
            <a:endParaRPr sz="2325" dirty="0">
              <a:solidFill>
                <a:prstClr val="black"/>
              </a:solidFill>
              <a:latin typeface="Georgia"/>
              <a:cs typeface="Georgia"/>
            </a:endParaRPr>
          </a:p>
          <a:p>
            <a:pPr marL="26841" marR="10737" algn="just" defTabSz="1932584">
              <a:lnSpc>
                <a:spcPct val="102600"/>
              </a:lnSpc>
              <a:spcBef>
                <a:spcPts val="634"/>
              </a:spcBef>
            </a:pPr>
            <a:r>
              <a:rPr sz="2325" spc="-106" dirty="0">
                <a:solidFill>
                  <a:prstClr val="black"/>
                </a:solidFill>
                <a:latin typeface="Georgia"/>
                <a:cs typeface="Georgia"/>
              </a:rPr>
              <a:t>We </a:t>
            </a:r>
            <a:r>
              <a:rPr sz="2325" spc="-95" dirty="0">
                <a:solidFill>
                  <a:prstClr val="black"/>
                </a:solidFill>
                <a:latin typeface="Georgia"/>
                <a:cs typeface="Georgia"/>
              </a:rPr>
              <a:t>need </a:t>
            </a:r>
            <a:r>
              <a:rPr sz="2325" spc="-11" dirty="0">
                <a:solidFill>
                  <a:prstClr val="black"/>
                </a:solidFill>
                <a:latin typeface="Georgia"/>
                <a:cs typeface="Georgia"/>
              </a:rPr>
              <a:t>to </a:t>
            </a:r>
            <a:r>
              <a:rPr sz="2325" spc="-74" dirty="0">
                <a:solidFill>
                  <a:prstClr val="black"/>
                </a:solidFill>
                <a:latin typeface="Georgia"/>
                <a:cs typeface="Georgia"/>
              </a:rPr>
              <a:t>figure </a:t>
            </a:r>
            <a:r>
              <a:rPr sz="2325" spc="-32" dirty="0">
                <a:solidFill>
                  <a:prstClr val="black"/>
                </a:solidFill>
                <a:latin typeface="Georgia"/>
                <a:cs typeface="Georgia"/>
              </a:rPr>
              <a:t>out </a:t>
            </a:r>
            <a:r>
              <a:rPr sz="2325" spc="-106" dirty="0">
                <a:solidFill>
                  <a:prstClr val="black"/>
                </a:solidFill>
                <a:latin typeface="Georgia"/>
                <a:cs typeface="Georgia"/>
              </a:rPr>
              <a:t>how </a:t>
            </a:r>
            <a:r>
              <a:rPr sz="2325" spc="-11" dirty="0">
                <a:solidFill>
                  <a:prstClr val="black"/>
                </a:solidFill>
                <a:latin typeface="Georgia"/>
                <a:cs typeface="Georgia"/>
              </a:rPr>
              <a:t>to </a:t>
            </a:r>
            <a:r>
              <a:rPr sz="2325" spc="-21" dirty="0">
                <a:solidFill>
                  <a:prstClr val="black"/>
                </a:solidFill>
                <a:latin typeface="Georgia"/>
                <a:cs typeface="Georgia"/>
              </a:rPr>
              <a:t>get a  </a:t>
            </a:r>
            <a:r>
              <a:rPr sz="2325" spc="-74" dirty="0">
                <a:solidFill>
                  <a:prstClr val="black"/>
                </a:solidFill>
                <a:latin typeface="Georgia"/>
                <a:cs typeface="Georgia"/>
              </a:rPr>
              <a:t>tower in </a:t>
            </a:r>
            <a:r>
              <a:rPr sz="2325" spc="-32" dirty="0">
                <a:solidFill>
                  <a:prstClr val="black"/>
                </a:solidFill>
                <a:latin typeface="Georgia"/>
                <a:cs typeface="Georgia"/>
              </a:rPr>
              <a:t>this</a:t>
            </a:r>
            <a:r>
              <a:rPr sz="2325" spc="-241" dirty="0">
                <a:solidFill>
                  <a:prstClr val="black"/>
                </a:solidFill>
                <a:latin typeface="Georgia"/>
                <a:cs typeface="Georgia"/>
              </a:rPr>
              <a:t> </a:t>
            </a:r>
            <a:r>
              <a:rPr sz="2325" spc="-63" dirty="0">
                <a:solidFill>
                  <a:prstClr val="black"/>
                </a:solidFill>
                <a:latin typeface="Georgia"/>
                <a:cs typeface="Georgia"/>
              </a:rPr>
              <a:t>case</a:t>
            </a:r>
            <a:endParaRPr sz="2325" dirty="0">
              <a:solidFill>
                <a:prstClr val="black"/>
              </a:solidFill>
              <a:latin typeface="Georgia"/>
              <a:cs typeface="Georgia"/>
            </a:endParaRPr>
          </a:p>
          <a:p>
            <a:pPr marL="26841" marR="10737" algn="just" defTabSz="1932584">
              <a:lnSpc>
                <a:spcPct val="102600"/>
              </a:lnSpc>
              <a:spcBef>
                <a:spcPts val="634"/>
              </a:spcBef>
            </a:pPr>
            <a:r>
              <a:rPr sz="2325" dirty="0">
                <a:solidFill>
                  <a:prstClr val="black"/>
                </a:solidFill>
                <a:latin typeface="Georgia"/>
                <a:cs typeface="Georgia"/>
              </a:rPr>
              <a:t>First, </a:t>
            </a:r>
            <a:r>
              <a:rPr sz="2325" spc="-21" dirty="0">
                <a:solidFill>
                  <a:prstClr val="black"/>
                </a:solidFill>
                <a:latin typeface="Georgia"/>
                <a:cs typeface="Georgia"/>
              </a:rPr>
              <a:t>let </a:t>
            </a:r>
            <a:r>
              <a:rPr sz="2325" spc="-85" dirty="0">
                <a:solidFill>
                  <a:prstClr val="black"/>
                </a:solidFill>
                <a:latin typeface="Georgia"/>
                <a:cs typeface="Georgia"/>
              </a:rPr>
              <a:t>us </a:t>
            </a:r>
            <a:r>
              <a:rPr sz="2325" spc="-42" dirty="0">
                <a:solidFill>
                  <a:prstClr val="black"/>
                </a:solidFill>
                <a:latin typeface="Georgia"/>
                <a:cs typeface="Georgia"/>
              </a:rPr>
              <a:t>set </a:t>
            </a:r>
            <a:r>
              <a:rPr sz="2325" i="1" spc="63" dirty="0">
                <a:solidFill>
                  <a:prstClr val="black"/>
                </a:solidFill>
                <a:latin typeface="Times New Roman"/>
                <a:cs typeface="Times New Roman"/>
              </a:rPr>
              <a:t>w</a:t>
            </a:r>
            <a:r>
              <a:rPr sz="2536" spc="93" baseline="-10416" dirty="0">
                <a:solidFill>
                  <a:prstClr val="black"/>
                </a:solidFill>
                <a:latin typeface="Times New Roman"/>
                <a:cs typeface="Times New Roman"/>
              </a:rPr>
              <a:t>2 </a:t>
            </a:r>
            <a:r>
              <a:rPr sz="2325" spc="-11" dirty="0">
                <a:solidFill>
                  <a:prstClr val="black"/>
                </a:solidFill>
                <a:latin typeface="Georgia"/>
                <a:cs typeface="Georgia"/>
              </a:rPr>
              <a:t>to </a:t>
            </a:r>
            <a:r>
              <a:rPr sz="2325" spc="-275" dirty="0">
                <a:solidFill>
                  <a:prstClr val="black"/>
                </a:solidFill>
                <a:latin typeface="Georgia"/>
                <a:cs typeface="Georgia"/>
              </a:rPr>
              <a:t>0 </a:t>
            </a:r>
            <a:r>
              <a:rPr sz="2325" spc="-63" dirty="0">
                <a:solidFill>
                  <a:prstClr val="black"/>
                </a:solidFill>
                <a:latin typeface="Georgia"/>
                <a:cs typeface="Georgia"/>
              </a:rPr>
              <a:t>and </a:t>
            </a:r>
            <a:r>
              <a:rPr sz="2325" spc="-106" dirty="0">
                <a:solidFill>
                  <a:prstClr val="black"/>
                </a:solidFill>
                <a:latin typeface="Georgia"/>
                <a:cs typeface="Georgia"/>
              </a:rPr>
              <a:t>see </a:t>
            </a:r>
            <a:r>
              <a:rPr sz="2325" spc="-53" dirty="0">
                <a:solidFill>
                  <a:prstClr val="black"/>
                </a:solidFill>
                <a:latin typeface="Georgia"/>
                <a:cs typeface="Georgia"/>
              </a:rPr>
              <a:t>if </a:t>
            </a:r>
            <a:r>
              <a:rPr sz="2325" spc="-116" dirty="0">
                <a:solidFill>
                  <a:prstClr val="black"/>
                </a:solidFill>
                <a:latin typeface="Georgia"/>
                <a:cs typeface="Georgia"/>
              </a:rPr>
              <a:t>we  </a:t>
            </a:r>
            <a:r>
              <a:rPr sz="2325" spc="-53" dirty="0">
                <a:solidFill>
                  <a:prstClr val="black"/>
                </a:solidFill>
                <a:latin typeface="Georgia"/>
                <a:cs typeface="Georgia"/>
              </a:rPr>
              <a:t>can </a:t>
            </a:r>
            <a:r>
              <a:rPr sz="2325" spc="-21" dirty="0">
                <a:solidFill>
                  <a:prstClr val="black"/>
                </a:solidFill>
                <a:latin typeface="Georgia"/>
                <a:cs typeface="Georgia"/>
              </a:rPr>
              <a:t>get a </a:t>
            </a:r>
            <a:r>
              <a:rPr sz="2325" spc="-74" dirty="0">
                <a:solidFill>
                  <a:prstClr val="black"/>
                </a:solidFill>
                <a:latin typeface="Georgia"/>
                <a:cs typeface="Georgia"/>
              </a:rPr>
              <a:t>two dimensional </a:t>
            </a:r>
            <a:r>
              <a:rPr sz="2325" spc="-42" dirty="0">
                <a:solidFill>
                  <a:prstClr val="black"/>
                </a:solidFill>
                <a:latin typeface="Georgia"/>
                <a:cs typeface="Georgia"/>
              </a:rPr>
              <a:t>step </a:t>
            </a:r>
            <a:r>
              <a:rPr sz="2325" spc="-74" dirty="0">
                <a:solidFill>
                  <a:prstClr val="black"/>
                </a:solidFill>
                <a:latin typeface="Georgia"/>
                <a:cs typeface="Georgia"/>
              </a:rPr>
              <a:t>func-  </a:t>
            </a:r>
            <a:r>
              <a:rPr sz="2325" spc="-42" dirty="0">
                <a:solidFill>
                  <a:prstClr val="black"/>
                </a:solidFill>
                <a:latin typeface="Georgia"/>
                <a:cs typeface="Georgia"/>
              </a:rPr>
              <a:t>tion</a:t>
            </a:r>
            <a:endParaRPr sz="2325" dirty="0">
              <a:solidFill>
                <a:prstClr val="black"/>
              </a:solidFill>
              <a:latin typeface="Georgia"/>
              <a:cs typeface="Georgia"/>
            </a:endParaRPr>
          </a:p>
          <a:p>
            <a:pPr marL="26841" algn="just" defTabSz="1932584">
              <a:spcBef>
                <a:spcPts val="706"/>
              </a:spcBef>
            </a:pPr>
            <a:r>
              <a:rPr sz="2325" spc="21" dirty="0">
                <a:solidFill>
                  <a:prstClr val="black"/>
                </a:solidFill>
                <a:latin typeface="Georgia"/>
                <a:cs typeface="Georgia"/>
              </a:rPr>
              <a:t>What </a:t>
            </a:r>
            <a:r>
              <a:rPr sz="2325" spc="-74" dirty="0">
                <a:solidFill>
                  <a:prstClr val="black"/>
                </a:solidFill>
                <a:latin typeface="Georgia"/>
                <a:cs typeface="Georgia"/>
              </a:rPr>
              <a:t>would </a:t>
            </a:r>
            <a:r>
              <a:rPr sz="2325" spc="-63" dirty="0">
                <a:solidFill>
                  <a:prstClr val="black"/>
                </a:solidFill>
                <a:latin typeface="Georgia"/>
                <a:cs typeface="Georgia"/>
              </a:rPr>
              <a:t>happen </a:t>
            </a:r>
            <a:r>
              <a:rPr sz="2325" spc="-53" dirty="0">
                <a:solidFill>
                  <a:prstClr val="black"/>
                </a:solidFill>
                <a:latin typeface="Georgia"/>
                <a:cs typeface="Georgia"/>
              </a:rPr>
              <a:t>if </a:t>
            </a:r>
            <a:r>
              <a:rPr sz="2325" spc="-116" dirty="0">
                <a:solidFill>
                  <a:prstClr val="black"/>
                </a:solidFill>
                <a:latin typeface="Georgia"/>
                <a:cs typeface="Georgia"/>
              </a:rPr>
              <a:t>we </a:t>
            </a:r>
            <a:r>
              <a:rPr sz="2325" spc="-74" dirty="0">
                <a:solidFill>
                  <a:prstClr val="black"/>
                </a:solidFill>
                <a:latin typeface="Georgia"/>
                <a:cs typeface="Georgia"/>
              </a:rPr>
              <a:t>change </a:t>
            </a:r>
            <a:r>
              <a:rPr sz="2325" i="1" spc="-180" dirty="0">
                <a:solidFill>
                  <a:prstClr val="black"/>
                </a:solidFill>
                <a:latin typeface="Times New Roman"/>
                <a:cs typeface="Times New Roman"/>
              </a:rPr>
              <a:t>b</a:t>
            </a:r>
            <a:r>
              <a:rPr sz="2325" i="1" spc="-241" dirty="0">
                <a:solidFill>
                  <a:prstClr val="black"/>
                </a:solidFill>
                <a:latin typeface="Times New Roman"/>
                <a:cs typeface="Times New Roman"/>
              </a:rPr>
              <a:t> </a:t>
            </a:r>
            <a:r>
              <a:rPr sz="2325" spc="-32" dirty="0">
                <a:solidFill>
                  <a:prstClr val="black"/>
                </a:solidFill>
                <a:latin typeface="Georgia"/>
                <a:cs typeface="Georgia"/>
              </a:rPr>
              <a:t>?</a:t>
            </a:r>
            <a:endParaRPr sz="2325" dirty="0">
              <a:solidFill>
                <a:prstClr val="black"/>
              </a:solidFill>
              <a:latin typeface="Georgia"/>
              <a:cs typeface="Georgia"/>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pic>
        <p:nvPicPr>
          <p:cNvPr id="13" name="Picture 12">
            <a:extLst>
              <a:ext uri="{FF2B5EF4-FFF2-40B4-BE49-F238E27FC236}">
                <a16:creationId xmlns:a16="http://schemas.microsoft.com/office/drawing/2014/main" id="{A825D78B-6CA1-4AAA-8C84-3C8D1963A5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9804" y="2209914"/>
            <a:ext cx="3774720" cy="3174500"/>
          </a:xfrm>
          <a:prstGeom prst="rect">
            <a:avLst/>
          </a:prstGeom>
        </p:spPr>
      </p:pic>
      <p:sp>
        <p:nvSpPr>
          <p:cNvPr id="15" name="object 14">
            <a:extLst>
              <a:ext uri="{FF2B5EF4-FFF2-40B4-BE49-F238E27FC236}">
                <a16:creationId xmlns:a16="http://schemas.microsoft.com/office/drawing/2014/main" id="{FF97524D-2DCB-47E3-BD9F-F65055D1EC1A}"/>
              </a:ext>
            </a:extLst>
          </p:cNvPr>
          <p:cNvSpPr txBox="1">
            <a:spLocks noGrp="1"/>
          </p:cNvSpPr>
          <p:nvPr>
            <p:ph type="sldNum" sz="quarter" idx="7"/>
          </p:nvPr>
        </p:nvSpPr>
        <p:spPr>
          <a:xfrm>
            <a:off x="1436517" y="6174889"/>
            <a:ext cx="4749130" cy="177741"/>
          </a:xfrm>
          <a:prstGeom prst="rect">
            <a:avLst/>
          </a:prstGeom>
        </p:spPr>
        <p:txBody>
          <a:bodyPr vert="horz" wrap="square" lIns="0" tIns="0" rIns="0" bIns="0" rtlCol="0">
            <a:spAutoFit/>
          </a:bodyPr>
          <a:lstStyle/>
          <a:p>
            <a:pPr marL="12700">
              <a:lnSpc>
                <a:spcPts val="1140"/>
              </a:lnSpc>
            </a:pPr>
            <a:r>
              <a:rPr sz="2400" i="1" spc="30" dirty="0">
                <a:latin typeface="Times New Roman"/>
                <a:cs typeface="Times New Roman"/>
              </a:rPr>
              <a:t>w</a:t>
            </a:r>
            <a:r>
              <a:rPr sz="2400" spc="44" baseline="-10416" dirty="0">
                <a:latin typeface="Times New Roman"/>
                <a:cs typeface="Times New Roman"/>
              </a:rPr>
              <a:t>1 </a:t>
            </a:r>
            <a:r>
              <a:rPr sz="2400" spc="140" dirty="0"/>
              <a:t>= </a:t>
            </a:r>
            <a:r>
              <a:rPr lang="en-US" sz="2400" spc="-10" dirty="0"/>
              <a:t>23</a:t>
            </a:r>
            <a:r>
              <a:rPr sz="2400" i="1" spc="-10" dirty="0">
                <a:latin typeface="Times New Roman"/>
                <a:cs typeface="Times New Roman"/>
              </a:rPr>
              <a:t>, </a:t>
            </a:r>
            <a:r>
              <a:rPr sz="2400" i="1" spc="30" dirty="0">
                <a:latin typeface="Times New Roman"/>
                <a:cs typeface="Times New Roman"/>
              </a:rPr>
              <a:t>w</a:t>
            </a:r>
            <a:r>
              <a:rPr sz="2400" spc="44" baseline="-10416" dirty="0">
                <a:latin typeface="Times New Roman"/>
                <a:cs typeface="Times New Roman"/>
              </a:rPr>
              <a:t>2 </a:t>
            </a:r>
            <a:r>
              <a:rPr sz="2400" spc="140" dirty="0"/>
              <a:t>= </a:t>
            </a:r>
            <a:r>
              <a:rPr sz="2400" spc="-55" dirty="0"/>
              <a:t>0</a:t>
            </a:r>
            <a:r>
              <a:rPr sz="2400" i="1" spc="-55" dirty="0">
                <a:latin typeface="Times New Roman"/>
                <a:cs typeface="Times New Roman"/>
              </a:rPr>
              <a:t>, </a:t>
            </a:r>
            <a:r>
              <a:rPr sz="2400" i="1" spc="-85" dirty="0">
                <a:latin typeface="Times New Roman"/>
                <a:cs typeface="Times New Roman"/>
              </a:rPr>
              <a:t>b </a:t>
            </a:r>
            <a:r>
              <a:rPr sz="2400" spc="140" dirty="0"/>
              <a:t>=</a:t>
            </a:r>
            <a:r>
              <a:rPr lang="en-US" sz="2400" spc="140" dirty="0"/>
              <a:t> 5 to 40</a:t>
            </a:r>
            <a:endParaRPr sz="2400" dirty="0">
              <a:latin typeface="Times New Roman"/>
              <a:cs typeface="Times New Roman"/>
            </a:endParaRPr>
          </a:p>
        </p:txBody>
      </p:sp>
      <p:sp>
        <p:nvSpPr>
          <p:cNvPr id="14" name="Rectangle 13">
            <a:extLst>
              <a:ext uri="{FF2B5EF4-FFF2-40B4-BE49-F238E27FC236}">
                <a16:creationId xmlns:a16="http://schemas.microsoft.com/office/drawing/2014/main" id="{A270879D-ADD4-414D-9429-77D342022C3F}"/>
              </a:ext>
            </a:extLst>
          </p:cNvPr>
          <p:cNvSpPr/>
          <p:nvPr/>
        </p:nvSpPr>
        <p:spPr>
          <a:xfrm>
            <a:off x="7874598" y="6271708"/>
            <a:ext cx="3571538" cy="268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9" name="object 9"/>
          <p:cNvSpPr txBox="1"/>
          <p:nvPr/>
        </p:nvSpPr>
        <p:spPr>
          <a:xfrm>
            <a:off x="6902292" y="213145"/>
            <a:ext cx="4795232" cy="1097319"/>
          </a:xfrm>
          <a:prstGeom prst="rect">
            <a:avLst/>
          </a:prstGeom>
        </p:spPr>
        <p:txBody>
          <a:bodyPr vert="horz" wrap="square" lIns="0" tIns="14763" rIns="0" bIns="0" rtlCol="0">
            <a:spAutoFit/>
          </a:bodyPr>
          <a:lstStyle/>
          <a:p>
            <a:pPr marL="26841" marR="10737" algn="just">
              <a:lnSpc>
                <a:spcPct val="102600"/>
              </a:lnSpc>
              <a:spcBef>
                <a:spcPts val="116"/>
              </a:spcBef>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32" dirty="0">
                <a:latin typeface="Georgia"/>
                <a:cs typeface="Georgia"/>
              </a:rPr>
              <a:t>take </a:t>
            </a:r>
            <a:r>
              <a:rPr sz="2325" spc="-74" dirty="0">
                <a:latin typeface="Georgia"/>
                <a:cs typeface="Georgia"/>
              </a:rPr>
              <a:t>two </a:t>
            </a:r>
            <a:r>
              <a:rPr sz="2325" spc="-85" dirty="0">
                <a:latin typeface="Georgia"/>
                <a:cs typeface="Georgia"/>
              </a:rPr>
              <a:t>such </a:t>
            </a:r>
            <a:r>
              <a:rPr sz="2325" spc="-42" dirty="0">
                <a:latin typeface="Georgia"/>
                <a:cs typeface="Georgia"/>
              </a:rPr>
              <a:t>step </a:t>
            </a:r>
            <a:r>
              <a:rPr sz="2325" spc="-74" dirty="0">
                <a:latin typeface="Georgia"/>
                <a:cs typeface="Georgia"/>
              </a:rPr>
              <a:t>func-  </a:t>
            </a:r>
            <a:r>
              <a:rPr sz="2325" spc="-53" dirty="0">
                <a:latin typeface="Georgia"/>
                <a:cs typeface="Georgia"/>
              </a:rPr>
              <a:t>tions </a:t>
            </a:r>
            <a:r>
              <a:rPr sz="2325" spc="-11" dirty="0">
                <a:latin typeface="Georgia"/>
                <a:cs typeface="Georgia"/>
              </a:rPr>
              <a:t>(with </a:t>
            </a:r>
            <a:r>
              <a:rPr sz="2325" spc="-74" dirty="0">
                <a:latin typeface="Georgia"/>
                <a:cs typeface="Georgia"/>
              </a:rPr>
              <a:t>different </a:t>
            </a:r>
            <a:r>
              <a:rPr sz="2325" i="1" spc="-180" dirty="0">
                <a:latin typeface="Times New Roman"/>
                <a:cs typeface="Times New Roman"/>
              </a:rPr>
              <a:t>b</a:t>
            </a:r>
            <a:r>
              <a:rPr sz="2325" i="1" spc="222" dirty="0">
                <a:latin typeface="Times New Roman"/>
                <a:cs typeface="Times New Roman"/>
              </a:rPr>
              <a:t> </a:t>
            </a:r>
            <a:r>
              <a:rPr sz="2325" spc="-53" dirty="0">
                <a:latin typeface="Georgia"/>
                <a:cs typeface="Georgia"/>
              </a:rPr>
              <a:t>values) </a:t>
            </a:r>
            <a:r>
              <a:rPr sz="2325" spc="-63" dirty="0">
                <a:latin typeface="Georgia"/>
                <a:cs typeface="Georgia"/>
              </a:rPr>
              <a:t>and  </a:t>
            </a:r>
            <a:r>
              <a:rPr sz="2325" spc="-21" dirty="0">
                <a:latin typeface="Georgia"/>
                <a:cs typeface="Georgia"/>
              </a:rPr>
              <a:t>subtract </a:t>
            </a:r>
            <a:r>
              <a:rPr sz="2325" spc="-106" dirty="0">
                <a:latin typeface="Georgia"/>
                <a:cs typeface="Georgia"/>
              </a:rPr>
              <a:t>one </a:t>
            </a:r>
            <a:r>
              <a:rPr sz="2325" spc="-85" dirty="0">
                <a:latin typeface="Georgia"/>
                <a:cs typeface="Georgia"/>
              </a:rPr>
              <a:t>from </a:t>
            </a:r>
            <a:r>
              <a:rPr sz="2325" spc="-32" dirty="0">
                <a:latin typeface="Georgia"/>
                <a:cs typeface="Georgia"/>
              </a:rPr>
              <a:t>the</a:t>
            </a:r>
            <a:r>
              <a:rPr sz="2325" spc="63" dirty="0">
                <a:latin typeface="Georgia"/>
                <a:cs typeface="Georgia"/>
              </a:rPr>
              <a:t> </a:t>
            </a:r>
            <a:r>
              <a:rPr sz="2325" spc="-53" dirty="0">
                <a:latin typeface="Georgia"/>
                <a:cs typeface="Georgia"/>
              </a:rPr>
              <a:t>other</a:t>
            </a:r>
            <a:endParaRPr sz="2325">
              <a:latin typeface="Georgia"/>
              <a:cs typeface="Georgia"/>
            </a:endParaRPr>
          </a:p>
        </p:txBody>
      </p:sp>
      <p:sp>
        <p:nvSpPr>
          <p:cNvPr id="13" name="object 13"/>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2738188" y="3662319"/>
            <a:ext cx="2069362" cy="2312817"/>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6649069" y="393791"/>
            <a:ext cx="133643" cy="133643"/>
          </a:xfrm>
          <a:prstGeom prst="rect">
            <a:avLst/>
          </a:prstGeom>
          <a:blipFill>
            <a:blip r:embed="rId4" cstate="print"/>
            <a:stretch>
              <a:fillRect/>
            </a:stretch>
          </a:blipFill>
        </p:spPr>
        <p:txBody>
          <a:bodyPr wrap="square" lIns="0" tIns="0" rIns="0" bIns="0" rtlCol="0"/>
          <a:lstStyle/>
          <a:p>
            <a:endParaRPr sz="3804"/>
          </a:p>
        </p:txBody>
      </p:sp>
      <p:sp>
        <p:nvSpPr>
          <p:cNvPr id="9" name="object 9"/>
          <p:cNvSpPr txBox="1"/>
          <p:nvPr/>
        </p:nvSpPr>
        <p:spPr>
          <a:xfrm>
            <a:off x="6902292" y="213145"/>
            <a:ext cx="4795232" cy="1097319"/>
          </a:xfrm>
          <a:prstGeom prst="rect">
            <a:avLst/>
          </a:prstGeom>
        </p:spPr>
        <p:txBody>
          <a:bodyPr vert="horz" wrap="square" lIns="0" tIns="14763" rIns="0" bIns="0" rtlCol="0">
            <a:spAutoFit/>
          </a:bodyPr>
          <a:lstStyle/>
          <a:p>
            <a:pPr marL="26841" marR="10737" algn="just">
              <a:lnSpc>
                <a:spcPct val="102600"/>
              </a:lnSpc>
              <a:spcBef>
                <a:spcPts val="116"/>
              </a:spcBef>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32" dirty="0">
                <a:latin typeface="Georgia"/>
                <a:cs typeface="Georgia"/>
              </a:rPr>
              <a:t>take </a:t>
            </a:r>
            <a:r>
              <a:rPr sz="2325" spc="-74" dirty="0">
                <a:latin typeface="Georgia"/>
                <a:cs typeface="Georgia"/>
              </a:rPr>
              <a:t>two </a:t>
            </a:r>
            <a:r>
              <a:rPr sz="2325" spc="-85" dirty="0">
                <a:latin typeface="Georgia"/>
                <a:cs typeface="Georgia"/>
              </a:rPr>
              <a:t>such </a:t>
            </a:r>
            <a:r>
              <a:rPr sz="2325" spc="-42" dirty="0">
                <a:latin typeface="Georgia"/>
                <a:cs typeface="Georgia"/>
              </a:rPr>
              <a:t>step </a:t>
            </a:r>
            <a:r>
              <a:rPr sz="2325" spc="-74" dirty="0">
                <a:latin typeface="Georgia"/>
                <a:cs typeface="Georgia"/>
              </a:rPr>
              <a:t>func-  </a:t>
            </a:r>
            <a:r>
              <a:rPr sz="2325" spc="-53" dirty="0">
                <a:latin typeface="Georgia"/>
                <a:cs typeface="Georgia"/>
              </a:rPr>
              <a:t>tions </a:t>
            </a:r>
            <a:r>
              <a:rPr sz="2325" spc="-11" dirty="0">
                <a:latin typeface="Georgia"/>
                <a:cs typeface="Georgia"/>
              </a:rPr>
              <a:t>(with </a:t>
            </a:r>
            <a:r>
              <a:rPr sz="2325" spc="-74" dirty="0">
                <a:latin typeface="Georgia"/>
                <a:cs typeface="Georgia"/>
              </a:rPr>
              <a:t>different </a:t>
            </a:r>
            <a:r>
              <a:rPr sz="2325" i="1" spc="-180" dirty="0">
                <a:latin typeface="Times New Roman"/>
                <a:cs typeface="Times New Roman"/>
              </a:rPr>
              <a:t>b</a:t>
            </a:r>
            <a:r>
              <a:rPr sz="2325" i="1" spc="222" dirty="0">
                <a:latin typeface="Times New Roman"/>
                <a:cs typeface="Times New Roman"/>
              </a:rPr>
              <a:t> </a:t>
            </a:r>
            <a:r>
              <a:rPr sz="2325" spc="-53" dirty="0">
                <a:latin typeface="Georgia"/>
                <a:cs typeface="Georgia"/>
              </a:rPr>
              <a:t>values) </a:t>
            </a:r>
            <a:r>
              <a:rPr sz="2325" spc="-63" dirty="0">
                <a:latin typeface="Georgia"/>
                <a:cs typeface="Georgia"/>
              </a:rPr>
              <a:t>and  </a:t>
            </a:r>
            <a:r>
              <a:rPr sz="2325" spc="-21" dirty="0">
                <a:latin typeface="Georgia"/>
                <a:cs typeface="Georgia"/>
              </a:rPr>
              <a:t>subtract </a:t>
            </a:r>
            <a:r>
              <a:rPr sz="2325" spc="-106" dirty="0">
                <a:latin typeface="Georgia"/>
                <a:cs typeface="Georgia"/>
              </a:rPr>
              <a:t>one </a:t>
            </a:r>
            <a:r>
              <a:rPr sz="2325" spc="-85" dirty="0">
                <a:latin typeface="Georgia"/>
                <a:cs typeface="Georgia"/>
              </a:rPr>
              <a:t>from </a:t>
            </a:r>
            <a:r>
              <a:rPr sz="2325" spc="-32" dirty="0">
                <a:latin typeface="Georgia"/>
                <a:cs typeface="Georgia"/>
              </a:rPr>
              <a:t>the</a:t>
            </a:r>
            <a:r>
              <a:rPr sz="2325" spc="63" dirty="0">
                <a:latin typeface="Georgia"/>
                <a:cs typeface="Georgia"/>
              </a:rPr>
              <a:t> </a:t>
            </a:r>
            <a:r>
              <a:rPr sz="2325" spc="-53" dirty="0">
                <a:latin typeface="Georgia"/>
                <a:cs typeface="Georgia"/>
              </a:rPr>
              <a:t>other</a:t>
            </a:r>
            <a:endParaRPr sz="2325">
              <a:latin typeface="Georgia"/>
              <a:cs typeface="Georgia"/>
            </a:endParaRPr>
          </a:p>
        </p:txBody>
      </p:sp>
      <p:sp>
        <p:nvSpPr>
          <p:cNvPr id="13" name="object 13"/>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1708436336"/>
      </p:ext>
    </p:extLst>
  </p:cSld>
  <p:clrMapOvr>
    <a:masterClrMapping/>
  </p:clrMapOvr>
  <p:transition>
    <p:cut/>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2738188" y="3662319"/>
            <a:ext cx="2069362" cy="2312817"/>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6649069" y="393791"/>
            <a:ext cx="133643" cy="133643"/>
          </a:xfrm>
          <a:prstGeom prst="rect">
            <a:avLst/>
          </a:prstGeom>
          <a:blipFill>
            <a:blip r:embed="rId4" cstate="print"/>
            <a:stretch>
              <a:fillRect/>
            </a:stretch>
          </a:blipFill>
        </p:spPr>
        <p:txBody>
          <a:bodyPr wrap="square" lIns="0" tIns="0" rIns="0" bIns="0" rtlCol="0"/>
          <a:lstStyle/>
          <a:p>
            <a:endParaRPr sz="3804"/>
          </a:p>
        </p:txBody>
      </p:sp>
      <p:sp>
        <p:nvSpPr>
          <p:cNvPr id="9" name="object 9"/>
          <p:cNvSpPr txBox="1"/>
          <p:nvPr/>
        </p:nvSpPr>
        <p:spPr>
          <a:xfrm>
            <a:off x="6902292" y="213145"/>
            <a:ext cx="4795232" cy="2631970"/>
          </a:xfrm>
          <a:prstGeom prst="rect">
            <a:avLst/>
          </a:prstGeom>
        </p:spPr>
        <p:txBody>
          <a:bodyPr vert="horz" wrap="square" lIns="0" tIns="14763" rIns="0" bIns="0" rtlCol="0">
            <a:spAutoFit/>
          </a:bodyPr>
          <a:lstStyle/>
          <a:p>
            <a:pPr marL="26841" marR="10737" algn="just">
              <a:lnSpc>
                <a:spcPct val="102600"/>
              </a:lnSpc>
              <a:spcBef>
                <a:spcPts val="116"/>
              </a:spcBef>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32" dirty="0">
                <a:latin typeface="Georgia"/>
                <a:cs typeface="Georgia"/>
              </a:rPr>
              <a:t>take </a:t>
            </a:r>
            <a:r>
              <a:rPr sz="2325" spc="-74" dirty="0">
                <a:latin typeface="Georgia"/>
                <a:cs typeface="Georgia"/>
              </a:rPr>
              <a:t>two </a:t>
            </a:r>
            <a:r>
              <a:rPr sz="2325" spc="-85" dirty="0">
                <a:latin typeface="Georgia"/>
                <a:cs typeface="Georgia"/>
              </a:rPr>
              <a:t>such </a:t>
            </a:r>
            <a:r>
              <a:rPr sz="2325" spc="-42" dirty="0">
                <a:latin typeface="Georgia"/>
                <a:cs typeface="Georgia"/>
              </a:rPr>
              <a:t>step </a:t>
            </a:r>
            <a:r>
              <a:rPr sz="2325" spc="-74" dirty="0">
                <a:latin typeface="Georgia"/>
                <a:cs typeface="Georgia"/>
              </a:rPr>
              <a:t>func-  </a:t>
            </a:r>
            <a:r>
              <a:rPr sz="2325" spc="-53" dirty="0">
                <a:latin typeface="Georgia"/>
                <a:cs typeface="Georgia"/>
              </a:rPr>
              <a:t>tions </a:t>
            </a:r>
            <a:r>
              <a:rPr sz="2325" spc="-11" dirty="0">
                <a:latin typeface="Georgia"/>
                <a:cs typeface="Georgia"/>
              </a:rPr>
              <a:t>(with </a:t>
            </a:r>
            <a:r>
              <a:rPr sz="2325" spc="-74" dirty="0">
                <a:latin typeface="Georgia"/>
                <a:cs typeface="Georgia"/>
              </a:rPr>
              <a:t>different </a:t>
            </a:r>
            <a:r>
              <a:rPr sz="2325" i="1" spc="-180" dirty="0">
                <a:latin typeface="Times New Roman"/>
                <a:cs typeface="Times New Roman"/>
              </a:rPr>
              <a:t>b</a:t>
            </a:r>
            <a:r>
              <a:rPr sz="2325" i="1" spc="222" dirty="0">
                <a:latin typeface="Times New Roman"/>
                <a:cs typeface="Times New Roman"/>
              </a:rPr>
              <a:t> </a:t>
            </a:r>
            <a:r>
              <a:rPr sz="2325" spc="-53" dirty="0">
                <a:latin typeface="Georgia"/>
                <a:cs typeface="Georgia"/>
              </a:rPr>
              <a:t>values) </a:t>
            </a:r>
            <a:r>
              <a:rPr sz="2325" spc="-63" dirty="0">
                <a:latin typeface="Georgia"/>
                <a:cs typeface="Georgia"/>
              </a:rPr>
              <a:t>and  </a:t>
            </a:r>
            <a:r>
              <a:rPr sz="2325" spc="-21" dirty="0">
                <a:latin typeface="Georgia"/>
                <a:cs typeface="Georgia"/>
              </a:rPr>
              <a:t>subtract </a:t>
            </a:r>
            <a:r>
              <a:rPr sz="2325" spc="-106" dirty="0">
                <a:latin typeface="Georgia"/>
                <a:cs typeface="Georgia"/>
              </a:rPr>
              <a:t>one </a:t>
            </a:r>
            <a:r>
              <a:rPr sz="2325" spc="-85" dirty="0">
                <a:latin typeface="Georgia"/>
                <a:cs typeface="Georgia"/>
              </a:rPr>
              <a:t>from </a:t>
            </a:r>
            <a:r>
              <a:rPr sz="2325" spc="-32" dirty="0">
                <a:latin typeface="Georgia"/>
                <a:cs typeface="Georgia"/>
              </a:rPr>
              <a:t>the</a:t>
            </a:r>
            <a:r>
              <a:rPr sz="2325" spc="63" dirty="0">
                <a:latin typeface="Georgia"/>
                <a:cs typeface="Georgia"/>
              </a:rPr>
              <a:t> </a:t>
            </a:r>
            <a:r>
              <a:rPr sz="2325" spc="-53" dirty="0">
                <a:latin typeface="Georgia"/>
                <a:cs typeface="Georgia"/>
              </a:rPr>
              <a:t>other</a:t>
            </a:r>
            <a:endParaRPr lang="en-US" sz="2325" spc="-53" dirty="0">
              <a:latin typeface="Georgia"/>
              <a:cs typeface="Georgia"/>
            </a:endParaRPr>
          </a:p>
          <a:p>
            <a:pPr marL="26841" marR="10737" algn="just">
              <a:lnSpc>
                <a:spcPct val="102600"/>
              </a:lnSpc>
              <a:spcBef>
                <a:spcPts val="116"/>
              </a:spcBef>
            </a:pPr>
            <a:endParaRPr lang="en-US" sz="2325" spc="-53" dirty="0">
              <a:latin typeface="Georgia"/>
              <a:cs typeface="Georgia"/>
            </a:endParaRPr>
          </a:p>
          <a:p>
            <a:pPr marL="26841" marR="10737" algn="just">
              <a:lnSpc>
                <a:spcPct val="102600"/>
              </a:lnSpc>
              <a:spcBef>
                <a:spcPts val="116"/>
              </a:spcBef>
            </a:pPr>
            <a:r>
              <a:rPr lang="en-US" sz="2400" spc="-50" dirty="0">
                <a:latin typeface="Georgia"/>
                <a:cs typeface="Georgia"/>
              </a:rPr>
              <a:t>We </a:t>
            </a:r>
            <a:r>
              <a:rPr lang="en-US" sz="2400" spc="-10" dirty="0">
                <a:latin typeface="Georgia"/>
                <a:cs typeface="Georgia"/>
              </a:rPr>
              <a:t>still don’t get a </a:t>
            </a:r>
            <a:r>
              <a:rPr lang="en-US" sz="2400" spc="-35" dirty="0">
                <a:latin typeface="Georgia"/>
                <a:cs typeface="Georgia"/>
              </a:rPr>
              <a:t>tower </a:t>
            </a:r>
            <a:r>
              <a:rPr lang="en-US" sz="2400" spc="-25" dirty="0">
                <a:latin typeface="Georgia"/>
                <a:cs typeface="Georgia"/>
              </a:rPr>
              <a:t>(or </a:t>
            </a:r>
            <a:r>
              <a:rPr lang="en-US" sz="2400" spc="-55" dirty="0">
                <a:latin typeface="Georgia"/>
                <a:cs typeface="Georgia"/>
              </a:rPr>
              <a:t>we </a:t>
            </a:r>
            <a:r>
              <a:rPr lang="en-US" sz="2400" spc="-10" dirty="0">
                <a:latin typeface="Georgia"/>
                <a:cs typeface="Georgia"/>
              </a:rPr>
              <a:t>get  a </a:t>
            </a:r>
            <a:r>
              <a:rPr lang="en-US" sz="2400" spc="-35" dirty="0">
                <a:latin typeface="Georgia"/>
                <a:cs typeface="Georgia"/>
              </a:rPr>
              <a:t>tower which is open </a:t>
            </a:r>
            <a:r>
              <a:rPr lang="en-US" sz="2400" spc="-40" dirty="0">
                <a:latin typeface="Georgia"/>
                <a:cs typeface="Georgia"/>
              </a:rPr>
              <a:t>from </a:t>
            </a:r>
            <a:r>
              <a:rPr lang="en-US" sz="2400" spc="-35" dirty="0">
                <a:latin typeface="Georgia"/>
                <a:cs typeface="Georgia"/>
              </a:rPr>
              <a:t>two </a:t>
            </a:r>
            <a:r>
              <a:rPr lang="en-US" sz="2400" spc="-30" dirty="0">
                <a:latin typeface="Georgia"/>
                <a:cs typeface="Georgia"/>
              </a:rPr>
              <a:t>sides)</a:t>
            </a:r>
            <a:endParaRPr lang="en-US" sz="2400" dirty="0">
              <a:latin typeface="Georgia"/>
              <a:cs typeface="Georgia"/>
            </a:endParaRPr>
          </a:p>
        </p:txBody>
      </p:sp>
      <p:sp>
        <p:nvSpPr>
          <p:cNvPr id="13" name="object 13"/>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1364408501"/>
      </p:ext>
    </p:extLst>
  </p:cSld>
  <p:clrMapOvr>
    <a:masterClrMapping/>
  </p:clrMapOvr>
  <p:transition>
    <p:cut/>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8" name="object 8"/>
          <p:cNvSpPr/>
          <p:nvPr/>
        </p:nvSpPr>
        <p:spPr>
          <a:xfrm>
            <a:off x="6649069" y="393791"/>
            <a:ext cx="133643" cy="133643"/>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txBox="1">
            <a:spLocks noGrp="1"/>
          </p:cNvSpPr>
          <p:nvPr>
            <p:ph type="title"/>
          </p:nvPr>
        </p:nvSpPr>
        <p:spPr>
          <a:xfrm>
            <a:off x="6902292" y="213146"/>
            <a:ext cx="4792548" cy="1098024"/>
          </a:xfrm>
          <a:prstGeom prst="rect">
            <a:avLst/>
          </a:prstGeom>
        </p:spPr>
        <p:txBody>
          <a:bodyPr vert="horz" wrap="square" lIns="0" tIns="14763" rIns="0" bIns="0" rtlCol="0">
            <a:spAutoFit/>
          </a:bodyPr>
          <a:lstStyle/>
          <a:p>
            <a:pPr marL="26841" marR="10737" algn="just">
              <a:lnSpc>
                <a:spcPct val="102600"/>
              </a:lnSpc>
              <a:spcBef>
                <a:spcPts val="116"/>
              </a:spcBef>
            </a:pPr>
            <a:r>
              <a:rPr spc="-95" dirty="0"/>
              <a:t>Now </a:t>
            </a:r>
            <a:r>
              <a:rPr spc="-21" dirty="0"/>
              <a:t>let </a:t>
            </a:r>
            <a:r>
              <a:rPr spc="-85" dirty="0"/>
              <a:t>us </a:t>
            </a:r>
            <a:r>
              <a:rPr spc="-42" dirty="0"/>
              <a:t>set </a:t>
            </a:r>
            <a:r>
              <a:rPr i="1" spc="63" dirty="0">
                <a:latin typeface="Times New Roman"/>
                <a:cs typeface="Times New Roman"/>
              </a:rPr>
              <a:t>w</a:t>
            </a:r>
            <a:r>
              <a:rPr sz="2536" spc="93" baseline="-10416" dirty="0">
                <a:latin typeface="Times New Roman"/>
                <a:cs typeface="Times New Roman"/>
              </a:rPr>
              <a:t>1 </a:t>
            </a:r>
            <a:r>
              <a:rPr spc="-11" dirty="0"/>
              <a:t>to </a:t>
            </a:r>
            <a:r>
              <a:rPr spc="-275" dirty="0"/>
              <a:t>0 </a:t>
            </a:r>
            <a:r>
              <a:rPr spc="-63" dirty="0"/>
              <a:t>and </a:t>
            </a:r>
            <a:r>
              <a:rPr spc="-21" dirty="0"/>
              <a:t>adjust </a:t>
            </a:r>
            <a:r>
              <a:rPr i="1" spc="63" dirty="0">
                <a:latin typeface="Times New Roman"/>
                <a:cs typeface="Times New Roman"/>
              </a:rPr>
              <a:t>w</a:t>
            </a:r>
            <a:r>
              <a:rPr sz="2536" spc="93" baseline="-10416" dirty="0">
                <a:latin typeface="Times New Roman"/>
                <a:cs typeface="Times New Roman"/>
              </a:rPr>
              <a:t>2  </a:t>
            </a:r>
            <a:r>
              <a:rPr spc="-11" dirty="0"/>
              <a:t>to </a:t>
            </a:r>
            <a:r>
              <a:rPr spc="-21" dirty="0"/>
              <a:t>get a </a:t>
            </a:r>
            <a:r>
              <a:rPr spc="-85" dirty="0"/>
              <a:t>2-dimensional </a:t>
            </a:r>
            <a:r>
              <a:rPr spc="-42" dirty="0"/>
              <a:t>step </a:t>
            </a:r>
            <a:r>
              <a:rPr spc="-53" dirty="0"/>
              <a:t>function  </a:t>
            </a:r>
            <a:r>
              <a:rPr spc="-21" dirty="0"/>
              <a:t>with a </a:t>
            </a:r>
            <a:r>
              <a:rPr spc="-74" dirty="0"/>
              <a:t>different</a:t>
            </a:r>
            <a:r>
              <a:rPr spc="137" dirty="0"/>
              <a:t> </a:t>
            </a:r>
            <a:r>
              <a:rPr spc="-53" dirty="0"/>
              <a:t>orientation</a:t>
            </a:r>
            <a:endParaRPr>
              <a:latin typeface="Times New Roman"/>
              <a:cs typeface="Times New Roman"/>
            </a:endParaRPr>
          </a:p>
        </p:txBody>
      </p:sp>
      <p:sp>
        <p:nvSpPr>
          <p:cNvPr id="12" name="object 12"/>
          <p:cNvSpPr txBox="1">
            <a:spLocks noGrp="1"/>
          </p:cNvSpPr>
          <p:nvPr>
            <p:ph type="sldNum" sz="quarter" idx="7"/>
          </p:nvPr>
        </p:nvSpPr>
        <p:spPr>
          <a:xfrm>
            <a:off x="1018825" y="12838985"/>
            <a:ext cx="6070196" cy="307777"/>
          </a:xfrm>
          <a:prstGeom prst="rect">
            <a:avLst/>
          </a:prstGeom>
        </p:spPr>
        <p:txBody>
          <a:bodyPr vert="horz" wrap="square" lIns="0" tIns="0" rIns="0" bIns="0" rtlCol="0">
            <a:spAutoFit/>
          </a:bodyPr>
          <a:lstStyle/>
          <a:p>
            <a:pPr marL="26841" defTabSz="1932584">
              <a:lnSpc>
                <a:spcPts val="2409"/>
              </a:lnSpc>
            </a:pPr>
            <a:r>
              <a:rPr i="1" spc="63" dirty="0">
                <a:solidFill>
                  <a:prstClr val="black"/>
                </a:solidFill>
                <a:latin typeface="Times New Roman"/>
                <a:cs typeface="Times New Roman"/>
              </a:rPr>
              <a:t>w</a:t>
            </a:r>
            <a:r>
              <a:rPr sz="2536" spc="93" baseline="-10416" dirty="0">
                <a:solidFill>
                  <a:prstClr val="black"/>
                </a:solidFill>
                <a:latin typeface="Times New Roman"/>
                <a:cs typeface="Times New Roman"/>
              </a:rPr>
              <a:t>1 </a:t>
            </a:r>
            <a:r>
              <a:rPr spc="296" dirty="0">
                <a:solidFill>
                  <a:prstClr val="black"/>
                </a:solidFill>
              </a:rPr>
              <a:t>= </a:t>
            </a:r>
            <a:r>
              <a:rPr spc="-116" dirty="0">
                <a:solidFill>
                  <a:prstClr val="black"/>
                </a:solidFill>
              </a:rPr>
              <a:t>0</a:t>
            </a:r>
            <a:r>
              <a:rPr i="1" spc="-116" dirty="0">
                <a:solidFill>
                  <a:prstClr val="black"/>
                </a:solidFill>
                <a:latin typeface="Times New Roman"/>
                <a:cs typeface="Times New Roman"/>
              </a:rPr>
              <a:t>, </a:t>
            </a:r>
            <a:r>
              <a:rPr i="1" spc="63" dirty="0">
                <a:solidFill>
                  <a:prstClr val="black"/>
                </a:solidFill>
                <a:latin typeface="Times New Roman"/>
                <a:cs typeface="Times New Roman"/>
              </a:rPr>
              <a:t>w</a:t>
            </a:r>
            <a:r>
              <a:rPr sz="2536" spc="93" baseline="-10416" dirty="0">
                <a:solidFill>
                  <a:prstClr val="black"/>
                </a:solidFill>
                <a:latin typeface="Times New Roman"/>
                <a:cs typeface="Times New Roman"/>
              </a:rPr>
              <a:t>2 </a:t>
            </a:r>
            <a:r>
              <a:rPr spc="296" dirty="0">
                <a:solidFill>
                  <a:prstClr val="black"/>
                </a:solidFill>
              </a:rPr>
              <a:t>= </a:t>
            </a:r>
            <a:r>
              <a:rPr spc="-21" dirty="0">
                <a:solidFill>
                  <a:prstClr val="black"/>
                </a:solidFill>
              </a:rPr>
              <a:t>2</a:t>
            </a:r>
            <a:r>
              <a:rPr i="1" spc="-21" dirty="0">
                <a:solidFill>
                  <a:prstClr val="black"/>
                </a:solidFill>
                <a:latin typeface="Times New Roman"/>
                <a:cs typeface="Times New Roman"/>
              </a:rPr>
              <a:t>, </a:t>
            </a:r>
            <a:r>
              <a:rPr i="1" spc="-180" dirty="0">
                <a:solidFill>
                  <a:prstClr val="black"/>
                </a:solidFill>
                <a:latin typeface="Times New Roman"/>
                <a:cs typeface="Times New Roman"/>
              </a:rPr>
              <a:t>b </a:t>
            </a:r>
            <a:r>
              <a:rPr spc="296" dirty="0">
                <a:solidFill>
                  <a:prstClr val="black"/>
                </a:solidFill>
              </a:rPr>
              <a:t>=</a:t>
            </a:r>
            <a:r>
              <a:rPr spc="-42" dirty="0">
                <a:solidFill>
                  <a:prstClr val="black"/>
                </a:solidFill>
              </a:rPr>
              <a:t> </a:t>
            </a:r>
            <a:r>
              <a:rPr spc="-275" dirty="0">
                <a:solidFill>
                  <a:prstClr val="black"/>
                </a:solidFill>
              </a:rPr>
              <a:t>0</a:t>
            </a:r>
            <a:endParaRPr>
              <a:solidFill>
                <a:prstClr val="black"/>
              </a:solidFill>
              <a:latin typeface="Times New Roman"/>
              <a:cs typeface="Times New Roman"/>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pic>
        <p:nvPicPr>
          <p:cNvPr id="10" name="Picture 9">
            <a:extLst>
              <a:ext uri="{FF2B5EF4-FFF2-40B4-BE49-F238E27FC236}">
                <a16:creationId xmlns:a16="http://schemas.microsoft.com/office/drawing/2014/main" id="{CF8EAC10-8745-4EED-807E-FBB245BA87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449" y="1913342"/>
            <a:ext cx="4041991" cy="3399272"/>
          </a:xfrm>
          <a:prstGeom prst="rect">
            <a:avLst/>
          </a:prstGeom>
        </p:spPr>
      </p:pic>
      <p:sp>
        <p:nvSpPr>
          <p:cNvPr id="13" name="object 14">
            <a:extLst>
              <a:ext uri="{FF2B5EF4-FFF2-40B4-BE49-F238E27FC236}">
                <a16:creationId xmlns:a16="http://schemas.microsoft.com/office/drawing/2014/main" id="{824642B3-04E9-4B95-BF90-8B91152E2EB1}"/>
              </a:ext>
            </a:extLst>
          </p:cNvPr>
          <p:cNvSpPr txBox="1">
            <a:spLocks/>
          </p:cNvSpPr>
          <p:nvPr/>
        </p:nvSpPr>
        <p:spPr>
          <a:xfrm>
            <a:off x="1436517" y="6174889"/>
            <a:ext cx="4749130" cy="177741"/>
          </a:xfrm>
          <a:prstGeom prst="rect">
            <a:avLst/>
          </a:prstGeom>
        </p:spPr>
        <p:txBody>
          <a:bodyPr vert="horz" wrap="square" lIns="0" tIns="0" rIns="0" bIns="0" rtlCol="0">
            <a:spAutoFit/>
          </a:bodyPr>
          <a:lstStyle>
            <a:defPPr>
              <a:defRPr lang="en-US"/>
            </a:defPPr>
            <a:lvl1pPr marL="0" algn="l" defTabSz="914400" rtl="0" eaLnBrk="1" latinLnBrk="0" hangingPunct="1">
              <a:defRPr sz="2325" b="0" i="0" kern="1200">
                <a:solidFill>
                  <a:schemeClr val="tx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140"/>
              </a:lnSpc>
            </a:pPr>
            <a:r>
              <a:rPr lang="pl-PL" sz="2400" i="1" spc="30" dirty="0">
                <a:latin typeface="Times New Roman"/>
                <a:cs typeface="Times New Roman"/>
              </a:rPr>
              <a:t>w</a:t>
            </a:r>
            <a:r>
              <a:rPr lang="pl-PL" sz="2400" spc="44" baseline="-10416" dirty="0">
                <a:latin typeface="Times New Roman"/>
                <a:cs typeface="Times New Roman"/>
              </a:rPr>
              <a:t>1 </a:t>
            </a:r>
            <a:r>
              <a:rPr lang="pl-PL" sz="2400" spc="140" dirty="0"/>
              <a:t>= </a:t>
            </a:r>
            <a:r>
              <a:rPr lang="en-US" sz="2400" spc="-10" dirty="0"/>
              <a:t>0</a:t>
            </a:r>
            <a:r>
              <a:rPr lang="pl-PL" sz="2400" i="1" spc="-10" dirty="0">
                <a:latin typeface="Times New Roman"/>
                <a:cs typeface="Times New Roman"/>
              </a:rPr>
              <a:t>, </a:t>
            </a:r>
            <a:r>
              <a:rPr lang="pl-PL" sz="2400" i="1" spc="30" dirty="0">
                <a:latin typeface="Times New Roman"/>
                <a:cs typeface="Times New Roman"/>
              </a:rPr>
              <a:t>w</a:t>
            </a:r>
            <a:r>
              <a:rPr lang="pl-PL" sz="2400" spc="44" baseline="-10416" dirty="0">
                <a:latin typeface="Times New Roman"/>
                <a:cs typeface="Times New Roman"/>
              </a:rPr>
              <a:t>2 </a:t>
            </a:r>
            <a:r>
              <a:rPr lang="pl-PL" sz="2400" spc="140" dirty="0"/>
              <a:t>= </a:t>
            </a:r>
            <a:r>
              <a:rPr lang="pl-PL" sz="2400" spc="-55" dirty="0"/>
              <a:t>0</a:t>
            </a:r>
            <a:r>
              <a:rPr lang="en-US" sz="2400" spc="-55" dirty="0"/>
              <a:t> to 23</a:t>
            </a:r>
            <a:r>
              <a:rPr lang="pl-PL" sz="2400" i="1" spc="-55" dirty="0">
                <a:latin typeface="Times New Roman"/>
                <a:cs typeface="Times New Roman"/>
              </a:rPr>
              <a:t>, </a:t>
            </a:r>
            <a:r>
              <a:rPr lang="pl-PL" sz="2400" i="1" spc="-85" dirty="0">
                <a:latin typeface="Times New Roman"/>
                <a:cs typeface="Times New Roman"/>
              </a:rPr>
              <a:t>b </a:t>
            </a:r>
            <a:r>
              <a:rPr lang="pl-PL" sz="2400" spc="140" dirty="0"/>
              <a:t>= </a:t>
            </a:r>
            <a:r>
              <a:rPr lang="en-US" sz="2400" spc="140" dirty="0"/>
              <a:t>0</a:t>
            </a:r>
            <a:endParaRPr lang="pl-PL" sz="2400" dirty="0">
              <a:latin typeface="Times New Roman"/>
              <a:cs typeface="Times New Roman"/>
            </a:endParaRPr>
          </a:p>
        </p:txBody>
      </p:sp>
      <p:sp>
        <p:nvSpPr>
          <p:cNvPr id="11" name="Rectangle 10">
            <a:extLst>
              <a:ext uri="{FF2B5EF4-FFF2-40B4-BE49-F238E27FC236}">
                <a16:creationId xmlns:a16="http://schemas.microsoft.com/office/drawing/2014/main" id="{654AE741-B4D2-4D61-9C14-B439BB3B1995}"/>
              </a:ext>
            </a:extLst>
          </p:cNvPr>
          <p:cNvSpPr/>
          <p:nvPr/>
        </p:nvSpPr>
        <p:spPr>
          <a:xfrm>
            <a:off x="7928386" y="6271708"/>
            <a:ext cx="3560781" cy="258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8" name="object 8"/>
          <p:cNvSpPr/>
          <p:nvPr/>
        </p:nvSpPr>
        <p:spPr>
          <a:xfrm>
            <a:off x="6649069" y="393791"/>
            <a:ext cx="133643" cy="133643"/>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txBox="1">
            <a:spLocks noGrp="1"/>
          </p:cNvSpPr>
          <p:nvPr>
            <p:ph type="title"/>
          </p:nvPr>
        </p:nvSpPr>
        <p:spPr>
          <a:xfrm>
            <a:off x="6902291" y="213146"/>
            <a:ext cx="4898847" cy="1098024"/>
          </a:xfrm>
          <a:prstGeom prst="rect">
            <a:avLst/>
          </a:prstGeom>
        </p:spPr>
        <p:txBody>
          <a:bodyPr vert="horz" wrap="square" lIns="0" tIns="14763" rIns="0" bIns="0" rtlCol="0">
            <a:spAutoFit/>
          </a:bodyPr>
          <a:lstStyle/>
          <a:p>
            <a:pPr marL="26841" marR="10737" algn="just">
              <a:lnSpc>
                <a:spcPct val="102600"/>
              </a:lnSpc>
              <a:spcBef>
                <a:spcPts val="116"/>
              </a:spcBef>
            </a:pPr>
            <a:r>
              <a:rPr spc="-95" dirty="0"/>
              <a:t>Now </a:t>
            </a:r>
            <a:r>
              <a:rPr spc="-21" dirty="0"/>
              <a:t>let </a:t>
            </a:r>
            <a:r>
              <a:rPr spc="-85" dirty="0"/>
              <a:t>us </a:t>
            </a:r>
            <a:r>
              <a:rPr spc="-42" dirty="0"/>
              <a:t>set </a:t>
            </a:r>
            <a:r>
              <a:rPr i="1" spc="63" dirty="0">
                <a:latin typeface="Times New Roman"/>
                <a:cs typeface="Times New Roman"/>
              </a:rPr>
              <a:t>w</a:t>
            </a:r>
            <a:r>
              <a:rPr sz="2536" spc="93" baseline="-10416" dirty="0">
                <a:latin typeface="Times New Roman"/>
                <a:cs typeface="Times New Roman"/>
              </a:rPr>
              <a:t>1 </a:t>
            </a:r>
            <a:r>
              <a:rPr spc="-11" dirty="0"/>
              <a:t>to </a:t>
            </a:r>
            <a:r>
              <a:rPr spc="-275" dirty="0"/>
              <a:t>0 </a:t>
            </a:r>
            <a:r>
              <a:rPr spc="-63" dirty="0"/>
              <a:t>and </a:t>
            </a:r>
            <a:r>
              <a:rPr spc="-21" dirty="0"/>
              <a:t>adjust </a:t>
            </a:r>
            <a:r>
              <a:rPr i="1" spc="63" dirty="0">
                <a:latin typeface="Times New Roman"/>
                <a:cs typeface="Times New Roman"/>
              </a:rPr>
              <a:t>w</a:t>
            </a:r>
            <a:r>
              <a:rPr sz="2536" spc="93" baseline="-10416" dirty="0">
                <a:latin typeface="Times New Roman"/>
                <a:cs typeface="Times New Roman"/>
              </a:rPr>
              <a:t>2  </a:t>
            </a:r>
            <a:r>
              <a:rPr spc="-11" dirty="0"/>
              <a:t>to </a:t>
            </a:r>
            <a:r>
              <a:rPr spc="-21" dirty="0"/>
              <a:t>get a </a:t>
            </a:r>
            <a:r>
              <a:rPr spc="-85" dirty="0"/>
              <a:t>2-dimensional </a:t>
            </a:r>
            <a:r>
              <a:rPr spc="-42" dirty="0"/>
              <a:t>step </a:t>
            </a:r>
            <a:r>
              <a:rPr spc="-53" dirty="0"/>
              <a:t>function  </a:t>
            </a:r>
            <a:r>
              <a:rPr spc="-21" dirty="0"/>
              <a:t>with a </a:t>
            </a:r>
            <a:r>
              <a:rPr spc="-74" dirty="0"/>
              <a:t>different</a:t>
            </a:r>
            <a:r>
              <a:rPr spc="137" dirty="0"/>
              <a:t> </a:t>
            </a:r>
            <a:r>
              <a:rPr spc="-53" dirty="0"/>
              <a:t>orientation</a:t>
            </a:r>
            <a:endParaRPr dirty="0">
              <a:latin typeface="Times New Roman"/>
              <a:cs typeface="Times New Roman"/>
            </a:endParaRPr>
          </a:p>
        </p:txBody>
      </p:sp>
      <p:sp>
        <p:nvSpPr>
          <p:cNvPr id="12" name="object 12"/>
          <p:cNvSpPr txBox="1">
            <a:spLocks noGrp="1"/>
          </p:cNvSpPr>
          <p:nvPr>
            <p:ph type="sldNum" sz="quarter" idx="7"/>
          </p:nvPr>
        </p:nvSpPr>
        <p:spPr>
          <a:xfrm>
            <a:off x="1018825" y="12838985"/>
            <a:ext cx="6070196" cy="307777"/>
          </a:xfrm>
          <a:prstGeom prst="rect">
            <a:avLst/>
          </a:prstGeom>
        </p:spPr>
        <p:txBody>
          <a:bodyPr vert="horz" wrap="square" lIns="0" tIns="0" rIns="0" bIns="0" rtlCol="0">
            <a:spAutoFit/>
          </a:bodyPr>
          <a:lstStyle/>
          <a:p>
            <a:pPr marL="26841" defTabSz="1932584">
              <a:lnSpc>
                <a:spcPts val="2409"/>
              </a:lnSpc>
            </a:pPr>
            <a:r>
              <a:rPr i="1" spc="63" dirty="0">
                <a:solidFill>
                  <a:prstClr val="black"/>
                </a:solidFill>
                <a:latin typeface="Times New Roman"/>
                <a:cs typeface="Times New Roman"/>
              </a:rPr>
              <a:t>w</a:t>
            </a:r>
            <a:r>
              <a:rPr sz="2536" spc="93" baseline="-10416" dirty="0">
                <a:solidFill>
                  <a:prstClr val="black"/>
                </a:solidFill>
                <a:latin typeface="Times New Roman"/>
                <a:cs typeface="Times New Roman"/>
              </a:rPr>
              <a:t>1 </a:t>
            </a:r>
            <a:r>
              <a:rPr spc="296" dirty="0">
                <a:solidFill>
                  <a:prstClr val="black"/>
                </a:solidFill>
              </a:rPr>
              <a:t>= </a:t>
            </a:r>
            <a:r>
              <a:rPr spc="-116" dirty="0">
                <a:solidFill>
                  <a:prstClr val="black"/>
                </a:solidFill>
              </a:rPr>
              <a:t>0</a:t>
            </a:r>
            <a:r>
              <a:rPr i="1" spc="-116" dirty="0">
                <a:solidFill>
                  <a:prstClr val="black"/>
                </a:solidFill>
                <a:latin typeface="Times New Roman"/>
                <a:cs typeface="Times New Roman"/>
              </a:rPr>
              <a:t>, </a:t>
            </a:r>
            <a:r>
              <a:rPr i="1" spc="63" dirty="0">
                <a:solidFill>
                  <a:prstClr val="black"/>
                </a:solidFill>
                <a:latin typeface="Times New Roman"/>
                <a:cs typeface="Times New Roman"/>
              </a:rPr>
              <a:t>w</a:t>
            </a:r>
            <a:r>
              <a:rPr sz="2536" spc="93" baseline="-10416" dirty="0">
                <a:solidFill>
                  <a:prstClr val="black"/>
                </a:solidFill>
                <a:latin typeface="Times New Roman"/>
                <a:cs typeface="Times New Roman"/>
              </a:rPr>
              <a:t>2 </a:t>
            </a:r>
            <a:r>
              <a:rPr spc="296" dirty="0">
                <a:solidFill>
                  <a:prstClr val="black"/>
                </a:solidFill>
              </a:rPr>
              <a:t>= </a:t>
            </a:r>
            <a:r>
              <a:rPr spc="-21" dirty="0">
                <a:solidFill>
                  <a:prstClr val="black"/>
                </a:solidFill>
              </a:rPr>
              <a:t>2</a:t>
            </a:r>
            <a:r>
              <a:rPr i="1" spc="-21" dirty="0">
                <a:solidFill>
                  <a:prstClr val="black"/>
                </a:solidFill>
                <a:latin typeface="Times New Roman"/>
                <a:cs typeface="Times New Roman"/>
              </a:rPr>
              <a:t>, </a:t>
            </a:r>
            <a:r>
              <a:rPr i="1" spc="-180" dirty="0">
                <a:solidFill>
                  <a:prstClr val="black"/>
                </a:solidFill>
                <a:latin typeface="Times New Roman"/>
                <a:cs typeface="Times New Roman"/>
              </a:rPr>
              <a:t>b </a:t>
            </a:r>
            <a:r>
              <a:rPr spc="296" dirty="0">
                <a:solidFill>
                  <a:prstClr val="black"/>
                </a:solidFill>
              </a:rPr>
              <a:t>=</a:t>
            </a:r>
            <a:r>
              <a:rPr spc="-42" dirty="0">
                <a:solidFill>
                  <a:prstClr val="black"/>
                </a:solidFill>
              </a:rPr>
              <a:t> </a:t>
            </a:r>
            <a:r>
              <a:rPr spc="-275" dirty="0">
                <a:solidFill>
                  <a:prstClr val="black"/>
                </a:solidFill>
              </a:rPr>
              <a:t>0</a:t>
            </a:r>
            <a:endParaRPr>
              <a:solidFill>
                <a:prstClr val="black"/>
              </a:solidFill>
              <a:latin typeface="Times New Roman"/>
              <a:cs typeface="Times New Roman"/>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13" name="object 14">
            <a:extLst>
              <a:ext uri="{FF2B5EF4-FFF2-40B4-BE49-F238E27FC236}">
                <a16:creationId xmlns:a16="http://schemas.microsoft.com/office/drawing/2014/main" id="{824642B3-04E9-4B95-BF90-8B91152E2EB1}"/>
              </a:ext>
            </a:extLst>
          </p:cNvPr>
          <p:cNvSpPr txBox="1">
            <a:spLocks/>
          </p:cNvSpPr>
          <p:nvPr/>
        </p:nvSpPr>
        <p:spPr>
          <a:xfrm>
            <a:off x="1436517" y="6174889"/>
            <a:ext cx="4749130" cy="177741"/>
          </a:xfrm>
          <a:prstGeom prst="rect">
            <a:avLst/>
          </a:prstGeom>
        </p:spPr>
        <p:txBody>
          <a:bodyPr vert="horz" wrap="square" lIns="0" tIns="0" rIns="0" bIns="0" rtlCol="0">
            <a:spAutoFit/>
          </a:bodyPr>
          <a:lstStyle>
            <a:defPPr>
              <a:defRPr lang="en-US"/>
            </a:defPPr>
            <a:lvl1pPr marL="0" algn="l" defTabSz="914400" rtl="0" eaLnBrk="1" latinLnBrk="0" hangingPunct="1">
              <a:defRPr sz="2325" b="0" i="0" kern="1200">
                <a:solidFill>
                  <a:schemeClr val="tx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140"/>
              </a:lnSpc>
            </a:pPr>
            <a:r>
              <a:rPr lang="pl-PL" sz="2400" i="1" spc="30" dirty="0">
                <a:latin typeface="Times New Roman"/>
                <a:cs typeface="Times New Roman"/>
              </a:rPr>
              <a:t>w</a:t>
            </a:r>
            <a:r>
              <a:rPr lang="pl-PL" sz="2400" spc="44" baseline="-10416" dirty="0">
                <a:latin typeface="Times New Roman"/>
                <a:cs typeface="Times New Roman"/>
              </a:rPr>
              <a:t>1 </a:t>
            </a:r>
            <a:r>
              <a:rPr lang="pl-PL" sz="2400" spc="140" dirty="0"/>
              <a:t>= </a:t>
            </a:r>
            <a:r>
              <a:rPr lang="en-US" sz="2400" spc="-10" dirty="0"/>
              <a:t>0</a:t>
            </a:r>
            <a:r>
              <a:rPr lang="pl-PL" sz="2400" i="1" spc="-10" dirty="0">
                <a:latin typeface="Times New Roman"/>
                <a:cs typeface="Times New Roman"/>
              </a:rPr>
              <a:t>, </a:t>
            </a:r>
            <a:r>
              <a:rPr lang="pl-PL" sz="2400" i="1" spc="30" dirty="0">
                <a:latin typeface="Times New Roman"/>
                <a:cs typeface="Times New Roman"/>
              </a:rPr>
              <a:t>w</a:t>
            </a:r>
            <a:r>
              <a:rPr lang="pl-PL" sz="2400" spc="44" baseline="-10416" dirty="0">
                <a:latin typeface="Times New Roman"/>
                <a:cs typeface="Times New Roman"/>
              </a:rPr>
              <a:t>2 </a:t>
            </a:r>
            <a:r>
              <a:rPr lang="pl-PL" sz="2400" spc="140" dirty="0"/>
              <a:t>= </a:t>
            </a:r>
            <a:r>
              <a:rPr lang="pl-PL" sz="2400" spc="-55" dirty="0"/>
              <a:t>0</a:t>
            </a:r>
            <a:r>
              <a:rPr lang="en-US" sz="2400" spc="-55" dirty="0"/>
              <a:t> to 23</a:t>
            </a:r>
            <a:r>
              <a:rPr lang="pl-PL" sz="2400" i="1" spc="-55" dirty="0">
                <a:latin typeface="Times New Roman"/>
                <a:cs typeface="Times New Roman"/>
              </a:rPr>
              <a:t>, </a:t>
            </a:r>
            <a:r>
              <a:rPr lang="pl-PL" sz="2400" i="1" spc="-85" dirty="0">
                <a:latin typeface="Times New Roman"/>
                <a:cs typeface="Times New Roman"/>
              </a:rPr>
              <a:t>b </a:t>
            </a:r>
            <a:r>
              <a:rPr lang="pl-PL" sz="2400" spc="140" dirty="0"/>
              <a:t>= </a:t>
            </a:r>
            <a:r>
              <a:rPr lang="en-US" sz="2400" spc="140" dirty="0"/>
              <a:t>10 to 50</a:t>
            </a:r>
            <a:endParaRPr lang="pl-PL" sz="2400" dirty="0">
              <a:latin typeface="Times New Roman"/>
              <a:cs typeface="Times New Roman"/>
            </a:endParaRPr>
          </a:p>
        </p:txBody>
      </p:sp>
      <p:sp>
        <p:nvSpPr>
          <p:cNvPr id="11" name="Rectangle 10">
            <a:extLst>
              <a:ext uri="{FF2B5EF4-FFF2-40B4-BE49-F238E27FC236}">
                <a16:creationId xmlns:a16="http://schemas.microsoft.com/office/drawing/2014/main" id="{654AE741-B4D2-4D61-9C14-B439BB3B1995}"/>
              </a:ext>
            </a:extLst>
          </p:cNvPr>
          <p:cNvSpPr/>
          <p:nvPr/>
        </p:nvSpPr>
        <p:spPr>
          <a:xfrm>
            <a:off x="7928386" y="6271708"/>
            <a:ext cx="3560781" cy="258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12F09E7-73A4-4421-A6DD-48E9A1E8AC86}"/>
              </a:ext>
            </a:extLst>
          </p:cNvPr>
          <p:cNvSpPr txBox="1"/>
          <p:nvPr/>
        </p:nvSpPr>
        <p:spPr>
          <a:xfrm>
            <a:off x="6902291" y="1441525"/>
            <a:ext cx="4339450" cy="450893"/>
          </a:xfrm>
          <a:prstGeom prst="rect">
            <a:avLst/>
          </a:prstGeom>
          <a:noFill/>
        </p:spPr>
        <p:txBody>
          <a:bodyPr wrap="square" rtlCol="0">
            <a:spAutoFit/>
          </a:bodyPr>
          <a:lstStyle/>
          <a:p>
            <a:r>
              <a:rPr lang="en-US" sz="2330" dirty="0">
                <a:latin typeface="Georgia" panose="02040502050405020303" pitchFamily="18" charset="0"/>
              </a:rPr>
              <a:t>And now we change b</a:t>
            </a:r>
          </a:p>
        </p:txBody>
      </p:sp>
      <p:pic>
        <p:nvPicPr>
          <p:cNvPr id="15" name="Picture 14">
            <a:extLst>
              <a:ext uri="{FF2B5EF4-FFF2-40B4-BE49-F238E27FC236}">
                <a16:creationId xmlns:a16="http://schemas.microsoft.com/office/drawing/2014/main" id="{18512BBE-4190-472F-8CA9-0DD5552112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8401" y="1892418"/>
            <a:ext cx="4134088" cy="3476725"/>
          </a:xfrm>
          <a:prstGeom prst="rect">
            <a:avLst/>
          </a:prstGeom>
        </p:spPr>
      </p:pic>
    </p:spTree>
    <p:extLst>
      <p:ext uri="{BB962C8B-B14F-4D97-AF65-F5344CB8AC3E}">
        <p14:creationId xmlns:p14="http://schemas.microsoft.com/office/powerpoint/2010/main" val="3641229385"/>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6F5E6F-91D6-4472-8316-3BD9B4A6D82F}"/>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882127"/>
            <a:ext cx="12162032" cy="5443369"/>
          </a:xfrm>
        </p:spPr>
      </p:pic>
    </p:spTree>
    <p:extLst>
      <p:ext uri="{BB962C8B-B14F-4D97-AF65-F5344CB8AC3E}">
        <p14:creationId xmlns:p14="http://schemas.microsoft.com/office/powerpoint/2010/main" val="37718666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8" name="object 8"/>
          <p:cNvSpPr/>
          <p:nvPr/>
        </p:nvSpPr>
        <p:spPr>
          <a:xfrm>
            <a:off x="6649069" y="393791"/>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p:nvPr/>
        </p:nvSpPr>
        <p:spPr>
          <a:xfrm>
            <a:off x="6649069" y="1565073"/>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0" name="object 10"/>
          <p:cNvSpPr/>
          <p:nvPr/>
        </p:nvSpPr>
        <p:spPr>
          <a:xfrm>
            <a:off x="6649069" y="2372653"/>
            <a:ext cx="133643" cy="133643"/>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1" name="object 11"/>
          <p:cNvSpPr txBox="1"/>
          <p:nvPr/>
        </p:nvSpPr>
        <p:spPr>
          <a:xfrm>
            <a:off x="6902292" y="213145"/>
            <a:ext cx="4795232" cy="1097319"/>
          </a:xfrm>
          <a:prstGeom prst="rect">
            <a:avLst/>
          </a:prstGeom>
        </p:spPr>
        <p:txBody>
          <a:bodyPr vert="horz" wrap="square" lIns="0" tIns="14763" rIns="0" bIns="0" rtlCol="0">
            <a:spAutoFit/>
          </a:bodyPr>
          <a:lstStyle/>
          <a:p>
            <a:pPr marL="26841" marR="12079" algn="just" defTabSz="1932584">
              <a:lnSpc>
                <a:spcPct val="102600"/>
              </a:lnSpc>
              <a:spcBef>
                <a:spcPts val="116"/>
              </a:spcBef>
            </a:pPr>
            <a:r>
              <a:rPr sz="2325" spc="-11" dirty="0">
                <a:solidFill>
                  <a:prstClr val="black"/>
                </a:solidFill>
                <a:latin typeface="Georgia"/>
                <a:cs typeface="Georgia"/>
              </a:rPr>
              <a:t>Again, </a:t>
            </a:r>
            <a:r>
              <a:rPr sz="2325" spc="-21" dirty="0">
                <a:solidFill>
                  <a:prstClr val="black"/>
                </a:solidFill>
                <a:latin typeface="Georgia"/>
                <a:cs typeface="Georgia"/>
              </a:rPr>
              <a:t>what </a:t>
            </a:r>
            <a:r>
              <a:rPr sz="2325" spc="-53" dirty="0">
                <a:solidFill>
                  <a:prstClr val="black"/>
                </a:solidFill>
                <a:latin typeface="Georgia"/>
                <a:cs typeface="Georgia"/>
              </a:rPr>
              <a:t>if </a:t>
            </a:r>
            <a:r>
              <a:rPr sz="2325" spc="-116" dirty="0">
                <a:solidFill>
                  <a:prstClr val="black"/>
                </a:solidFill>
                <a:latin typeface="Georgia"/>
                <a:cs typeface="Georgia"/>
              </a:rPr>
              <a:t>we </a:t>
            </a:r>
            <a:r>
              <a:rPr sz="2325" spc="-32" dirty="0">
                <a:solidFill>
                  <a:prstClr val="black"/>
                </a:solidFill>
                <a:latin typeface="Georgia"/>
                <a:cs typeface="Georgia"/>
              </a:rPr>
              <a:t>take </a:t>
            </a:r>
            <a:r>
              <a:rPr sz="2325" spc="-63" dirty="0">
                <a:solidFill>
                  <a:prstClr val="black"/>
                </a:solidFill>
                <a:latin typeface="Georgia"/>
                <a:cs typeface="Georgia"/>
              </a:rPr>
              <a:t>two </a:t>
            </a:r>
            <a:r>
              <a:rPr sz="2325" spc="-85" dirty="0">
                <a:solidFill>
                  <a:prstClr val="black"/>
                </a:solidFill>
                <a:latin typeface="Georgia"/>
                <a:cs typeface="Georgia"/>
              </a:rPr>
              <a:t>such </a:t>
            </a:r>
            <a:r>
              <a:rPr sz="2325" spc="-42" dirty="0">
                <a:solidFill>
                  <a:prstClr val="black"/>
                </a:solidFill>
                <a:latin typeface="Georgia"/>
                <a:cs typeface="Georgia"/>
              </a:rPr>
              <a:t>step  </a:t>
            </a:r>
            <a:r>
              <a:rPr sz="2325" spc="-63" dirty="0">
                <a:solidFill>
                  <a:prstClr val="black"/>
                </a:solidFill>
                <a:latin typeface="Georgia"/>
                <a:cs typeface="Georgia"/>
              </a:rPr>
              <a:t>functions </a:t>
            </a:r>
            <a:r>
              <a:rPr sz="2325" spc="-11" dirty="0">
                <a:solidFill>
                  <a:prstClr val="black"/>
                </a:solidFill>
                <a:latin typeface="Georgia"/>
                <a:cs typeface="Georgia"/>
              </a:rPr>
              <a:t>(with </a:t>
            </a:r>
            <a:r>
              <a:rPr sz="2325" spc="-74" dirty="0">
                <a:solidFill>
                  <a:prstClr val="black"/>
                </a:solidFill>
                <a:latin typeface="Georgia"/>
                <a:cs typeface="Georgia"/>
              </a:rPr>
              <a:t>different </a:t>
            </a:r>
            <a:r>
              <a:rPr sz="2325" i="1" spc="-180" dirty="0">
                <a:solidFill>
                  <a:prstClr val="black"/>
                </a:solidFill>
                <a:latin typeface="Times New Roman"/>
                <a:cs typeface="Times New Roman"/>
              </a:rPr>
              <a:t>b </a:t>
            </a:r>
            <a:r>
              <a:rPr sz="2325" spc="-53" dirty="0">
                <a:solidFill>
                  <a:prstClr val="black"/>
                </a:solidFill>
                <a:latin typeface="Georgia"/>
                <a:cs typeface="Georgia"/>
              </a:rPr>
              <a:t>values) </a:t>
            </a:r>
            <a:r>
              <a:rPr sz="2325" spc="-63" dirty="0">
                <a:solidFill>
                  <a:prstClr val="black"/>
                </a:solidFill>
                <a:latin typeface="Georgia"/>
                <a:cs typeface="Georgia"/>
              </a:rPr>
              <a:t>and  </a:t>
            </a:r>
            <a:r>
              <a:rPr sz="2325" spc="-21" dirty="0">
                <a:solidFill>
                  <a:prstClr val="black"/>
                </a:solidFill>
                <a:latin typeface="Georgia"/>
                <a:cs typeface="Georgia"/>
              </a:rPr>
              <a:t>subtract </a:t>
            </a:r>
            <a:r>
              <a:rPr sz="2325" spc="-106" dirty="0">
                <a:solidFill>
                  <a:prstClr val="black"/>
                </a:solidFill>
                <a:latin typeface="Georgia"/>
                <a:cs typeface="Georgia"/>
              </a:rPr>
              <a:t>one </a:t>
            </a:r>
            <a:r>
              <a:rPr sz="2325" spc="-85" dirty="0">
                <a:solidFill>
                  <a:prstClr val="black"/>
                </a:solidFill>
                <a:latin typeface="Georgia"/>
                <a:cs typeface="Georgia"/>
              </a:rPr>
              <a:t>from </a:t>
            </a:r>
            <a:r>
              <a:rPr sz="2325" spc="-32" dirty="0">
                <a:solidFill>
                  <a:prstClr val="black"/>
                </a:solidFill>
                <a:latin typeface="Georgia"/>
                <a:cs typeface="Georgia"/>
              </a:rPr>
              <a:t>the</a:t>
            </a:r>
            <a:r>
              <a:rPr sz="2325" spc="63" dirty="0">
                <a:solidFill>
                  <a:prstClr val="black"/>
                </a:solidFill>
                <a:latin typeface="Georgia"/>
                <a:cs typeface="Georgia"/>
              </a:rPr>
              <a:t> </a:t>
            </a:r>
            <a:r>
              <a:rPr sz="2325" spc="-53" dirty="0">
                <a:solidFill>
                  <a:prstClr val="black"/>
                </a:solidFill>
                <a:latin typeface="Georgia"/>
                <a:cs typeface="Georgia"/>
              </a:rPr>
              <a:t>other</a:t>
            </a:r>
            <a:endParaRPr sz="2325" dirty="0">
              <a:solidFill>
                <a:prstClr val="black"/>
              </a:solidFill>
              <a:latin typeface="Georgia"/>
              <a:cs typeface="Georgia"/>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4902C28E-D2B4-45E8-8499-C7AB0F21B8F8}"/>
              </a:ext>
            </a:extLst>
          </p:cNvPr>
          <p:cNvSpPr/>
          <p:nvPr/>
        </p:nvSpPr>
        <p:spPr>
          <a:xfrm>
            <a:off x="7896113" y="6196405"/>
            <a:ext cx="3603812" cy="322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3602675"/>
      </p:ext>
    </p:extLst>
  </p:cSld>
  <p:clrMapOvr>
    <a:masterClrMapping/>
  </p:clrMapOvr>
  <p:transition>
    <p:cut/>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4" name="object 4"/>
          <p:cNvSpPr/>
          <p:nvPr/>
        </p:nvSpPr>
        <p:spPr>
          <a:xfrm>
            <a:off x="2738188" y="3662319"/>
            <a:ext cx="2069362" cy="2312817"/>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8" name="object 8"/>
          <p:cNvSpPr/>
          <p:nvPr/>
        </p:nvSpPr>
        <p:spPr>
          <a:xfrm>
            <a:off x="6649069" y="393791"/>
            <a:ext cx="133643" cy="133643"/>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p:nvPr/>
        </p:nvSpPr>
        <p:spPr>
          <a:xfrm>
            <a:off x="6649069" y="1565073"/>
            <a:ext cx="133643" cy="133643"/>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0" name="object 10"/>
          <p:cNvSpPr/>
          <p:nvPr/>
        </p:nvSpPr>
        <p:spPr>
          <a:xfrm>
            <a:off x="6649069" y="2372653"/>
            <a:ext cx="133643" cy="133643"/>
          </a:xfrm>
          <a:prstGeom prst="rect">
            <a:avLst/>
          </a:prstGeom>
          <a:blipFill>
            <a:blip r:embed="rId5"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1" name="object 11"/>
          <p:cNvSpPr txBox="1"/>
          <p:nvPr/>
        </p:nvSpPr>
        <p:spPr>
          <a:xfrm>
            <a:off x="6902292" y="213145"/>
            <a:ext cx="4795232" cy="3093699"/>
          </a:xfrm>
          <a:prstGeom prst="rect">
            <a:avLst/>
          </a:prstGeom>
        </p:spPr>
        <p:txBody>
          <a:bodyPr vert="horz" wrap="square" lIns="0" tIns="14763" rIns="0" bIns="0" rtlCol="0">
            <a:spAutoFit/>
          </a:bodyPr>
          <a:lstStyle/>
          <a:p>
            <a:pPr marL="26841" marR="12079" algn="just" defTabSz="1932584">
              <a:lnSpc>
                <a:spcPct val="102600"/>
              </a:lnSpc>
              <a:spcBef>
                <a:spcPts val="116"/>
              </a:spcBef>
            </a:pPr>
            <a:r>
              <a:rPr sz="2325" spc="-11" dirty="0">
                <a:solidFill>
                  <a:prstClr val="black"/>
                </a:solidFill>
                <a:latin typeface="Georgia"/>
                <a:cs typeface="Georgia"/>
              </a:rPr>
              <a:t>Again, </a:t>
            </a:r>
            <a:r>
              <a:rPr sz="2325" spc="-21" dirty="0">
                <a:solidFill>
                  <a:prstClr val="black"/>
                </a:solidFill>
                <a:latin typeface="Georgia"/>
                <a:cs typeface="Georgia"/>
              </a:rPr>
              <a:t>what </a:t>
            </a:r>
            <a:r>
              <a:rPr sz="2325" spc="-53" dirty="0">
                <a:solidFill>
                  <a:prstClr val="black"/>
                </a:solidFill>
                <a:latin typeface="Georgia"/>
                <a:cs typeface="Georgia"/>
              </a:rPr>
              <a:t>if </a:t>
            </a:r>
            <a:r>
              <a:rPr sz="2325" spc="-116" dirty="0">
                <a:solidFill>
                  <a:prstClr val="black"/>
                </a:solidFill>
                <a:latin typeface="Georgia"/>
                <a:cs typeface="Georgia"/>
              </a:rPr>
              <a:t>we </a:t>
            </a:r>
            <a:r>
              <a:rPr sz="2325" spc="-32" dirty="0">
                <a:solidFill>
                  <a:prstClr val="black"/>
                </a:solidFill>
                <a:latin typeface="Georgia"/>
                <a:cs typeface="Georgia"/>
              </a:rPr>
              <a:t>take </a:t>
            </a:r>
            <a:r>
              <a:rPr sz="2325" spc="-63" dirty="0">
                <a:solidFill>
                  <a:prstClr val="black"/>
                </a:solidFill>
                <a:latin typeface="Georgia"/>
                <a:cs typeface="Georgia"/>
              </a:rPr>
              <a:t>two </a:t>
            </a:r>
            <a:r>
              <a:rPr sz="2325" spc="-85" dirty="0">
                <a:solidFill>
                  <a:prstClr val="black"/>
                </a:solidFill>
                <a:latin typeface="Georgia"/>
                <a:cs typeface="Georgia"/>
              </a:rPr>
              <a:t>such </a:t>
            </a:r>
            <a:r>
              <a:rPr sz="2325" spc="-42" dirty="0">
                <a:solidFill>
                  <a:prstClr val="black"/>
                </a:solidFill>
                <a:latin typeface="Georgia"/>
                <a:cs typeface="Georgia"/>
              </a:rPr>
              <a:t>step  </a:t>
            </a:r>
            <a:r>
              <a:rPr sz="2325" spc="-63" dirty="0">
                <a:solidFill>
                  <a:prstClr val="black"/>
                </a:solidFill>
                <a:latin typeface="Georgia"/>
                <a:cs typeface="Georgia"/>
              </a:rPr>
              <a:t>functions </a:t>
            </a:r>
            <a:r>
              <a:rPr sz="2325" spc="-11" dirty="0">
                <a:solidFill>
                  <a:prstClr val="black"/>
                </a:solidFill>
                <a:latin typeface="Georgia"/>
                <a:cs typeface="Georgia"/>
              </a:rPr>
              <a:t>(with </a:t>
            </a:r>
            <a:r>
              <a:rPr sz="2325" spc="-74" dirty="0">
                <a:solidFill>
                  <a:prstClr val="black"/>
                </a:solidFill>
                <a:latin typeface="Georgia"/>
                <a:cs typeface="Georgia"/>
              </a:rPr>
              <a:t>different </a:t>
            </a:r>
            <a:r>
              <a:rPr sz="2325" i="1" spc="-180" dirty="0">
                <a:solidFill>
                  <a:prstClr val="black"/>
                </a:solidFill>
                <a:latin typeface="Times New Roman"/>
                <a:cs typeface="Times New Roman"/>
              </a:rPr>
              <a:t>b </a:t>
            </a:r>
            <a:r>
              <a:rPr sz="2325" spc="-53" dirty="0">
                <a:solidFill>
                  <a:prstClr val="black"/>
                </a:solidFill>
                <a:latin typeface="Georgia"/>
                <a:cs typeface="Georgia"/>
              </a:rPr>
              <a:t>values) </a:t>
            </a:r>
            <a:r>
              <a:rPr sz="2325" spc="-63" dirty="0">
                <a:solidFill>
                  <a:prstClr val="black"/>
                </a:solidFill>
                <a:latin typeface="Georgia"/>
                <a:cs typeface="Georgia"/>
              </a:rPr>
              <a:t>and  </a:t>
            </a:r>
            <a:r>
              <a:rPr sz="2325" spc="-21" dirty="0">
                <a:solidFill>
                  <a:prstClr val="black"/>
                </a:solidFill>
                <a:latin typeface="Georgia"/>
                <a:cs typeface="Georgia"/>
              </a:rPr>
              <a:t>subtract </a:t>
            </a:r>
            <a:r>
              <a:rPr sz="2325" spc="-106" dirty="0">
                <a:solidFill>
                  <a:prstClr val="black"/>
                </a:solidFill>
                <a:latin typeface="Georgia"/>
                <a:cs typeface="Georgia"/>
              </a:rPr>
              <a:t>one </a:t>
            </a:r>
            <a:r>
              <a:rPr sz="2325" spc="-85" dirty="0">
                <a:solidFill>
                  <a:prstClr val="black"/>
                </a:solidFill>
                <a:latin typeface="Georgia"/>
                <a:cs typeface="Georgia"/>
              </a:rPr>
              <a:t>from </a:t>
            </a:r>
            <a:r>
              <a:rPr sz="2325" spc="-32" dirty="0">
                <a:solidFill>
                  <a:prstClr val="black"/>
                </a:solidFill>
                <a:latin typeface="Georgia"/>
                <a:cs typeface="Georgia"/>
              </a:rPr>
              <a:t>the</a:t>
            </a:r>
            <a:r>
              <a:rPr sz="2325" spc="63" dirty="0">
                <a:solidFill>
                  <a:prstClr val="black"/>
                </a:solidFill>
                <a:latin typeface="Georgia"/>
                <a:cs typeface="Georgia"/>
              </a:rPr>
              <a:t> </a:t>
            </a:r>
            <a:r>
              <a:rPr sz="2325" spc="-53" dirty="0">
                <a:solidFill>
                  <a:prstClr val="black"/>
                </a:solidFill>
                <a:latin typeface="Georgia"/>
                <a:cs typeface="Georgia"/>
              </a:rPr>
              <a:t>other</a:t>
            </a:r>
            <a:endParaRPr sz="2325">
              <a:solidFill>
                <a:prstClr val="black"/>
              </a:solidFill>
              <a:latin typeface="Georgia"/>
              <a:cs typeface="Georgia"/>
            </a:endParaRPr>
          </a:p>
          <a:p>
            <a:pPr marL="26841" marR="10737" algn="just" defTabSz="1932584">
              <a:lnSpc>
                <a:spcPct val="102600"/>
              </a:lnSpc>
              <a:spcBef>
                <a:spcPts val="634"/>
              </a:spcBef>
            </a:pPr>
            <a:r>
              <a:rPr sz="2325" spc="-106" dirty="0">
                <a:solidFill>
                  <a:prstClr val="black"/>
                </a:solidFill>
                <a:latin typeface="Georgia"/>
                <a:cs typeface="Georgia"/>
              </a:rPr>
              <a:t>We </a:t>
            </a:r>
            <a:r>
              <a:rPr sz="2325" spc="-21" dirty="0">
                <a:solidFill>
                  <a:prstClr val="black"/>
                </a:solidFill>
                <a:latin typeface="Georgia"/>
                <a:cs typeface="Georgia"/>
              </a:rPr>
              <a:t>still don’t get a </a:t>
            </a:r>
            <a:r>
              <a:rPr sz="2325" spc="-74" dirty="0">
                <a:solidFill>
                  <a:prstClr val="black"/>
                </a:solidFill>
                <a:latin typeface="Georgia"/>
                <a:cs typeface="Georgia"/>
              </a:rPr>
              <a:t>tower </a:t>
            </a:r>
            <a:r>
              <a:rPr sz="2325" spc="-53" dirty="0">
                <a:solidFill>
                  <a:prstClr val="black"/>
                </a:solidFill>
                <a:latin typeface="Georgia"/>
                <a:cs typeface="Georgia"/>
              </a:rPr>
              <a:t>(or </a:t>
            </a:r>
            <a:r>
              <a:rPr sz="2325" spc="-116" dirty="0">
                <a:solidFill>
                  <a:prstClr val="black"/>
                </a:solidFill>
                <a:latin typeface="Georgia"/>
                <a:cs typeface="Georgia"/>
              </a:rPr>
              <a:t>we </a:t>
            </a:r>
            <a:r>
              <a:rPr sz="2325" spc="-21" dirty="0">
                <a:solidFill>
                  <a:prstClr val="black"/>
                </a:solidFill>
                <a:latin typeface="Georgia"/>
                <a:cs typeface="Georgia"/>
              </a:rPr>
              <a:t>get  a </a:t>
            </a:r>
            <a:r>
              <a:rPr sz="2325" spc="-74" dirty="0">
                <a:solidFill>
                  <a:prstClr val="black"/>
                </a:solidFill>
                <a:latin typeface="Georgia"/>
                <a:cs typeface="Georgia"/>
              </a:rPr>
              <a:t>tower which is open </a:t>
            </a:r>
            <a:r>
              <a:rPr sz="2325" spc="-85" dirty="0">
                <a:solidFill>
                  <a:prstClr val="black"/>
                </a:solidFill>
                <a:latin typeface="Georgia"/>
                <a:cs typeface="Georgia"/>
              </a:rPr>
              <a:t>from </a:t>
            </a:r>
            <a:r>
              <a:rPr sz="2325" spc="-74" dirty="0">
                <a:solidFill>
                  <a:prstClr val="black"/>
                </a:solidFill>
                <a:latin typeface="Georgia"/>
                <a:cs typeface="Georgia"/>
              </a:rPr>
              <a:t>two </a:t>
            </a:r>
            <a:r>
              <a:rPr sz="2325" spc="-63" dirty="0">
                <a:solidFill>
                  <a:prstClr val="black"/>
                </a:solidFill>
                <a:latin typeface="Georgia"/>
                <a:cs typeface="Georgia"/>
              </a:rPr>
              <a:t>sides)</a:t>
            </a:r>
            <a:endParaRPr sz="2325">
              <a:solidFill>
                <a:prstClr val="black"/>
              </a:solidFill>
              <a:latin typeface="Georgia"/>
              <a:cs typeface="Georgia"/>
            </a:endParaRPr>
          </a:p>
          <a:p>
            <a:pPr marL="26841" marR="10737" algn="just" defTabSz="1932584">
              <a:lnSpc>
                <a:spcPct val="102600"/>
              </a:lnSpc>
              <a:spcBef>
                <a:spcPts val="634"/>
              </a:spcBef>
            </a:pPr>
            <a:r>
              <a:rPr sz="2325" spc="-42" dirty="0">
                <a:solidFill>
                  <a:prstClr val="black"/>
                </a:solidFill>
                <a:latin typeface="Georgia"/>
                <a:cs typeface="Georgia"/>
              </a:rPr>
              <a:t>Notice </a:t>
            </a:r>
            <a:r>
              <a:rPr sz="2325" spc="21" dirty="0">
                <a:solidFill>
                  <a:prstClr val="black"/>
                </a:solidFill>
                <a:latin typeface="Georgia"/>
                <a:cs typeface="Georgia"/>
              </a:rPr>
              <a:t>that </a:t>
            </a:r>
            <a:r>
              <a:rPr sz="2325" spc="-32" dirty="0">
                <a:solidFill>
                  <a:prstClr val="black"/>
                </a:solidFill>
                <a:latin typeface="Georgia"/>
                <a:cs typeface="Georgia"/>
              </a:rPr>
              <a:t>this </a:t>
            </a:r>
            <a:r>
              <a:rPr sz="2325" spc="-74" dirty="0">
                <a:solidFill>
                  <a:prstClr val="black"/>
                </a:solidFill>
                <a:latin typeface="Georgia"/>
                <a:cs typeface="Georgia"/>
              </a:rPr>
              <a:t>open tower </a:t>
            </a:r>
            <a:r>
              <a:rPr sz="2325" spc="-63" dirty="0">
                <a:solidFill>
                  <a:prstClr val="black"/>
                </a:solidFill>
                <a:latin typeface="Georgia"/>
                <a:cs typeface="Georgia"/>
              </a:rPr>
              <a:t>has </a:t>
            </a:r>
            <a:r>
              <a:rPr sz="2325" spc="-21" dirty="0">
                <a:solidFill>
                  <a:prstClr val="black"/>
                </a:solidFill>
                <a:latin typeface="Georgia"/>
                <a:cs typeface="Georgia"/>
              </a:rPr>
              <a:t>a </a:t>
            </a:r>
            <a:r>
              <a:rPr sz="2325" spc="-63" dirty="0">
                <a:solidFill>
                  <a:prstClr val="black"/>
                </a:solidFill>
                <a:latin typeface="Georgia"/>
                <a:cs typeface="Georgia"/>
              </a:rPr>
              <a:t>dif-  ferent </a:t>
            </a:r>
            <a:r>
              <a:rPr sz="2325" spc="-53" dirty="0">
                <a:solidFill>
                  <a:prstClr val="black"/>
                </a:solidFill>
                <a:latin typeface="Georgia"/>
                <a:cs typeface="Georgia"/>
              </a:rPr>
              <a:t>orientation </a:t>
            </a:r>
            <a:r>
              <a:rPr sz="2325" spc="-85" dirty="0">
                <a:solidFill>
                  <a:prstClr val="black"/>
                </a:solidFill>
                <a:latin typeface="Georgia"/>
                <a:cs typeface="Georgia"/>
              </a:rPr>
              <a:t>from </a:t>
            </a:r>
            <a:r>
              <a:rPr sz="2325" spc="-32" dirty="0">
                <a:solidFill>
                  <a:prstClr val="black"/>
                </a:solidFill>
                <a:latin typeface="Georgia"/>
                <a:cs typeface="Georgia"/>
              </a:rPr>
              <a:t>the </a:t>
            </a:r>
            <a:r>
              <a:rPr sz="2325" spc="-63" dirty="0">
                <a:solidFill>
                  <a:prstClr val="black"/>
                </a:solidFill>
                <a:latin typeface="Georgia"/>
                <a:cs typeface="Georgia"/>
              </a:rPr>
              <a:t>previous  </a:t>
            </a:r>
            <a:r>
              <a:rPr sz="2325" spc="-106" dirty="0">
                <a:solidFill>
                  <a:prstClr val="black"/>
                </a:solidFill>
                <a:latin typeface="Georgia"/>
                <a:cs typeface="Georgia"/>
              </a:rPr>
              <a:t>one</a:t>
            </a:r>
            <a:endParaRPr sz="2325">
              <a:solidFill>
                <a:prstClr val="black"/>
              </a:solidFill>
              <a:latin typeface="Georgia"/>
              <a:cs typeface="Georgia"/>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4902C28E-D2B4-45E8-8499-C7AB0F21B8F8}"/>
              </a:ext>
            </a:extLst>
          </p:cNvPr>
          <p:cNvSpPr/>
          <p:nvPr/>
        </p:nvSpPr>
        <p:spPr>
          <a:xfrm>
            <a:off x="7896113" y="6196405"/>
            <a:ext cx="3603812" cy="322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727277" y="1617897"/>
            <a:ext cx="0" cy="152996"/>
          </a:xfrm>
          <a:custGeom>
            <a:avLst/>
            <a:gdLst/>
            <a:ahLst/>
            <a:cxnLst/>
            <a:rect l="l" t="t" r="r" b="b"/>
            <a:pathLst>
              <a:path h="72390">
                <a:moveTo>
                  <a:pt x="0" y="72009"/>
                </a:moveTo>
                <a:lnTo>
                  <a:pt x="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9" name="object 9"/>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10" name="object 10"/>
          <p:cNvSpPr/>
          <p:nvPr/>
        </p:nvSpPr>
        <p:spPr>
          <a:xfrm>
            <a:off x="6649069" y="1201399"/>
            <a:ext cx="133643" cy="133643"/>
          </a:xfrm>
          <a:prstGeom prst="rect">
            <a:avLst/>
          </a:prstGeom>
          <a:blipFill>
            <a:blip r:embed="rId3" cstate="print"/>
            <a:stretch>
              <a:fillRect/>
            </a:stretch>
          </a:blipFill>
        </p:spPr>
        <p:txBody>
          <a:bodyPr wrap="square" lIns="0" tIns="0" rIns="0" bIns="0" rtlCol="0"/>
          <a:lstStyle/>
          <a:p>
            <a:endParaRPr sz="3804"/>
          </a:p>
        </p:txBody>
      </p:sp>
      <p:sp>
        <p:nvSpPr>
          <p:cNvPr id="11" name="object 11"/>
          <p:cNvSpPr/>
          <p:nvPr/>
        </p:nvSpPr>
        <p:spPr>
          <a:xfrm>
            <a:off x="6649069" y="2008979"/>
            <a:ext cx="133643" cy="133643"/>
          </a:xfrm>
          <a:prstGeom prst="rect">
            <a:avLst/>
          </a:prstGeom>
          <a:blipFill>
            <a:blip r:embed="rId4" cstate="print"/>
            <a:stretch>
              <a:fillRect/>
            </a:stretch>
          </a:blipFill>
        </p:spPr>
        <p:txBody>
          <a:bodyPr wrap="square" lIns="0" tIns="0" rIns="0" bIns="0" rtlCol="0"/>
          <a:lstStyle/>
          <a:p>
            <a:endParaRPr sz="3804"/>
          </a:p>
        </p:txBody>
      </p:sp>
      <p:sp>
        <p:nvSpPr>
          <p:cNvPr id="12" name="object 12"/>
          <p:cNvSpPr txBox="1"/>
          <p:nvPr/>
        </p:nvSpPr>
        <p:spPr>
          <a:xfrm>
            <a:off x="6902292" y="213146"/>
            <a:ext cx="4795232" cy="728821"/>
          </a:xfrm>
          <a:prstGeom prst="rect">
            <a:avLst/>
          </a:prstGeom>
        </p:spPr>
        <p:txBody>
          <a:bodyPr vert="horz" wrap="square" lIns="0" tIns="14763" rIns="0" bIns="0" rtlCol="0">
            <a:spAutoFit/>
          </a:bodyPr>
          <a:lstStyle/>
          <a:p>
            <a:pPr marL="26841" marR="12079" algn="just">
              <a:lnSpc>
                <a:spcPct val="102600"/>
              </a:lnSpc>
              <a:spcBef>
                <a:spcPts val="116"/>
              </a:spcBef>
            </a:pPr>
            <a:r>
              <a:rPr sz="2325" spc="-95" dirty="0">
                <a:latin typeface="Georgia"/>
                <a:cs typeface="Georgia"/>
              </a:rPr>
              <a:t>Now </a:t>
            </a:r>
            <a:r>
              <a:rPr sz="2325" spc="-21" dirty="0">
                <a:latin typeface="Georgia"/>
                <a:cs typeface="Georgia"/>
              </a:rPr>
              <a:t>what </a:t>
            </a:r>
            <a:r>
              <a:rPr sz="2325" spc="-42" dirty="0">
                <a:latin typeface="Georgia"/>
                <a:cs typeface="Georgia"/>
              </a:rPr>
              <a:t>will </a:t>
            </a:r>
            <a:r>
              <a:rPr sz="2325" spc="-116" dirty="0">
                <a:latin typeface="Georgia"/>
                <a:cs typeface="Georgia"/>
              </a:rPr>
              <a:t>we </a:t>
            </a:r>
            <a:r>
              <a:rPr sz="2325" spc="-21" dirty="0">
                <a:latin typeface="Georgia"/>
                <a:cs typeface="Georgia"/>
              </a:rPr>
              <a:t>get </a:t>
            </a:r>
            <a:r>
              <a:rPr sz="2325" spc="-11" dirty="0">
                <a:latin typeface="Georgia"/>
                <a:cs typeface="Georgia"/>
              </a:rPr>
              <a:t>by </a:t>
            </a:r>
            <a:r>
              <a:rPr sz="2325" spc="-53" dirty="0">
                <a:latin typeface="Georgia"/>
                <a:cs typeface="Georgia"/>
              </a:rPr>
              <a:t>adding </a:t>
            </a:r>
            <a:r>
              <a:rPr sz="2325" spc="-74" dirty="0">
                <a:latin typeface="Georgia"/>
                <a:cs typeface="Georgia"/>
              </a:rPr>
              <a:t>two  </a:t>
            </a:r>
            <a:r>
              <a:rPr sz="2325" spc="-85" dirty="0">
                <a:latin typeface="Georgia"/>
                <a:cs typeface="Georgia"/>
              </a:rPr>
              <a:t>such </a:t>
            </a:r>
            <a:r>
              <a:rPr sz="2325" spc="-74" dirty="0">
                <a:latin typeface="Georgia"/>
                <a:cs typeface="Georgia"/>
              </a:rPr>
              <a:t>open towers</a:t>
            </a:r>
            <a:r>
              <a:rPr sz="2325" spc="-232" dirty="0">
                <a:latin typeface="Georgia"/>
                <a:cs typeface="Georgia"/>
              </a:rPr>
              <a:t> </a:t>
            </a:r>
            <a:r>
              <a:rPr sz="2325" spc="-32" dirty="0">
                <a:latin typeface="Georgia"/>
                <a:cs typeface="Georgia"/>
              </a:rPr>
              <a:t>?</a:t>
            </a:r>
            <a:endParaRPr sz="2325" dirty="0">
              <a:latin typeface="Georgia"/>
              <a:cs typeface="Georgia"/>
            </a:endParaRPr>
          </a:p>
        </p:txBody>
      </p:sp>
      <p:sp>
        <p:nvSpPr>
          <p:cNvPr id="16" name="object 16"/>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2738188" y="3662319"/>
            <a:ext cx="2069362" cy="2312817"/>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727277" y="1617897"/>
            <a:ext cx="0" cy="152996"/>
          </a:xfrm>
          <a:custGeom>
            <a:avLst/>
            <a:gdLst/>
            <a:ahLst/>
            <a:cxnLst/>
            <a:rect l="l" t="t" r="r" b="b"/>
            <a:pathLst>
              <a:path h="72390">
                <a:moveTo>
                  <a:pt x="0" y="72009"/>
                </a:moveTo>
                <a:lnTo>
                  <a:pt x="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9" name="object 9"/>
          <p:cNvSpPr/>
          <p:nvPr/>
        </p:nvSpPr>
        <p:spPr>
          <a:xfrm>
            <a:off x="6649069" y="393791"/>
            <a:ext cx="133643" cy="133643"/>
          </a:xfrm>
          <a:prstGeom prst="rect">
            <a:avLst/>
          </a:prstGeom>
          <a:blipFill>
            <a:blip r:embed="rId4" cstate="print"/>
            <a:stretch>
              <a:fillRect/>
            </a:stretch>
          </a:blipFill>
        </p:spPr>
        <p:txBody>
          <a:bodyPr wrap="square" lIns="0" tIns="0" rIns="0" bIns="0" rtlCol="0"/>
          <a:lstStyle/>
          <a:p>
            <a:endParaRPr sz="3804"/>
          </a:p>
        </p:txBody>
      </p:sp>
      <p:sp>
        <p:nvSpPr>
          <p:cNvPr id="10" name="object 10"/>
          <p:cNvSpPr/>
          <p:nvPr/>
        </p:nvSpPr>
        <p:spPr>
          <a:xfrm>
            <a:off x="6649069" y="1201399"/>
            <a:ext cx="133643" cy="133643"/>
          </a:xfrm>
          <a:prstGeom prst="rect">
            <a:avLst/>
          </a:prstGeom>
          <a:blipFill>
            <a:blip r:embed="rId4" cstate="print"/>
            <a:stretch>
              <a:fillRect/>
            </a:stretch>
          </a:blipFill>
        </p:spPr>
        <p:txBody>
          <a:bodyPr wrap="square" lIns="0" tIns="0" rIns="0" bIns="0" rtlCol="0"/>
          <a:lstStyle/>
          <a:p>
            <a:endParaRPr sz="3804"/>
          </a:p>
        </p:txBody>
      </p:sp>
      <p:sp>
        <p:nvSpPr>
          <p:cNvPr id="11" name="object 11"/>
          <p:cNvSpPr/>
          <p:nvPr/>
        </p:nvSpPr>
        <p:spPr>
          <a:xfrm>
            <a:off x="6649069" y="2008979"/>
            <a:ext cx="133643" cy="133643"/>
          </a:xfrm>
          <a:prstGeom prst="rect">
            <a:avLst/>
          </a:prstGeom>
          <a:blipFill>
            <a:blip r:embed="rId5" cstate="print"/>
            <a:stretch>
              <a:fillRect/>
            </a:stretch>
          </a:blipFill>
        </p:spPr>
        <p:txBody>
          <a:bodyPr wrap="square" lIns="0" tIns="0" rIns="0" bIns="0" rtlCol="0"/>
          <a:lstStyle/>
          <a:p>
            <a:endParaRPr sz="3804"/>
          </a:p>
        </p:txBody>
      </p:sp>
      <p:sp>
        <p:nvSpPr>
          <p:cNvPr id="12" name="object 12"/>
          <p:cNvSpPr txBox="1"/>
          <p:nvPr/>
        </p:nvSpPr>
        <p:spPr>
          <a:xfrm>
            <a:off x="6902292" y="213146"/>
            <a:ext cx="4795232" cy="2725201"/>
          </a:xfrm>
          <a:prstGeom prst="rect">
            <a:avLst/>
          </a:prstGeom>
        </p:spPr>
        <p:txBody>
          <a:bodyPr vert="horz" wrap="square" lIns="0" tIns="14763" rIns="0" bIns="0" rtlCol="0">
            <a:spAutoFit/>
          </a:bodyPr>
          <a:lstStyle/>
          <a:p>
            <a:pPr marL="26841" marR="12079" algn="just">
              <a:lnSpc>
                <a:spcPct val="102600"/>
              </a:lnSpc>
              <a:spcBef>
                <a:spcPts val="116"/>
              </a:spcBef>
            </a:pPr>
            <a:r>
              <a:rPr sz="2325" spc="-95" dirty="0">
                <a:latin typeface="Georgia"/>
                <a:cs typeface="Georgia"/>
              </a:rPr>
              <a:t>Now </a:t>
            </a:r>
            <a:r>
              <a:rPr sz="2325" spc="-21" dirty="0">
                <a:latin typeface="Georgia"/>
                <a:cs typeface="Georgia"/>
              </a:rPr>
              <a:t>what </a:t>
            </a:r>
            <a:r>
              <a:rPr sz="2325" spc="-42" dirty="0">
                <a:latin typeface="Georgia"/>
                <a:cs typeface="Georgia"/>
              </a:rPr>
              <a:t>will </a:t>
            </a:r>
            <a:r>
              <a:rPr sz="2325" spc="-116" dirty="0">
                <a:latin typeface="Georgia"/>
                <a:cs typeface="Georgia"/>
              </a:rPr>
              <a:t>we </a:t>
            </a:r>
            <a:r>
              <a:rPr sz="2325" spc="-21" dirty="0">
                <a:latin typeface="Georgia"/>
                <a:cs typeface="Georgia"/>
              </a:rPr>
              <a:t>get </a:t>
            </a:r>
            <a:r>
              <a:rPr sz="2325" spc="-11" dirty="0">
                <a:latin typeface="Georgia"/>
                <a:cs typeface="Georgia"/>
              </a:rPr>
              <a:t>by </a:t>
            </a:r>
            <a:r>
              <a:rPr sz="2325" spc="-53" dirty="0">
                <a:latin typeface="Georgia"/>
                <a:cs typeface="Georgia"/>
              </a:rPr>
              <a:t>adding </a:t>
            </a:r>
            <a:r>
              <a:rPr sz="2325" spc="-74" dirty="0">
                <a:latin typeface="Georgia"/>
                <a:cs typeface="Georgia"/>
              </a:rPr>
              <a:t>two  </a:t>
            </a:r>
            <a:r>
              <a:rPr sz="2325" spc="-85" dirty="0">
                <a:latin typeface="Georgia"/>
                <a:cs typeface="Georgia"/>
              </a:rPr>
              <a:t>such </a:t>
            </a:r>
            <a:r>
              <a:rPr sz="2325" spc="-74" dirty="0">
                <a:latin typeface="Georgia"/>
                <a:cs typeface="Georgia"/>
              </a:rPr>
              <a:t>open towers</a:t>
            </a:r>
            <a:r>
              <a:rPr sz="2325" spc="-232" dirty="0">
                <a:latin typeface="Georgia"/>
                <a:cs typeface="Georgia"/>
              </a:rPr>
              <a:t> </a:t>
            </a:r>
            <a:r>
              <a:rPr sz="2325" spc="-32" dirty="0">
                <a:latin typeface="Georgia"/>
                <a:cs typeface="Georgia"/>
              </a:rPr>
              <a:t>?</a:t>
            </a:r>
            <a:endParaRPr sz="2325">
              <a:latin typeface="Georgia"/>
              <a:cs typeface="Georgia"/>
            </a:endParaRPr>
          </a:p>
          <a:p>
            <a:pPr marL="26841" marR="10737" algn="just">
              <a:lnSpc>
                <a:spcPct val="102600"/>
              </a:lnSpc>
              <a:spcBef>
                <a:spcPts val="634"/>
              </a:spcBef>
            </a:pPr>
            <a:r>
              <a:rPr sz="2325" spc="-106" dirty="0">
                <a:latin typeface="Georgia"/>
                <a:cs typeface="Georgia"/>
              </a:rPr>
              <a:t>We </a:t>
            </a:r>
            <a:r>
              <a:rPr sz="2325" spc="-21" dirty="0">
                <a:latin typeface="Georgia"/>
                <a:cs typeface="Georgia"/>
              </a:rPr>
              <a:t>get a </a:t>
            </a:r>
            <a:r>
              <a:rPr sz="2325" spc="-74" dirty="0">
                <a:latin typeface="Georgia"/>
                <a:cs typeface="Georgia"/>
              </a:rPr>
              <a:t>tower </a:t>
            </a:r>
            <a:r>
              <a:rPr sz="2325" spc="-53" dirty="0">
                <a:latin typeface="Georgia"/>
                <a:cs typeface="Georgia"/>
              </a:rPr>
              <a:t>standing </a:t>
            </a:r>
            <a:r>
              <a:rPr sz="2325" spc="-106" dirty="0">
                <a:latin typeface="Georgia"/>
                <a:cs typeface="Georgia"/>
              </a:rPr>
              <a:t>on </a:t>
            </a:r>
            <a:r>
              <a:rPr sz="2325" spc="-63" dirty="0">
                <a:latin typeface="Georgia"/>
                <a:cs typeface="Georgia"/>
              </a:rPr>
              <a:t>an elev-  </a:t>
            </a:r>
            <a:r>
              <a:rPr sz="2325" spc="-21" dirty="0">
                <a:latin typeface="Georgia"/>
                <a:cs typeface="Georgia"/>
              </a:rPr>
              <a:t>ated</a:t>
            </a:r>
            <a:r>
              <a:rPr sz="2325" spc="190" dirty="0">
                <a:latin typeface="Georgia"/>
                <a:cs typeface="Georgia"/>
              </a:rPr>
              <a:t> </a:t>
            </a:r>
            <a:r>
              <a:rPr sz="2325" spc="-63" dirty="0">
                <a:latin typeface="Georgia"/>
                <a:cs typeface="Georgia"/>
              </a:rPr>
              <a:t>base</a:t>
            </a:r>
            <a:endParaRPr sz="2325">
              <a:latin typeface="Georgia"/>
              <a:cs typeface="Georgia"/>
            </a:endParaRPr>
          </a:p>
          <a:p>
            <a:pPr marL="26841" marR="10737" algn="just">
              <a:lnSpc>
                <a:spcPct val="102600"/>
              </a:lnSpc>
              <a:spcBef>
                <a:spcPts val="634"/>
              </a:spcBef>
            </a:pPr>
            <a:r>
              <a:rPr sz="2325" spc="-106" dirty="0">
                <a:latin typeface="Georgia"/>
                <a:cs typeface="Georgia"/>
              </a:rPr>
              <a:t>We </a:t>
            </a:r>
            <a:r>
              <a:rPr sz="2325" spc="-53" dirty="0">
                <a:latin typeface="Georgia"/>
                <a:cs typeface="Georgia"/>
              </a:rPr>
              <a:t>can </a:t>
            </a:r>
            <a:r>
              <a:rPr sz="2325" spc="-106" dirty="0">
                <a:latin typeface="Georgia"/>
                <a:cs typeface="Georgia"/>
              </a:rPr>
              <a:t>now </a:t>
            </a:r>
            <a:r>
              <a:rPr sz="2325" spc="-74" dirty="0">
                <a:latin typeface="Georgia"/>
                <a:cs typeface="Georgia"/>
              </a:rPr>
              <a:t>pass </a:t>
            </a:r>
            <a:r>
              <a:rPr sz="2325" spc="-32" dirty="0">
                <a:latin typeface="Georgia"/>
                <a:cs typeface="Georgia"/>
              </a:rPr>
              <a:t>this </a:t>
            </a:r>
            <a:r>
              <a:rPr sz="2325" spc="-21" dirty="0">
                <a:latin typeface="Georgia"/>
                <a:cs typeface="Georgia"/>
              </a:rPr>
              <a:t>output </a:t>
            </a:r>
            <a:r>
              <a:rPr sz="2325" spc="-42" dirty="0">
                <a:latin typeface="Georgia"/>
                <a:cs typeface="Georgia"/>
              </a:rPr>
              <a:t>through  </a:t>
            </a:r>
            <a:r>
              <a:rPr sz="2325" spc="-53" dirty="0">
                <a:latin typeface="Georgia"/>
                <a:cs typeface="Georgia"/>
              </a:rPr>
              <a:t>another </a:t>
            </a:r>
            <a:r>
              <a:rPr sz="2325" spc="-74" dirty="0">
                <a:latin typeface="Georgia"/>
                <a:cs typeface="Georgia"/>
              </a:rPr>
              <a:t>sigmoid </a:t>
            </a:r>
            <a:r>
              <a:rPr sz="2325" spc="-85" dirty="0">
                <a:latin typeface="Georgia"/>
                <a:cs typeface="Georgia"/>
              </a:rPr>
              <a:t>neuron </a:t>
            </a:r>
            <a:r>
              <a:rPr sz="2325" spc="-11" dirty="0">
                <a:latin typeface="Georgia"/>
                <a:cs typeface="Georgia"/>
              </a:rPr>
              <a:t>to </a:t>
            </a:r>
            <a:r>
              <a:rPr sz="2325" spc="-21" dirty="0">
                <a:latin typeface="Georgia"/>
                <a:cs typeface="Georgia"/>
              </a:rPr>
              <a:t>get </a:t>
            </a:r>
            <a:r>
              <a:rPr sz="2325" spc="-32" dirty="0">
                <a:latin typeface="Georgia"/>
                <a:cs typeface="Georgia"/>
              </a:rPr>
              <a:t>the </a:t>
            </a:r>
            <a:r>
              <a:rPr sz="2325" spc="-95" dirty="0">
                <a:latin typeface="Georgia"/>
                <a:cs typeface="Georgia"/>
              </a:rPr>
              <a:t>de-  </a:t>
            </a:r>
            <a:r>
              <a:rPr sz="2325" spc="-74" dirty="0">
                <a:latin typeface="Georgia"/>
                <a:cs typeface="Georgia"/>
              </a:rPr>
              <a:t>sired tower</a:t>
            </a:r>
            <a:r>
              <a:rPr sz="2325" spc="-21" dirty="0">
                <a:latin typeface="Georgia"/>
                <a:cs typeface="Georgia"/>
              </a:rPr>
              <a:t> </a:t>
            </a:r>
            <a:r>
              <a:rPr sz="2325" spc="-137" dirty="0">
                <a:latin typeface="Georgia"/>
                <a:cs typeface="Georgia"/>
              </a:rPr>
              <a:t>!</a:t>
            </a:r>
            <a:endParaRPr sz="2325">
              <a:latin typeface="Georgia"/>
              <a:cs typeface="Georgia"/>
            </a:endParaRPr>
          </a:p>
        </p:txBody>
      </p:sp>
      <p:sp>
        <p:nvSpPr>
          <p:cNvPr id="16" name="object 16"/>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2391537567"/>
      </p:ext>
    </p:extLst>
  </p:cSld>
  <p:clrMapOvr>
    <a:masterClrMapping/>
  </p:clrMapOvr>
  <p:transition>
    <p:cut/>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074877" y="731054"/>
            <a:ext cx="2480475" cy="2080752"/>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4" name="object 4"/>
          <p:cNvSpPr/>
          <p:nvPr/>
        </p:nvSpPr>
        <p:spPr>
          <a:xfrm>
            <a:off x="3158413" y="3133610"/>
            <a:ext cx="24157" cy="1142105"/>
          </a:xfrm>
          <a:custGeom>
            <a:avLst/>
            <a:gdLst/>
            <a:ahLst/>
            <a:cxnLst/>
            <a:rect l="l" t="t" r="r" b="b"/>
            <a:pathLst>
              <a:path w="11430" h="540385">
                <a:moveTo>
                  <a:pt x="10820" y="540143"/>
                </a:moveTo>
                <a:lnTo>
                  <a:pt x="0" y="0"/>
                </a:lnTo>
              </a:path>
            </a:pathLst>
          </a:custGeom>
          <a:ln w="7620">
            <a:solidFill>
              <a:srgbClr val="000000"/>
            </a:solidFill>
          </a:ln>
        </p:spPr>
        <p:txBody>
          <a:bodyPr wrap="square" lIns="0" tIns="0" rIns="0" bIns="0" rtlCol="0"/>
          <a:lstStyle/>
          <a:p>
            <a:pPr defTabSz="1932584"/>
            <a:endParaRPr sz="3804">
              <a:solidFill>
                <a:prstClr val="black"/>
              </a:solidFill>
              <a:latin typeface="Calibri"/>
            </a:endParaRPr>
          </a:p>
        </p:txBody>
      </p:sp>
      <p:sp>
        <p:nvSpPr>
          <p:cNvPr id="5" name="object 5"/>
          <p:cNvSpPr/>
          <p:nvPr/>
        </p:nvSpPr>
        <p:spPr>
          <a:xfrm>
            <a:off x="3126606" y="3085375"/>
            <a:ext cx="64420" cy="65762"/>
          </a:xfrm>
          <a:custGeom>
            <a:avLst/>
            <a:gdLst/>
            <a:ahLst/>
            <a:cxnLst/>
            <a:rect l="l" t="t" r="r" b="b"/>
            <a:pathLst>
              <a:path w="30480" h="31115">
                <a:moveTo>
                  <a:pt x="0" y="30746"/>
                </a:moveTo>
                <a:lnTo>
                  <a:pt x="14592" y="0"/>
                </a:lnTo>
                <a:lnTo>
                  <a:pt x="26594" y="22821"/>
                </a:lnTo>
                <a:lnTo>
                  <a:pt x="15049" y="22821"/>
                </a:lnTo>
                <a:lnTo>
                  <a:pt x="0" y="30746"/>
                </a:lnTo>
                <a:close/>
              </a:path>
              <a:path w="30480" h="31115">
                <a:moveTo>
                  <a:pt x="30441" y="30137"/>
                </a:moveTo>
                <a:lnTo>
                  <a:pt x="15049" y="22821"/>
                </a:lnTo>
                <a:lnTo>
                  <a:pt x="26594" y="22821"/>
                </a:lnTo>
                <a:lnTo>
                  <a:pt x="30441" y="30137"/>
                </a:lnTo>
                <a:close/>
              </a:path>
            </a:pathLst>
          </a:custGeom>
          <a:solidFill>
            <a:srgbClr val="000000"/>
          </a:solidFill>
        </p:spPr>
        <p:txBody>
          <a:bodyPr wrap="square" lIns="0" tIns="0" rIns="0" bIns="0" rtlCol="0"/>
          <a:lstStyle/>
          <a:p>
            <a:pPr defTabSz="1932584"/>
            <a:endParaRPr sz="3804">
              <a:solidFill>
                <a:prstClr val="black"/>
              </a:solidFill>
              <a:latin typeface="Calibri"/>
            </a:endParaRPr>
          </a:p>
        </p:txBody>
      </p:sp>
      <p:sp>
        <p:nvSpPr>
          <p:cNvPr id="6" name="object 6"/>
          <p:cNvSpPr/>
          <p:nvPr/>
        </p:nvSpPr>
        <p:spPr>
          <a:xfrm>
            <a:off x="3126606" y="3085375"/>
            <a:ext cx="64420" cy="65762"/>
          </a:xfrm>
          <a:custGeom>
            <a:avLst/>
            <a:gdLst/>
            <a:ahLst/>
            <a:cxnLst/>
            <a:rect l="l" t="t" r="r" b="b"/>
            <a:pathLst>
              <a:path w="30480" h="31115">
                <a:moveTo>
                  <a:pt x="14592" y="0"/>
                </a:moveTo>
                <a:lnTo>
                  <a:pt x="30441" y="30137"/>
                </a:lnTo>
                <a:lnTo>
                  <a:pt x="15049" y="22821"/>
                </a:lnTo>
                <a:lnTo>
                  <a:pt x="0" y="30746"/>
                </a:lnTo>
                <a:lnTo>
                  <a:pt x="14592" y="0"/>
                </a:lnTo>
                <a:close/>
              </a:path>
            </a:pathLst>
          </a:custGeom>
          <a:ln w="7620">
            <a:solidFill>
              <a:srgbClr val="000000"/>
            </a:solidFill>
          </a:ln>
        </p:spPr>
        <p:txBody>
          <a:bodyPr wrap="square" lIns="0" tIns="0" rIns="0" bIns="0" rtlCol="0"/>
          <a:lstStyle/>
          <a:p>
            <a:pPr defTabSz="1932584"/>
            <a:endParaRPr sz="3804">
              <a:solidFill>
                <a:prstClr val="black"/>
              </a:solidFill>
              <a:latin typeface="Calibri"/>
            </a:endParaRPr>
          </a:p>
        </p:txBody>
      </p:sp>
      <p:sp>
        <p:nvSpPr>
          <p:cNvPr id="7" name="object 7"/>
          <p:cNvSpPr/>
          <p:nvPr/>
        </p:nvSpPr>
        <p:spPr>
          <a:xfrm>
            <a:off x="1570792" y="4275204"/>
            <a:ext cx="3220978" cy="2415734"/>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8" name="object 8"/>
          <p:cNvSpPr/>
          <p:nvPr/>
        </p:nvSpPr>
        <p:spPr>
          <a:xfrm>
            <a:off x="3457883" y="3297772"/>
            <a:ext cx="1017990" cy="804570"/>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p:nvPr/>
        </p:nvSpPr>
        <p:spPr>
          <a:xfrm>
            <a:off x="3398699" y="3228386"/>
            <a:ext cx="1183710" cy="885769"/>
          </a:xfrm>
          <a:custGeom>
            <a:avLst/>
            <a:gdLst/>
            <a:ahLst/>
            <a:cxnLst/>
            <a:rect l="l" t="t" r="r" b="b"/>
            <a:pathLst>
              <a:path w="560069" h="419100">
                <a:moveTo>
                  <a:pt x="0" y="0"/>
                </a:moveTo>
                <a:lnTo>
                  <a:pt x="560070" y="0"/>
                </a:lnTo>
                <a:lnTo>
                  <a:pt x="560070" y="419100"/>
                </a:lnTo>
                <a:lnTo>
                  <a:pt x="0" y="419100"/>
                </a:lnTo>
                <a:lnTo>
                  <a:pt x="0" y="0"/>
                </a:lnTo>
                <a:close/>
              </a:path>
            </a:pathLst>
          </a:custGeom>
          <a:ln w="3810">
            <a:solidFill>
              <a:srgbClr val="000000"/>
            </a:solidFill>
          </a:ln>
        </p:spPr>
        <p:txBody>
          <a:bodyPr wrap="square" lIns="0" tIns="0" rIns="0" bIns="0" rtlCol="0"/>
          <a:lstStyle/>
          <a:p>
            <a:pPr defTabSz="1932584"/>
            <a:endParaRPr sz="3804">
              <a:solidFill>
                <a:prstClr val="black"/>
              </a:solidFill>
              <a:latin typeface="Calibri"/>
            </a:endParaRPr>
          </a:p>
        </p:txBody>
      </p:sp>
      <p:sp>
        <p:nvSpPr>
          <p:cNvPr id="10" name="object 10"/>
          <p:cNvSpPr/>
          <p:nvPr/>
        </p:nvSpPr>
        <p:spPr>
          <a:xfrm>
            <a:off x="1822228" y="3192995"/>
            <a:ext cx="1266595" cy="924379"/>
          </a:xfrm>
          <a:prstGeom prst="rect">
            <a:avLst/>
          </a:prstGeom>
          <a:blipFill>
            <a:blip r:embed="rId5"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1" name="object 11"/>
          <p:cNvSpPr/>
          <p:nvPr/>
        </p:nvSpPr>
        <p:spPr>
          <a:xfrm>
            <a:off x="6649069" y="393791"/>
            <a:ext cx="133643" cy="133643"/>
          </a:xfrm>
          <a:prstGeom prst="rect">
            <a:avLst/>
          </a:prstGeom>
          <a:blipFill>
            <a:blip r:embed="rId6"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2" name="object 12"/>
          <p:cNvSpPr/>
          <p:nvPr/>
        </p:nvSpPr>
        <p:spPr>
          <a:xfrm>
            <a:off x="6649069" y="1201399"/>
            <a:ext cx="133643" cy="133643"/>
          </a:xfrm>
          <a:prstGeom prst="rect">
            <a:avLst/>
          </a:prstGeom>
          <a:blipFill>
            <a:blip r:embed="rId6"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3" name="object 13"/>
          <p:cNvSpPr/>
          <p:nvPr/>
        </p:nvSpPr>
        <p:spPr>
          <a:xfrm>
            <a:off x="6649069" y="2008979"/>
            <a:ext cx="133643" cy="133643"/>
          </a:xfrm>
          <a:prstGeom prst="rect">
            <a:avLst/>
          </a:prstGeom>
          <a:blipFill>
            <a:blip r:embed="rId7"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4" name="object 14"/>
          <p:cNvSpPr txBox="1"/>
          <p:nvPr/>
        </p:nvSpPr>
        <p:spPr>
          <a:xfrm>
            <a:off x="6902292" y="213146"/>
            <a:ext cx="4795232" cy="4388861"/>
          </a:xfrm>
          <a:prstGeom prst="rect">
            <a:avLst/>
          </a:prstGeom>
        </p:spPr>
        <p:txBody>
          <a:bodyPr vert="horz" wrap="square" lIns="0" tIns="14763" rIns="0" bIns="0" rtlCol="0">
            <a:spAutoFit/>
          </a:bodyPr>
          <a:lstStyle/>
          <a:p>
            <a:pPr marL="26841" marR="12079" algn="just" defTabSz="1932584">
              <a:lnSpc>
                <a:spcPct val="102600"/>
              </a:lnSpc>
              <a:spcBef>
                <a:spcPts val="116"/>
              </a:spcBef>
            </a:pPr>
            <a:r>
              <a:rPr sz="2325" spc="-95" dirty="0">
                <a:solidFill>
                  <a:prstClr val="black"/>
                </a:solidFill>
                <a:latin typeface="Georgia"/>
                <a:cs typeface="Georgia"/>
              </a:rPr>
              <a:t>Now </a:t>
            </a:r>
            <a:r>
              <a:rPr sz="2325" spc="-21" dirty="0">
                <a:solidFill>
                  <a:prstClr val="black"/>
                </a:solidFill>
                <a:latin typeface="Georgia"/>
                <a:cs typeface="Georgia"/>
              </a:rPr>
              <a:t>what </a:t>
            </a:r>
            <a:r>
              <a:rPr sz="2325" spc="-42" dirty="0">
                <a:solidFill>
                  <a:prstClr val="black"/>
                </a:solidFill>
                <a:latin typeface="Georgia"/>
                <a:cs typeface="Georgia"/>
              </a:rPr>
              <a:t>will </a:t>
            </a:r>
            <a:r>
              <a:rPr sz="2325" spc="-116" dirty="0">
                <a:solidFill>
                  <a:prstClr val="black"/>
                </a:solidFill>
                <a:latin typeface="Georgia"/>
                <a:cs typeface="Georgia"/>
              </a:rPr>
              <a:t>we </a:t>
            </a:r>
            <a:r>
              <a:rPr sz="2325" spc="-21" dirty="0">
                <a:solidFill>
                  <a:prstClr val="black"/>
                </a:solidFill>
                <a:latin typeface="Georgia"/>
                <a:cs typeface="Georgia"/>
              </a:rPr>
              <a:t>get </a:t>
            </a:r>
            <a:r>
              <a:rPr sz="2325" spc="-11" dirty="0">
                <a:solidFill>
                  <a:prstClr val="black"/>
                </a:solidFill>
                <a:latin typeface="Georgia"/>
                <a:cs typeface="Georgia"/>
              </a:rPr>
              <a:t>by </a:t>
            </a:r>
            <a:r>
              <a:rPr sz="2325" spc="-53" dirty="0">
                <a:solidFill>
                  <a:prstClr val="black"/>
                </a:solidFill>
                <a:latin typeface="Georgia"/>
                <a:cs typeface="Georgia"/>
              </a:rPr>
              <a:t>adding </a:t>
            </a:r>
            <a:r>
              <a:rPr sz="2325" spc="-74" dirty="0">
                <a:solidFill>
                  <a:prstClr val="black"/>
                </a:solidFill>
                <a:latin typeface="Georgia"/>
                <a:cs typeface="Georgia"/>
              </a:rPr>
              <a:t>two  </a:t>
            </a:r>
            <a:r>
              <a:rPr sz="2325" spc="-85" dirty="0">
                <a:solidFill>
                  <a:prstClr val="black"/>
                </a:solidFill>
                <a:latin typeface="Georgia"/>
                <a:cs typeface="Georgia"/>
              </a:rPr>
              <a:t>such </a:t>
            </a:r>
            <a:r>
              <a:rPr sz="2325" spc="-74" dirty="0">
                <a:solidFill>
                  <a:prstClr val="black"/>
                </a:solidFill>
                <a:latin typeface="Georgia"/>
                <a:cs typeface="Georgia"/>
              </a:rPr>
              <a:t>open towers</a:t>
            </a:r>
            <a:r>
              <a:rPr sz="2325" spc="-232" dirty="0">
                <a:solidFill>
                  <a:prstClr val="black"/>
                </a:solidFill>
                <a:latin typeface="Georgia"/>
                <a:cs typeface="Georgia"/>
              </a:rPr>
              <a:t> </a:t>
            </a:r>
            <a:r>
              <a:rPr sz="2325" spc="-32" dirty="0">
                <a:solidFill>
                  <a:prstClr val="black"/>
                </a:solidFill>
                <a:latin typeface="Georgia"/>
                <a:cs typeface="Georgia"/>
              </a:rPr>
              <a:t>?</a:t>
            </a:r>
            <a:endParaRPr sz="2325" dirty="0">
              <a:solidFill>
                <a:prstClr val="black"/>
              </a:solidFill>
              <a:latin typeface="Georgia"/>
              <a:cs typeface="Georgia"/>
            </a:endParaRPr>
          </a:p>
          <a:p>
            <a:pPr marL="26841" marR="10737" algn="just" defTabSz="1932584">
              <a:lnSpc>
                <a:spcPct val="102600"/>
              </a:lnSpc>
              <a:spcBef>
                <a:spcPts val="634"/>
              </a:spcBef>
            </a:pPr>
            <a:r>
              <a:rPr sz="2325" spc="-106" dirty="0">
                <a:solidFill>
                  <a:prstClr val="black"/>
                </a:solidFill>
                <a:latin typeface="Georgia"/>
                <a:cs typeface="Georgia"/>
              </a:rPr>
              <a:t>We </a:t>
            </a:r>
            <a:r>
              <a:rPr sz="2325" spc="-21" dirty="0">
                <a:solidFill>
                  <a:prstClr val="black"/>
                </a:solidFill>
                <a:latin typeface="Georgia"/>
                <a:cs typeface="Georgia"/>
              </a:rPr>
              <a:t>get a </a:t>
            </a:r>
            <a:r>
              <a:rPr sz="2325" spc="-74" dirty="0">
                <a:solidFill>
                  <a:prstClr val="black"/>
                </a:solidFill>
                <a:latin typeface="Georgia"/>
                <a:cs typeface="Georgia"/>
              </a:rPr>
              <a:t>tower </a:t>
            </a:r>
            <a:r>
              <a:rPr sz="2325" spc="-53" dirty="0">
                <a:solidFill>
                  <a:prstClr val="black"/>
                </a:solidFill>
                <a:latin typeface="Georgia"/>
                <a:cs typeface="Georgia"/>
              </a:rPr>
              <a:t>standing </a:t>
            </a:r>
            <a:r>
              <a:rPr sz="2325" spc="-106" dirty="0">
                <a:solidFill>
                  <a:prstClr val="black"/>
                </a:solidFill>
                <a:latin typeface="Georgia"/>
                <a:cs typeface="Georgia"/>
              </a:rPr>
              <a:t>on </a:t>
            </a:r>
            <a:r>
              <a:rPr sz="2325" spc="-63" dirty="0">
                <a:solidFill>
                  <a:prstClr val="black"/>
                </a:solidFill>
                <a:latin typeface="Georgia"/>
                <a:cs typeface="Georgia"/>
              </a:rPr>
              <a:t>an elev-  </a:t>
            </a:r>
            <a:r>
              <a:rPr sz="2325" spc="-21" dirty="0">
                <a:solidFill>
                  <a:prstClr val="black"/>
                </a:solidFill>
                <a:latin typeface="Georgia"/>
                <a:cs typeface="Georgia"/>
              </a:rPr>
              <a:t>ated</a:t>
            </a:r>
            <a:r>
              <a:rPr sz="2325" spc="190" dirty="0">
                <a:solidFill>
                  <a:prstClr val="black"/>
                </a:solidFill>
                <a:latin typeface="Georgia"/>
                <a:cs typeface="Georgia"/>
              </a:rPr>
              <a:t> </a:t>
            </a:r>
            <a:r>
              <a:rPr sz="2325" spc="-63" dirty="0">
                <a:solidFill>
                  <a:prstClr val="black"/>
                </a:solidFill>
                <a:latin typeface="Georgia"/>
                <a:cs typeface="Georgia"/>
              </a:rPr>
              <a:t>base</a:t>
            </a:r>
            <a:endParaRPr sz="2325" dirty="0">
              <a:solidFill>
                <a:prstClr val="black"/>
              </a:solidFill>
              <a:latin typeface="Georgia"/>
              <a:cs typeface="Georgia"/>
            </a:endParaRPr>
          </a:p>
          <a:p>
            <a:pPr marL="26841" marR="10737" algn="just" defTabSz="1932584">
              <a:lnSpc>
                <a:spcPct val="102600"/>
              </a:lnSpc>
              <a:spcBef>
                <a:spcPts val="634"/>
              </a:spcBef>
            </a:pPr>
            <a:r>
              <a:rPr sz="2325" spc="-106" dirty="0">
                <a:solidFill>
                  <a:prstClr val="black"/>
                </a:solidFill>
                <a:latin typeface="Georgia"/>
                <a:cs typeface="Georgia"/>
              </a:rPr>
              <a:t>We </a:t>
            </a:r>
            <a:r>
              <a:rPr sz="2325" spc="-53" dirty="0">
                <a:solidFill>
                  <a:prstClr val="black"/>
                </a:solidFill>
                <a:latin typeface="Georgia"/>
                <a:cs typeface="Georgia"/>
              </a:rPr>
              <a:t>can </a:t>
            </a:r>
            <a:r>
              <a:rPr sz="2325" spc="-106" dirty="0">
                <a:solidFill>
                  <a:prstClr val="black"/>
                </a:solidFill>
                <a:latin typeface="Georgia"/>
                <a:cs typeface="Georgia"/>
              </a:rPr>
              <a:t>now </a:t>
            </a:r>
            <a:r>
              <a:rPr sz="2325" spc="-74" dirty="0">
                <a:solidFill>
                  <a:prstClr val="black"/>
                </a:solidFill>
                <a:latin typeface="Georgia"/>
                <a:cs typeface="Georgia"/>
              </a:rPr>
              <a:t>pass </a:t>
            </a:r>
            <a:r>
              <a:rPr sz="2325" spc="-32" dirty="0">
                <a:solidFill>
                  <a:prstClr val="black"/>
                </a:solidFill>
                <a:latin typeface="Georgia"/>
                <a:cs typeface="Georgia"/>
              </a:rPr>
              <a:t>this </a:t>
            </a:r>
            <a:r>
              <a:rPr sz="2325" spc="-21" dirty="0">
                <a:solidFill>
                  <a:prstClr val="black"/>
                </a:solidFill>
                <a:latin typeface="Georgia"/>
                <a:cs typeface="Georgia"/>
              </a:rPr>
              <a:t>output </a:t>
            </a:r>
            <a:r>
              <a:rPr sz="2325" spc="-42" dirty="0">
                <a:solidFill>
                  <a:prstClr val="black"/>
                </a:solidFill>
                <a:latin typeface="Georgia"/>
                <a:cs typeface="Georgia"/>
              </a:rPr>
              <a:t>through  </a:t>
            </a:r>
            <a:r>
              <a:rPr sz="2325" spc="-53" dirty="0">
                <a:solidFill>
                  <a:prstClr val="black"/>
                </a:solidFill>
                <a:latin typeface="Georgia"/>
                <a:cs typeface="Georgia"/>
              </a:rPr>
              <a:t>another </a:t>
            </a:r>
            <a:r>
              <a:rPr sz="2325" spc="-74" dirty="0">
                <a:solidFill>
                  <a:prstClr val="black"/>
                </a:solidFill>
                <a:latin typeface="Georgia"/>
                <a:cs typeface="Georgia"/>
              </a:rPr>
              <a:t>sigmoid </a:t>
            </a:r>
            <a:r>
              <a:rPr sz="2325" spc="-85" dirty="0">
                <a:solidFill>
                  <a:prstClr val="black"/>
                </a:solidFill>
                <a:latin typeface="Georgia"/>
                <a:cs typeface="Georgia"/>
              </a:rPr>
              <a:t>neuron </a:t>
            </a:r>
            <a:r>
              <a:rPr sz="2325" spc="-11" dirty="0">
                <a:solidFill>
                  <a:prstClr val="black"/>
                </a:solidFill>
                <a:latin typeface="Georgia"/>
                <a:cs typeface="Georgia"/>
              </a:rPr>
              <a:t>to </a:t>
            </a:r>
            <a:r>
              <a:rPr sz="2325" spc="-21" dirty="0">
                <a:solidFill>
                  <a:prstClr val="black"/>
                </a:solidFill>
                <a:latin typeface="Georgia"/>
                <a:cs typeface="Georgia"/>
              </a:rPr>
              <a:t>get </a:t>
            </a:r>
            <a:r>
              <a:rPr sz="2325" spc="-32" dirty="0">
                <a:solidFill>
                  <a:prstClr val="black"/>
                </a:solidFill>
                <a:latin typeface="Georgia"/>
                <a:cs typeface="Georgia"/>
              </a:rPr>
              <a:t>the </a:t>
            </a:r>
            <a:r>
              <a:rPr sz="2325" spc="-95" dirty="0">
                <a:solidFill>
                  <a:prstClr val="black"/>
                </a:solidFill>
                <a:latin typeface="Georgia"/>
                <a:cs typeface="Georgia"/>
              </a:rPr>
              <a:t>de-  </a:t>
            </a:r>
            <a:r>
              <a:rPr sz="2325" spc="-74" dirty="0">
                <a:solidFill>
                  <a:prstClr val="black"/>
                </a:solidFill>
                <a:latin typeface="Georgia"/>
                <a:cs typeface="Georgia"/>
              </a:rPr>
              <a:t>sired tower</a:t>
            </a:r>
            <a:r>
              <a:rPr sz="2325" spc="-21" dirty="0">
                <a:solidFill>
                  <a:prstClr val="black"/>
                </a:solidFill>
                <a:latin typeface="Georgia"/>
                <a:cs typeface="Georgia"/>
              </a:rPr>
              <a:t> </a:t>
            </a:r>
            <a:r>
              <a:rPr sz="2325" spc="-137" dirty="0">
                <a:solidFill>
                  <a:prstClr val="black"/>
                </a:solidFill>
                <a:latin typeface="Georgia"/>
                <a:cs typeface="Georgia"/>
              </a:rPr>
              <a:t>!</a:t>
            </a:r>
            <a:endParaRPr lang="en-US" sz="2325" spc="-137" dirty="0">
              <a:solidFill>
                <a:prstClr val="black"/>
              </a:solidFill>
              <a:latin typeface="Georgia"/>
              <a:cs typeface="Georgia"/>
            </a:endParaRPr>
          </a:p>
          <a:p>
            <a:pPr marL="26841" marR="10737" algn="just" defTabSz="1932584">
              <a:lnSpc>
                <a:spcPct val="102600"/>
              </a:lnSpc>
              <a:spcBef>
                <a:spcPts val="634"/>
              </a:spcBef>
            </a:pPr>
            <a:r>
              <a:rPr lang="en-US" sz="2400" spc="-50" dirty="0">
                <a:latin typeface="Georgia"/>
                <a:cs typeface="Georgia"/>
              </a:rPr>
              <a:t>We </a:t>
            </a:r>
            <a:r>
              <a:rPr lang="en-US" sz="2400" spc="-25" dirty="0">
                <a:latin typeface="Georgia"/>
                <a:cs typeface="Georgia"/>
              </a:rPr>
              <a:t>can </a:t>
            </a:r>
            <a:r>
              <a:rPr lang="en-US" sz="2400" spc="-50" dirty="0">
                <a:latin typeface="Georgia"/>
                <a:cs typeface="Georgia"/>
              </a:rPr>
              <a:t>now </a:t>
            </a:r>
            <a:r>
              <a:rPr lang="en-US" sz="2400" spc="-25" dirty="0">
                <a:latin typeface="Georgia"/>
                <a:cs typeface="Georgia"/>
              </a:rPr>
              <a:t>approximate </a:t>
            </a:r>
            <a:r>
              <a:rPr lang="en-US" sz="2400" spc="-20" dirty="0">
                <a:latin typeface="Georgia"/>
                <a:cs typeface="Georgia"/>
              </a:rPr>
              <a:t>any </a:t>
            </a:r>
            <a:r>
              <a:rPr lang="en-US" sz="2400" spc="-35" dirty="0">
                <a:latin typeface="Georgia"/>
                <a:cs typeface="Georgia"/>
              </a:rPr>
              <a:t>func</a:t>
            </a:r>
            <a:r>
              <a:rPr lang="en-US" sz="2400" spc="-20" dirty="0">
                <a:latin typeface="Georgia"/>
                <a:cs typeface="Georgia"/>
              </a:rPr>
              <a:t>tion </a:t>
            </a:r>
            <a:r>
              <a:rPr lang="en-US" sz="2400" spc="-5" dirty="0">
                <a:latin typeface="Georgia"/>
                <a:cs typeface="Georgia"/>
              </a:rPr>
              <a:t>by </a:t>
            </a:r>
            <a:r>
              <a:rPr lang="en-US" sz="2400" spc="-40" dirty="0">
                <a:latin typeface="Georgia"/>
                <a:cs typeface="Georgia"/>
              </a:rPr>
              <a:t>summing </a:t>
            </a:r>
            <a:r>
              <a:rPr lang="en-US" sz="2400" spc="-30" dirty="0">
                <a:latin typeface="Georgia"/>
                <a:cs typeface="Georgia"/>
              </a:rPr>
              <a:t>up many </a:t>
            </a:r>
            <a:r>
              <a:rPr lang="en-US" sz="2400" spc="-40" dirty="0">
                <a:latin typeface="Georgia"/>
                <a:cs typeface="Georgia"/>
              </a:rPr>
              <a:t>such  </a:t>
            </a:r>
            <a:r>
              <a:rPr lang="en-US" sz="2400" spc="-35" dirty="0">
                <a:latin typeface="Georgia"/>
                <a:cs typeface="Georgia"/>
              </a:rPr>
              <a:t>towers</a:t>
            </a:r>
            <a:endParaRPr lang="en-US" sz="2400" dirty="0">
              <a:latin typeface="Georgia"/>
              <a:cs typeface="Georgia"/>
            </a:endParaRPr>
          </a:p>
          <a:p>
            <a:pPr marL="26841" marR="10737" algn="just" defTabSz="1932584">
              <a:lnSpc>
                <a:spcPct val="102600"/>
              </a:lnSpc>
              <a:spcBef>
                <a:spcPts val="634"/>
              </a:spcBef>
            </a:pPr>
            <a:endParaRPr sz="2325" dirty="0">
              <a:solidFill>
                <a:prstClr val="black"/>
              </a:solidFill>
              <a:latin typeface="Georgia"/>
              <a:cs typeface="Georgia"/>
            </a:endParaRP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4CFE0E34-CD06-4140-8DEA-AFFD215212D1}"/>
              </a:ext>
            </a:extLst>
          </p:cNvPr>
          <p:cNvSpPr/>
          <p:nvPr/>
        </p:nvSpPr>
        <p:spPr>
          <a:xfrm>
            <a:off x="7917628" y="6260951"/>
            <a:ext cx="3539266" cy="268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590602" y="946697"/>
            <a:ext cx="3751098" cy="3059930"/>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txBox="1"/>
          <p:nvPr/>
        </p:nvSpPr>
        <p:spPr>
          <a:xfrm>
            <a:off x="6902292" y="213145"/>
            <a:ext cx="4795232" cy="1097319"/>
          </a:xfrm>
          <a:prstGeom prst="rect">
            <a:avLst/>
          </a:prstGeom>
        </p:spPr>
        <p:txBody>
          <a:bodyPr vert="horz" wrap="square" lIns="0" tIns="14763" rIns="0" bIns="0" rtlCol="0">
            <a:spAutoFit/>
          </a:bodyPr>
          <a:lstStyle/>
          <a:p>
            <a:pPr marL="26841" marR="10737" algn="just">
              <a:lnSpc>
                <a:spcPct val="102600"/>
              </a:lnSpc>
              <a:spcBef>
                <a:spcPts val="116"/>
              </a:spcBef>
            </a:pPr>
            <a:r>
              <a:rPr sz="2325" spc="-85" dirty="0">
                <a:latin typeface="Georgia"/>
                <a:cs typeface="Georgia"/>
              </a:rPr>
              <a:t>For </a:t>
            </a:r>
            <a:r>
              <a:rPr sz="2325" spc="-53" dirty="0">
                <a:latin typeface="Georgia"/>
                <a:cs typeface="Georgia"/>
              </a:rPr>
              <a:t>example, </a:t>
            </a:r>
            <a:r>
              <a:rPr sz="2325" spc="-116" dirty="0">
                <a:latin typeface="Georgia"/>
                <a:cs typeface="Georgia"/>
              </a:rPr>
              <a:t>we </a:t>
            </a:r>
            <a:r>
              <a:rPr sz="2325" spc="-63" dirty="0">
                <a:latin typeface="Georgia"/>
                <a:cs typeface="Georgia"/>
              </a:rPr>
              <a:t>could </a:t>
            </a:r>
            <a:r>
              <a:rPr sz="2325" spc="-53" dirty="0">
                <a:latin typeface="Georgia"/>
                <a:cs typeface="Georgia"/>
              </a:rPr>
              <a:t>approximate  </a:t>
            </a:r>
            <a:r>
              <a:rPr sz="2325" spc="-32" dirty="0">
                <a:latin typeface="Georgia"/>
                <a:cs typeface="Georgia"/>
              </a:rPr>
              <a:t>the </a:t>
            </a:r>
            <a:r>
              <a:rPr sz="2325" spc="-74" dirty="0">
                <a:latin typeface="Georgia"/>
                <a:cs typeface="Georgia"/>
              </a:rPr>
              <a:t>following </a:t>
            </a:r>
            <a:r>
              <a:rPr sz="2325" spc="-53" dirty="0">
                <a:latin typeface="Georgia"/>
                <a:cs typeface="Georgia"/>
              </a:rPr>
              <a:t>function </a:t>
            </a:r>
            <a:r>
              <a:rPr sz="2325" spc="-74" dirty="0">
                <a:latin typeface="Georgia"/>
                <a:cs typeface="Georgia"/>
              </a:rPr>
              <a:t>using </a:t>
            </a:r>
            <a:r>
              <a:rPr sz="2325" spc="-21" dirty="0">
                <a:latin typeface="Georgia"/>
                <a:cs typeface="Georgia"/>
              </a:rPr>
              <a:t>a </a:t>
            </a:r>
            <a:r>
              <a:rPr sz="2325" spc="-95" dirty="0">
                <a:latin typeface="Georgia"/>
                <a:cs typeface="Georgia"/>
              </a:rPr>
              <a:t>sum </a:t>
            </a:r>
            <a:r>
              <a:rPr sz="2325" spc="-85" dirty="0">
                <a:latin typeface="Georgia"/>
                <a:cs typeface="Georgia"/>
              </a:rPr>
              <a:t>of  </a:t>
            </a:r>
            <a:r>
              <a:rPr sz="2325" spc="-63" dirty="0">
                <a:latin typeface="Georgia"/>
                <a:cs typeface="Georgia"/>
              </a:rPr>
              <a:t>several</a:t>
            </a:r>
            <a:r>
              <a:rPr sz="2325" spc="190" dirty="0">
                <a:latin typeface="Georgia"/>
                <a:cs typeface="Georgia"/>
              </a:rPr>
              <a:t> </a:t>
            </a:r>
            <a:r>
              <a:rPr sz="2325" spc="-74" dirty="0">
                <a:latin typeface="Georgia"/>
                <a:cs typeface="Georgia"/>
              </a:rPr>
              <a:t>towers</a:t>
            </a:r>
            <a:endParaRPr sz="2325">
              <a:latin typeface="Georgia"/>
              <a:cs typeface="Georgia"/>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21742B1F-FD28-4A06-8C3C-86F732BFC12C}"/>
              </a:ext>
            </a:extLst>
          </p:cNvPr>
          <p:cNvSpPr/>
          <p:nvPr/>
        </p:nvSpPr>
        <p:spPr>
          <a:xfrm>
            <a:off x="7842325" y="6196405"/>
            <a:ext cx="3625327" cy="344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CF5460-9FB6-4707-BF71-73E85BDBC97A}"/>
              </a:ext>
            </a:extLst>
          </p:cNvPr>
          <p:cNvSpPr>
            <a:spLocks noGrp="1"/>
          </p:cNvSpPr>
          <p:nvPr>
            <p:ph idx="1"/>
          </p:nvPr>
        </p:nvSpPr>
        <p:spPr>
          <a:xfrm>
            <a:off x="838200" y="2696994"/>
            <a:ext cx="10515600" cy="1111213"/>
          </a:xfrm>
        </p:spPr>
        <p:txBody>
          <a:bodyPr/>
          <a:lstStyle/>
          <a:p>
            <a:pPr marL="0" indent="0">
              <a:buNone/>
            </a:pPr>
            <a:r>
              <a:rPr lang="en-US" spc="5" dirty="0">
                <a:latin typeface="Georgia"/>
                <a:cs typeface="Georgia"/>
              </a:rPr>
              <a:t>Can </a:t>
            </a:r>
            <a:r>
              <a:rPr lang="en-US" spc="-55" dirty="0">
                <a:latin typeface="Georgia"/>
                <a:cs typeface="Georgia"/>
              </a:rPr>
              <a:t>we </a:t>
            </a:r>
            <a:r>
              <a:rPr lang="en-US" spc="-45" dirty="0">
                <a:latin typeface="Georgia"/>
                <a:cs typeface="Georgia"/>
              </a:rPr>
              <a:t>come </a:t>
            </a:r>
            <a:r>
              <a:rPr lang="en-US" spc="-30" dirty="0">
                <a:latin typeface="Georgia"/>
                <a:cs typeface="Georgia"/>
              </a:rPr>
              <a:t>up </a:t>
            </a:r>
            <a:r>
              <a:rPr lang="en-US" spc="-10" dirty="0">
                <a:latin typeface="Georgia"/>
                <a:cs typeface="Georgia"/>
              </a:rPr>
              <a:t>with a </a:t>
            </a:r>
            <a:r>
              <a:rPr lang="en-US" spc="-30" dirty="0">
                <a:latin typeface="Georgia"/>
                <a:cs typeface="Georgia"/>
              </a:rPr>
              <a:t>neural </a:t>
            </a:r>
            <a:r>
              <a:rPr lang="en-US" spc="-35" dirty="0">
                <a:latin typeface="Georgia"/>
                <a:cs typeface="Georgia"/>
              </a:rPr>
              <a:t>network </a:t>
            </a:r>
            <a:r>
              <a:rPr lang="en-US" spc="-5" dirty="0">
                <a:latin typeface="Georgia"/>
                <a:cs typeface="Georgia"/>
              </a:rPr>
              <a:t>to </a:t>
            </a:r>
            <a:r>
              <a:rPr lang="en-US" spc="-35" dirty="0">
                <a:latin typeface="Georgia"/>
                <a:cs typeface="Georgia"/>
              </a:rPr>
              <a:t>represent </a:t>
            </a:r>
            <a:r>
              <a:rPr lang="en-US" spc="-15" dirty="0">
                <a:latin typeface="Georgia"/>
                <a:cs typeface="Georgia"/>
              </a:rPr>
              <a:t>this </a:t>
            </a:r>
            <a:r>
              <a:rPr lang="en-US" spc="-30" dirty="0">
                <a:latin typeface="Georgia"/>
                <a:cs typeface="Georgia"/>
              </a:rPr>
              <a:t>entire procedure </a:t>
            </a:r>
            <a:r>
              <a:rPr lang="en-US" spc="-40" dirty="0">
                <a:latin typeface="Georgia"/>
                <a:cs typeface="Georgia"/>
              </a:rPr>
              <a:t>of  </a:t>
            </a:r>
            <a:r>
              <a:rPr lang="en-US" spc="-20" dirty="0">
                <a:latin typeface="Georgia"/>
                <a:cs typeface="Georgia"/>
              </a:rPr>
              <a:t>constructing </a:t>
            </a:r>
            <a:r>
              <a:rPr lang="en-US" spc="-10" dirty="0">
                <a:latin typeface="Georgia"/>
                <a:cs typeface="Georgia"/>
              </a:rPr>
              <a:t>a </a:t>
            </a:r>
            <a:r>
              <a:rPr lang="en-US" spc="-65" dirty="0">
                <a:latin typeface="Georgia"/>
                <a:cs typeface="Georgia"/>
              </a:rPr>
              <a:t>3-</a:t>
            </a:r>
            <a:r>
              <a:rPr lang="en-US" spc="-35" dirty="0">
                <a:latin typeface="Georgia"/>
                <a:cs typeface="Georgia"/>
              </a:rPr>
              <a:t>dimensional tower</a:t>
            </a:r>
            <a:r>
              <a:rPr lang="en-US" spc="-75" dirty="0">
                <a:latin typeface="Georgia"/>
                <a:cs typeface="Georgia"/>
              </a:rPr>
              <a:t> </a:t>
            </a:r>
            <a:r>
              <a:rPr lang="en-US" spc="-15" dirty="0">
                <a:latin typeface="Georgia"/>
                <a:cs typeface="Georgia"/>
              </a:rPr>
              <a:t>?</a:t>
            </a:r>
            <a:endParaRPr lang="en-US" dirty="0">
              <a:latin typeface="Georgia"/>
              <a:cs typeface="Georgia"/>
            </a:endParaRPr>
          </a:p>
          <a:p>
            <a:endParaRPr lang="en-US" dirty="0"/>
          </a:p>
        </p:txBody>
      </p:sp>
    </p:spTree>
    <p:extLst>
      <p:ext uri="{BB962C8B-B14F-4D97-AF65-F5344CB8AC3E}">
        <p14:creationId xmlns:p14="http://schemas.microsoft.com/office/powerpoint/2010/main" val="22661487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024383" y="62297"/>
            <a:ext cx="10131319" cy="6020546"/>
          </a:xfrm>
          <a:custGeom>
            <a:avLst/>
            <a:gdLst/>
            <a:ahLst/>
            <a:cxnLst/>
            <a:rect l="l" t="t" r="r" b="b"/>
            <a:pathLst>
              <a:path w="4793615" h="2848610">
                <a:moveTo>
                  <a:pt x="0" y="0"/>
                </a:moveTo>
                <a:lnTo>
                  <a:pt x="4793487" y="0"/>
                </a:lnTo>
                <a:lnTo>
                  <a:pt x="4793487" y="2848355"/>
                </a:lnTo>
                <a:lnTo>
                  <a:pt x="0" y="2848355"/>
                </a:lnTo>
                <a:lnTo>
                  <a:pt x="0" y="0"/>
                </a:lnTo>
                <a:close/>
              </a:path>
            </a:pathLst>
          </a:custGeom>
          <a:solidFill>
            <a:srgbClr val="FFFFFF"/>
          </a:solidFill>
        </p:spPr>
        <p:txBody>
          <a:bodyPr wrap="square" lIns="0" tIns="0" rIns="0" bIns="0" rtlCol="0"/>
          <a:lstStyle/>
          <a:p>
            <a:endParaRPr sz="3804"/>
          </a:p>
        </p:txBody>
      </p:sp>
      <p:sp>
        <p:nvSpPr>
          <p:cNvPr id="4" name="object 4"/>
          <p:cNvSpPr/>
          <p:nvPr/>
        </p:nvSpPr>
        <p:spPr>
          <a:xfrm>
            <a:off x="6322892" y="1535358"/>
            <a:ext cx="1420449" cy="1067218"/>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5684063" y="62298"/>
            <a:ext cx="1743623" cy="1307717"/>
          </a:xfrm>
          <a:prstGeom prst="rect">
            <a:avLst/>
          </a:prstGeom>
          <a:blipFill>
            <a:blip r:embed="rId3" cstate="print"/>
            <a:stretch>
              <a:fillRect/>
            </a:stretch>
          </a:blipFill>
        </p:spPr>
        <p:txBody>
          <a:bodyPr wrap="square" lIns="0" tIns="0" rIns="0" bIns="0" rtlCol="0"/>
          <a:lstStyle/>
          <a:p>
            <a:endParaRPr sz="3804"/>
          </a:p>
        </p:txBody>
      </p:sp>
      <p:sp>
        <p:nvSpPr>
          <p:cNvPr id="6" name="object 6"/>
          <p:cNvSpPr/>
          <p:nvPr/>
        </p:nvSpPr>
        <p:spPr>
          <a:xfrm>
            <a:off x="9607214" y="3278981"/>
            <a:ext cx="1540699" cy="1157405"/>
          </a:xfrm>
          <a:prstGeom prst="rect">
            <a:avLst/>
          </a:prstGeom>
          <a:blipFill>
            <a:blip r:embed="rId4" cstate="print"/>
            <a:stretch>
              <a:fillRect/>
            </a:stretch>
          </a:blipFill>
        </p:spPr>
        <p:txBody>
          <a:bodyPr wrap="square" lIns="0" tIns="0" rIns="0" bIns="0" rtlCol="0"/>
          <a:lstStyle/>
          <a:p>
            <a:endParaRPr sz="3804"/>
          </a:p>
        </p:txBody>
      </p:sp>
      <p:sp>
        <p:nvSpPr>
          <p:cNvPr id="7" name="object 7"/>
          <p:cNvSpPr/>
          <p:nvPr/>
        </p:nvSpPr>
        <p:spPr>
          <a:xfrm>
            <a:off x="6210157" y="3346622"/>
            <a:ext cx="1533186" cy="1149889"/>
          </a:xfrm>
          <a:prstGeom prst="rect">
            <a:avLst/>
          </a:prstGeom>
          <a:blipFill>
            <a:blip r:embed="rId5" cstate="print"/>
            <a:stretch>
              <a:fillRect/>
            </a:stretch>
          </a:blipFill>
        </p:spPr>
        <p:txBody>
          <a:bodyPr wrap="square" lIns="0" tIns="0" rIns="0" bIns="0" rtlCol="0"/>
          <a:lstStyle/>
          <a:p>
            <a:endParaRPr sz="3804"/>
          </a:p>
        </p:txBody>
      </p:sp>
      <p:sp>
        <p:nvSpPr>
          <p:cNvPr id="8" name="object 8"/>
          <p:cNvSpPr/>
          <p:nvPr/>
        </p:nvSpPr>
        <p:spPr>
          <a:xfrm>
            <a:off x="8374655" y="1888593"/>
            <a:ext cx="1698527" cy="1277653"/>
          </a:xfrm>
          <a:prstGeom prst="rect">
            <a:avLst/>
          </a:prstGeom>
          <a:blipFill>
            <a:blip r:embed="rId6" cstate="print"/>
            <a:stretch>
              <a:fillRect/>
            </a:stretch>
          </a:blipFill>
        </p:spPr>
        <p:txBody>
          <a:bodyPr wrap="square" lIns="0" tIns="0" rIns="0" bIns="0" rtlCol="0"/>
          <a:lstStyle/>
          <a:p>
            <a:endParaRPr sz="3804"/>
          </a:p>
        </p:txBody>
      </p:sp>
      <p:sp>
        <p:nvSpPr>
          <p:cNvPr id="9" name="object 9"/>
          <p:cNvSpPr/>
          <p:nvPr/>
        </p:nvSpPr>
        <p:spPr>
          <a:xfrm>
            <a:off x="2497442" y="1835984"/>
            <a:ext cx="1706045" cy="1277653"/>
          </a:xfrm>
          <a:prstGeom prst="rect">
            <a:avLst/>
          </a:prstGeom>
          <a:blipFill>
            <a:blip r:embed="rId7" cstate="print"/>
            <a:stretch>
              <a:fillRect/>
            </a:stretch>
          </a:blipFill>
        </p:spPr>
        <p:txBody>
          <a:bodyPr wrap="square" lIns="0" tIns="0" rIns="0" bIns="0" rtlCol="0"/>
          <a:lstStyle/>
          <a:p>
            <a:endParaRPr sz="3804"/>
          </a:p>
        </p:txBody>
      </p:sp>
      <p:sp>
        <p:nvSpPr>
          <p:cNvPr id="10" name="object 10"/>
          <p:cNvSpPr/>
          <p:nvPr/>
        </p:nvSpPr>
        <p:spPr>
          <a:xfrm>
            <a:off x="4504112" y="3346622"/>
            <a:ext cx="1503123" cy="1127342"/>
          </a:xfrm>
          <a:prstGeom prst="rect">
            <a:avLst/>
          </a:prstGeom>
          <a:blipFill>
            <a:blip r:embed="rId8" cstate="print"/>
            <a:stretch>
              <a:fillRect/>
            </a:stretch>
          </a:blipFill>
        </p:spPr>
        <p:txBody>
          <a:bodyPr wrap="square" lIns="0" tIns="0" rIns="0" bIns="0" rtlCol="0"/>
          <a:lstStyle/>
          <a:p>
            <a:endParaRPr sz="3804"/>
          </a:p>
        </p:txBody>
      </p:sp>
      <p:sp>
        <p:nvSpPr>
          <p:cNvPr id="11" name="object 11"/>
          <p:cNvSpPr/>
          <p:nvPr/>
        </p:nvSpPr>
        <p:spPr>
          <a:xfrm>
            <a:off x="1024381" y="3309044"/>
            <a:ext cx="1600826" cy="1202499"/>
          </a:xfrm>
          <a:prstGeom prst="rect">
            <a:avLst/>
          </a:prstGeom>
          <a:blipFill>
            <a:blip r:embed="rId9" cstate="print"/>
            <a:stretch>
              <a:fillRect/>
            </a:stretch>
          </a:blipFill>
        </p:spPr>
        <p:txBody>
          <a:bodyPr wrap="square" lIns="0" tIns="0" rIns="0" bIns="0" rtlCol="0"/>
          <a:lstStyle/>
          <a:p>
            <a:endParaRPr sz="3804"/>
          </a:p>
        </p:txBody>
      </p:sp>
      <p:sp>
        <p:nvSpPr>
          <p:cNvPr id="12" name="object 12"/>
          <p:cNvSpPr/>
          <p:nvPr/>
        </p:nvSpPr>
        <p:spPr>
          <a:xfrm>
            <a:off x="2985957" y="3521061"/>
            <a:ext cx="458300" cy="216374"/>
          </a:xfrm>
          <a:prstGeom prst="rect">
            <a:avLst/>
          </a:prstGeom>
          <a:blipFill>
            <a:blip r:embed="rId10" cstate="print"/>
            <a:stretch>
              <a:fillRect/>
            </a:stretch>
          </a:blipFill>
        </p:spPr>
        <p:txBody>
          <a:bodyPr wrap="square" lIns="0" tIns="0" rIns="0" bIns="0" rtlCol="0"/>
          <a:lstStyle/>
          <a:p>
            <a:endParaRPr sz="3804"/>
          </a:p>
        </p:txBody>
      </p:sp>
      <p:sp>
        <p:nvSpPr>
          <p:cNvPr id="13" name="object 13"/>
          <p:cNvSpPr/>
          <p:nvPr/>
        </p:nvSpPr>
        <p:spPr>
          <a:xfrm>
            <a:off x="2474895" y="3639731"/>
            <a:ext cx="608765" cy="608765"/>
          </a:xfrm>
          <a:prstGeom prst="rect">
            <a:avLst/>
          </a:prstGeom>
          <a:blipFill>
            <a:blip r:embed="rId11" cstate="print"/>
            <a:stretch>
              <a:fillRect/>
            </a:stretch>
          </a:blipFill>
        </p:spPr>
        <p:txBody>
          <a:bodyPr wrap="square" lIns="0" tIns="0" rIns="0" bIns="0" rtlCol="0"/>
          <a:lstStyle/>
          <a:p>
            <a:endParaRPr sz="3804"/>
          </a:p>
        </p:txBody>
      </p:sp>
      <p:sp>
        <p:nvSpPr>
          <p:cNvPr id="14" name="object 14"/>
          <p:cNvSpPr/>
          <p:nvPr/>
        </p:nvSpPr>
        <p:spPr>
          <a:xfrm>
            <a:off x="2478653" y="3643489"/>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15" name="object 15"/>
          <p:cNvSpPr/>
          <p:nvPr/>
        </p:nvSpPr>
        <p:spPr>
          <a:xfrm>
            <a:off x="3873025" y="3518881"/>
            <a:ext cx="428164" cy="188491"/>
          </a:xfrm>
          <a:prstGeom prst="rect">
            <a:avLst/>
          </a:prstGeom>
          <a:blipFill>
            <a:blip r:embed="rId12" cstate="print"/>
            <a:stretch>
              <a:fillRect/>
            </a:stretch>
          </a:blipFill>
        </p:spPr>
        <p:txBody>
          <a:bodyPr wrap="square" lIns="0" tIns="0" rIns="0" bIns="0" rtlCol="0"/>
          <a:lstStyle/>
          <a:p>
            <a:endParaRPr sz="3804"/>
          </a:p>
        </p:txBody>
      </p:sp>
      <p:sp>
        <p:nvSpPr>
          <p:cNvPr id="16" name="object 16"/>
          <p:cNvSpPr/>
          <p:nvPr/>
        </p:nvSpPr>
        <p:spPr>
          <a:xfrm>
            <a:off x="4203487" y="3609669"/>
            <a:ext cx="608765" cy="608765"/>
          </a:xfrm>
          <a:prstGeom prst="rect">
            <a:avLst/>
          </a:prstGeom>
          <a:blipFill>
            <a:blip r:embed="rId11" cstate="print"/>
            <a:stretch>
              <a:fillRect/>
            </a:stretch>
          </a:blipFill>
        </p:spPr>
        <p:txBody>
          <a:bodyPr wrap="square" lIns="0" tIns="0" rIns="0" bIns="0" rtlCol="0"/>
          <a:lstStyle/>
          <a:p>
            <a:endParaRPr sz="3804"/>
          </a:p>
        </p:txBody>
      </p:sp>
      <p:sp>
        <p:nvSpPr>
          <p:cNvPr id="17" name="object 17"/>
          <p:cNvSpPr/>
          <p:nvPr/>
        </p:nvSpPr>
        <p:spPr>
          <a:xfrm>
            <a:off x="4207245" y="3613427"/>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18" name="object 18"/>
          <p:cNvSpPr/>
          <p:nvPr/>
        </p:nvSpPr>
        <p:spPr>
          <a:xfrm>
            <a:off x="3869043" y="2690509"/>
            <a:ext cx="2148661" cy="412017"/>
          </a:xfrm>
          <a:custGeom>
            <a:avLst/>
            <a:gdLst/>
            <a:ahLst/>
            <a:cxnLst/>
            <a:rect l="l" t="t" r="r" b="b"/>
            <a:pathLst>
              <a:path w="1016635" h="194944">
                <a:moveTo>
                  <a:pt x="0" y="194868"/>
                </a:moveTo>
                <a:lnTo>
                  <a:pt x="1016127" y="0"/>
                </a:lnTo>
              </a:path>
            </a:pathLst>
          </a:custGeom>
          <a:ln w="3556">
            <a:solidFill>
              <a:srgbClr val="000000"/>
            </a:solidFill>
          </a:ln>
        </p:spPr>
        <p:txBody>
          <a:bodyPr wrap="square" lIns="0" tIns="0" rIns="0" bIns="0" rtlCol="0"/>
          <a:lstStyle/>
          <a:p>
            <a:endParaRPr sz="3804"/>
          </a:p>
        </p:txBody>
      </p:sp>
      <p:sp>
        <p:nvSpPr>
          <p:cNvPr id="19" name="object 19"/>
          <p:cNvSpPr/>
          <p:nvPr/>
        </p:nvSpPr>
        <p:spPr>
          <a:xfrm>
            <a:off x="5998742" y="2667136"/>
            <a:ext cx="57709" cy="52341"/>
          </a:xfrm>
          <a:custGeom>
            <a:avLst/>
            <a:gdLst/>
            <a:ahLst/>
            <a:cxnLst/>
            <a:rect l="l" t="t" r="r" b="b"/>
            <a:pathLst>
              <a:path w="27305" h="24765">
                <a:moveTo>
                  <a:pt x="4693" y="24465"/>
                </a:moveTo>
                <a:lnTo>
                  <a:pt x="8463" y="11059"/>
                </a:lnTo>
                <a:lnTo>
                  <a:pt x="0" y="0"/>
                </a:lnTo>
                <a:lnTo>
                  <a:pt x="26776" y="7538"/>
                </a:lnTo>
                <a:lnTo>
                  <a:pt x="4693" y="24465"/>
                </a:lnTo>
                <a:close/>
              </a:path>
            </a:pathLst>
          </a:custGeom>
          <a:solidFill>
            <a:srgbClr val="000000"/>
          </a:solidFill>
        </p:spPr>
        <p:txBody>
          <a:bodyPr wrap="square" lIns="0" tIns="0" rIns="0" bIns="0" rtlCol="0"/>
          <a:lstStyle/>
          <a:p>
            <a:endParaRPr sz="3804"/>
          </a:p>
        </p:txBody>
      </p:sp>
      <p:sp>
        <p:nvSpPr>
          <p:cNvPr id="20" name="object 20"/>
          <p:cNvSpPr/>
          <p:nvPr/>
        </p:nvSpPr>
        <p:spPr>
          <a:xfrm>
            <a:off x="5998742" y="2667136"/>
            <a:ext cx="57709" cy="52341"/>
          </a:xfrm>
          <a:custGeom>
            <a:avLst/>
            <a:gdLst/>
            <a:ahLst/>
            <a:cxnLst/>
            <a:rect l="l" t="t" r="r" b="b"/>
            <a:pathLst>
              <a:path w="27305" h="24765">
                <a:moveTo>
                  <a:pt x="26776" y="7538"/>
                </a:moveTo>
                <a:lnTo>
                  <a:pt x="4693" y="24465"/>
                </a:lnTo>
                <a:lnTo>
                  <a:pt x="8463" y="11059"/>
                </a:lnTo>
                <a:lnTo>
                  <a:pt x="0" y="0"/>
                </a:lnTo>
                <a:lnTo>
                  <a:pt x="26776" y="7538"/>
                </a:lnTo>
                <a:close/>
              </a:path>
            </a:pathLst>
          </a:custGeom>
          <a:ln w="3556">
            <a:solidFill>
              <a:srgbClr val="000000"/>
            </a:solidFill>
          </a:ln>
        </p:spPr>
        <p:txBody>
          <a:bodyPr wrap="square" lIns="0" tIns="0" rIns="0" bIns="0" rtlCol="0"/>
          <a:lstStyle/>
          <a:p>
            <a:endParaRPr sz="3804"/>
          </a:p>
        </p:txBody>
      </p:sp>
      <p:sp>
        <p:nvSpPr>
          <p:cNvPr id="21" name="object 21"/>
          <p:cNvSpPr/>
          <p:nvPr/>
        </p:nvSpPr>
        <p:spPr>
          <a:xfrm>
            <a:off x="3354222" y="3008419"/>
            <a:ext cx="608765" cy="608765"/>
          </a:xfrm>
          <a:prstGeom prst="rect">
            <a:avLst/>
          </a:prstGeom>
          <a:blipFill>
            <a:blip r:embed="rId11" cstate="print"/>
            <a:stretch>
              <a:fillRect/>
            </a:stretch>
          </a:blipFill>
        </p:spPr>
        <p:txBody>
          <a:bodyPr wrap="square" lIns="0" tIns="0" rIns="0" bIns="0" rtlCol="0"/>
          <a:lstStyle/>
          <a:p>
            <a:endParaRPr sz="3804"/>
          </a:p>
        </p:txBody>
      </p:sp>
      <p:sp>
        <p:nvSpPr>
          <p:cNvPr id="22" name="object 22"/>
          <p:cNvSpPr/>
          <p:nvPr/>
        </p:nvSpPr>
        <p:spPr>
          <a:xfrm>
            <a:off x="3357980" y="3012177"/>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23" name="object 23"/>
          <p:cNvSpPr/>
          <p:nvPr/>
        </p:nvSpPr>
        <p:spPr>
          <a:xfrm>
            <a:off x="4531394" y="4256312"/>
            <a:ext cx="691168" cy="1221288"/>
          </a:xfrm>
          <a:custGeom>
            <a:avLst/>
            <a:gdLst/>
            <a:ahLst/>
            <a:cxnLst/>
            <a:rect l="l" t="t" r="r" b="b"/>
            <a:pathLst>
              <a:path w="327025" h="577850">
                <a:moveTo>
                  <a:pt x="326689" y="577707"/>
                </a:moveTo>
                <a:lnTo>
                  <a:pt x="0" y="0"/>
                </a:lnTo>
              </a:path>
            </a:pathLst>
          </a:custGeom>
          <a:ln w="3556">
            <a:solidFill>
              <a:srgbClr val="000000"/>
            </a:solidFill>
          </a:ln>
        </p:spPr>
        <p:txBody>
          <a:bodyPr wrap="square" lIns="0" tIns="0" rIns="0" bIns="0" rtlCol="0"/>
          <a:lstStyle/>
          <a:p>
            <a:endParaRPr sz="3804"/>
          </a:p>
        </p:txBody>
      </p:sp>
      <p:sp>
        <p:nvSpPr>
          <p:cNvPr id="24" name="object 24"/>
          <p:cNvSpPr/>
          <p:nvPr/>
        </p:nvSpPr>
        <p:spPr>
          <a:xfrm>
            <a:off x="4512002" y="4221967"/>
            <a:ext cx="49657" cy="59051"/>
          </a:xfrm>
          <a:custGeom>
            <a:avLst/>
            <a:gdLst/>
            <a:ahLst/>
            <a:cxnLst/>
            <a:rect l="l" t="t" r="r" b="b"/>
            <a:pathLst>
              <a:path w="23494" h="27939">
                <a:moveTo>
                  <a:pt x="1422" y="27807"/>
                </a:moveTo>
                <a:lnTo>
                  <a:pt x="0" y="0"/>
                </a:lnTo>
                <a:lnTo>
                  <a:pt x="23078" y="15539"/>
                </a:lnTo>
                <a:lnTo>
                  <a:pt x="9174" y="16250"/>
                </a:lnTo>
                <a:lnTo>
                  <a:pt x="1422" y="27807"/>
                </a:lnTo>
                <a:close/>
              </a:path>
            </a:pathLst>
          </a:custGeom>
          <a:solidFill>
            <a:srgbClr val="000000"/>
          </a:solidFill>
        </p:spPr>
        <p:txBody>
          <a:bodyPr wrap="square" lIns="0" tIns="0" rIns="0" bIns="0" rtlCol="0"/>
          <a:lstStyle/>
          <a:p>
            <a:endParaRPr sz="3804"/>
          </a:p>
        </p:txBody>
      </p:sp>
      <p:sp>
        <p:nvSpPr>
          <p:cNvPr id="25" name="object 25"/>
          <p:cNvSpPr/>
          <p:nvPr/>
        </p:nvSpPr>
        <p:spPr>
          <a:xfrm>
            <a:off x="4512002" y="4221967"/>
            <a:ext cx="49657" cy="59051"/>
          </a:xfrm>
          <a:custGeom>
            <a:avLst/>
            <a:gdLst/>
            <a:ahLst/>
            <a:cxnLst/>
            <a:rect l="l" t="t" r="r" b="b"/>
            <a:pathLst>
              <a:path w="23494" h="27939">
                <a:moveTo>
                  <a:pt x="0" y="0"/>
                </a:moveTo>
                <a:lnTo>
                  <a:pt x="23078" y="15539"/>
                </a:lnTo>
                <a:lnTo>
                  <a:pt x="9174" y="16250"/>
                </a:lnTo>
                <a:lnTo>
                  <a:pt x="1422" y="27807"/>
                </a:lnTo>
                <a:lnTo>
                  <a:pt x="0" y="0"/>
                </a:lnTo>
                <a:close/>
              </a:path>
            </a:pathLst>
          </a:custGeom>
          <a:ln w="3556">
            <a:solidFill>
              <a:srgbClr val="000000"/>
            </a:solidFill>
          </a:ln>
        </p:spPr>
        <p:txBody>
          <a:bodyPr wrap="square" lIns="0" tIns="0" rIns="0" bIns="0" rtlCol="0"/>
          <a:lstStyle/>
          <a:p>
            <a:endParaRPr sz="3804"/>
          </a:p>
        </p:txBody>
      </p:sp>
      <p:sp>
        <p:nvSpPr>
          <p:cNvPr id="26" name="object 26"/>
          <p:cNvSpPr/>
          <p:nvPr/>
        </p:nvSpPr>
        <p:spPr>
          <a:xfrm>
            <a:off x="2822041" y="4266310"/>
            <a:ext cx="2400971" cy="1211893"/>
          </a:xfrm>
          <a:custGeom>
            <a:avLst/>
            <a:gdLst/>
            <a:ahLst/>
            <a:cxnLst/>
            <a:rect l="l" t="t" r="r" b="b"/>
            <a:pathLst>
              <a:path w="1136014" h="573405">
                <a:moveTo>
                  <a:pt x="1135466" y="572978"/>
                </a:moveTo>
                <a:lnTo>
                  <a:pt x="0" y="0"/>
                </a:lnTo>
              </a:path>
            </a:pathLst>
          </a:custGeom>
          <a:ln w="3556">
            <a:solidFill>
              <a:srgbClr val="000000"/>
            </a:solidFill>
          </a:ln>
        </p:spPr>
        <p:txBody>
          <a:bodyPr wrap="square" lIns="0" tIns="0" rIns="0" bIns="0" rtlCol="0"/>
          <a:lstStyle/>
          <a:p>
            <a:endParaRPr sz="3804"/>
          </a:p>
        </p:txBody>
      </p:sp>
      <p:sp>
        <p:nvSpPr>
          <p:cNvPr id="27" name="object 27"/>
          <p:cNvSpPr/>
          <p:nvPr/>
        </p:nvSpPr>
        <p:spPr>
          <a:xfrm>
            <a:off x="2786793" y="4248496"/>
            <a:ext cx="59051" cy="48315"/>
          </a:xfrm>
          <a:custGeom>
            <a:avLst/>
            <a:gdLst/>
            <a:ahLst/>
            <a:cxnLst/>
            <a:rect l="l" t="t" r="r" b="b"/>
            <a:pathLst>
              <a:path w="27940" h="22860">
                <a:moveTo>
                  <a:pt x="16606" y="22331"/>
                </a:moveTo>
                <a:lnTo>
                  <a:pt x="0" y="0"/>
                </a:lnTo>
                <a:lnTo>
                  <a:pt x="27807" y="106"/>
                </a:lnTo>
                <a:lnTo>
                  <a:pt x="16677" y="8427"/>
                </a:lnTo>
                <a:lnTo>
                  <a:pt x="16606" y="22331"/>
                </a:lnTo>
                <a:close/>
              </a:path>
            </a:pathLst>
          </a:custGeom>
          <a:solidFill>
            <a:srgbClr val="000000"/>
          </a:solidFill>
        </p:spPr>
        <p:txBody>
          <a:bodyPr wrap="square" lIns="0" tIns="0" rIns="0" bIns="0" rtlCol="0"/>
          <a:lstStyle/>
          <a:p>
            <a:endParaRPr sz="3804"/>
          </a:p>
        </p:txBody>
      </p:sp>
      <p:sp>
        <p:nvSpPr>
          <p:cNvPr id="28" name="object 28"/>
          <p:cNvSpPr/>
          <p:nvPr/>
        </p:nvSpPr>
        <p:spPr>
          <a:xfrm>
            <a:off x="2786793" y="4248496"/>
            <a:ext cx="59051" cy="48315"/>
          </a:xfrm>
          <a:custGeom>
            <a:avLst/>
            <a:gdLst/>
            <a:ahLst/>
            <a:cxnLst/>
            <a:rect l="l" t="t" r="r" b="b"/>
            <a:pathLst>
              <a:path w="27940" h="22860">
                <a:moveTo>
                  <a:pt x="0" y="0"/>
                </a:moveTo>
                <a:lnTo>
                  <a:pt x="27807" y="106"/>
                </a:lnTo>
                <a:lnTo>
                  <a:pt x="16677" y="8427"/>
                </a:lnTo>
                <a:lnTo>
                  <a:pt x="16606" y="22331"/>
                </a:lnTo>
                <a:lnTo>
                  <a:pt x="0" y="0"/>
                </a:lnTo>
                <a:close/>
              </a:path>
            </a:pathLst>
          </a:custGeom>
          <a:ln w="3556">
            <a:solidFill>
              <a:srgbClr val="000000"/>
            </a:solidFill>
          </a:ln>
        </p:spPr>
        <p:txBody>
          <a:bodyPr wrap="square" lIns="0" tIns="0" rIns="0" bIns="0" rtlCol="0"/>
          <a:lstStyle/>
          <a:p>
            <a:endParaRPr sz="3804"/>
          </a:p>
        </p:txBody>
      </p:sp>
      <p:sp>
        <p:nvSpPr>
          <p:cNvPr id="29" name="object 29"/>
          <p:cNvSpPr/>
          <p:nvPr/>
        </p:nvSpPr>
        <p:spPr>
          <a:xfrm>
            <a:off x="4917471" y="5473541"/>
            <a:ext cx="608765" cy="608765"/>
          </a:xfrm>
          <a:prstGeom prst="rect">
            <a:avLst/>
          </a:prstGeom>
          <a:blipFill>
            <a:blip r:embed="rId11" cstate="print"/>
            <a:stretch>
              <a:fillRect/>
            </a:stretch>
          </a:blipFill>
        </p:spPr>
        <p:txBody>
          <a:bodyPr wrap="square" lIns="0" tIns="0" rIns="0" bIns="0" rtlCol="0"/>
          <a:lstStyle/>
          <a:p>
            <a:endParaRPr sz="3804"/>
          </a:p>
        </p:txBody>
      </p:sp>
      <p:sp>
        <p:nvSpPr>
          <p:cNvPr id="30" name="object 30"/>
          <p:cNvSpPr/>
          <p:nvPr/>
        </p:nvSpPr>
        <p:spPr>
          <a:xfrm>
            <a:off x="4921229" y="5477299"/>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1" name="object 31"/>
          <p:cNvSpPr/>
          <p:nvPr/>
        </p:nvSpPr>
        <p:spPr>
          <a:xfrm>
            <a:off x="8081543" y="3490999"/>
            <a:ext cx="458300" cy="216374"/>
          </a:xfrm>
          <a:prstGeom prst="rect">
            <a:avLst/>
          </a:prstGeom>
          <a:blipFill>
            <a:blip r:embed="rId13" cstate="print"/>
            <a:stretch>
              <a:fillRect/>
            </a:stretch>
          </a:blipFill>
        </p:spPr>
        <p:txBody>
          <a:bodyPr wrap="square" lIns="0" tIns="0" rIns="0" bIns="0" rtlCol="0"/>
          <a:lstStyle/>
          <a:p>
            <a:endParaRPr sz="3804"/>
          </a:p>
        </p:txBody>
      </p:sp>
      <p:sp>
        <p:nvSpPr>
          <p:cNvPr id="32" name="object 32"/>
          <p:cNvSpPr/>
          <p:nvPr/>
        </p:nvSpPr>
        <p:spPr>
          <a:xfrm>
            <a:off x="7570483" y="3609669"/>
            <a:ext cx="608765" cy="608765"/>
          </a:xfrm>
          <a:prstGeom prst="rect">
            <a:avLst/>
          </a:prstGeom>
          <a:blipFill>
            <a:blip r:embed="rId11" cstate="print"/>
            <a:stretch>
              <a:fillRect/>
            </a:stretch>
          </a:blipFill>
        </p:spPr>
        <p:txBody>
          <a:bodyPr wrap="square" lIns="0" tIns="0" rIns="0" bIns="0" rtlCol="0"/>
          <a:lstStyle/>
          <a:p>
            <a:endParaRPr sz="3804"/>
          </a:p>
        </p:txBody>
      </p:sp>
      <p:sp>
        <p:nvSpPr>
          <p:cNvPr id="33" name="object 33"/>
          <p:cNvSpPr/>
          <p:nvPr/>
        </p:nvSpPr>
        <p:spPr>
          <a:xfrm>
            <a:off x="7574241" y="3613427"/>
            <a:ext cx="601249" cy="601249"/>
          </a:xfrm>
          <a:custGeom>
            <a:avLst/>
            <a:gdLst/>
            <a:ahLst/>
            <a:cxnLst/>
            <a:rect l="l" t="t" r="r" b="b"/>
            <a:pathLst>
              <a:path w="284479"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4" name="object 34"/>
          <p:cNvSpPr/>
          <p:nvPr/>
        </p:nvSpPr>
        <p:spPr>
          <a:xfrm>
            <a:off x="8968613" y="3488818"/>
            <a:ext cx="428164" cy="188491"/>
          </a:xfrm>
          <a:prstGeom prst="rect">
            <a:avLst/>
          </a:prstGeom>
          <a:blipFill>
            <a:blip r:embed="rId14" cstate="print"/>
            <a:stretch>
              <a:fillRect/>
            </a:stretch>
          </a:blipFill>
        </p:spPr>
        <p:txBody>
          <a:bodyPr wrap="square" lIns="0" tIns="0" rIns="0" bIns="0" rtlCol="0"/>
          <a:lstStyle/>
          <a:p>
            <a:endParaRPr sz="3804"/>
          </a:p>
        </p:txBody>
      </p:sp>
      <p:sp>
        <p:nvSpPr>
          <p:cNvPr id="35" name="object 35"/>
          <p:cNvSpPr/>
          <p:nvPr/>
        </p:nvSpPr>
        <p:spPr>
          <a:xfrm>
            <a:off x="9299075" y="3579606"/>
            <a:ext cx="608765" cy="608765"/>
          </a:xfrm>
          <a:prstGeom prst="rect">
            <a:avLst/>
          </a:prstGeom>
          <a:blipFill>
            <a:blip r:embed="rId11" cstate="print"/>
            <a:stretch>
              <a:fillRect/>
            </a:stretch>
          </a:blipFill>
        </p:spPr>
        <p:txBody>
          <a:bodyPr wrap="square" lIns="0" tIns="0" rIns="0" bIns="0" rtlCol="0"/>
          <a:lstStyle/>
          <a:p>
            <a:endParaRPr sz="3804"/>
          </a:p>
        </p:txBody>
      </p:sp>
      <p:sp>
        <p:nvSpPr>
          <p:cNvPr id="36" name="object 36"/>
          <p:cNvSpPr/>
          <p:nvPr/>
        </p:nvSpPr>
        <p:spPr>
          <a:xfrm>
            <a:off x="9302831" y="3583364"/>
            <a:ext cx="601249" cy="601249"/>
          </a:xfrm>
          <a:custGeom>
            <a:avLst/>
            <a:gdLst/>
            <a:ahLst/>
            <a:cxnLst/>
            <a:rect l="l" t="t" r="r" b="b"/>
            <a:pathLst>
              <a:path w="284479" h="284480">
                <a:moveTo>
                  <a:pt x="284480" y="142240"/>
                </a:moveTo>
                <a:lnTo>
                  <a:pt x="277228" y="187198"/>
                </a:lnTo>
                <a:lnTo>
                  <a:pt x="257034" y="226244"/>
                </a:lnTo>
                <a:lnTo>
                  <a:pt x="226242" y="257035"/>
                </a:lnTo>
                <a:lnTo>
                  <a:pt x="187196" y="277228"/>
                </a:lnTo>
                <a:lnTo>
                  <a:pt x="142240" y="284480"/>
                </a:lnTo>
                <a:lnTo>
                  <a:pt x="97283" y="277228"/>
                </a:lnTo>
                <a:lnTo>
                  <a:pt x="58237" y="257035"/>
                </a:lnTo>
                <a:lnTo>
                  <a:pt x="27445" y="226244"/>
                </a:lnTo>
                <a:lnTo>
                  <a:pt x="7251" y="187198"/>
                </a:lnTo>
                <a:lnTo>
                  <a:pt x="0" y="142240"/>
                </a:lnTo>
                <a:lnTo>
                  <a:pt x="7251" y="97281"/>
                </a:lnTo>
                <a:lnTo>
                  <a:pt x="27445" y="58235"/>
                </a:lnTo>
                <a:lnTo>
                  <a:pt x="58237" y="27444"/>
                </a:lnTo>
                <a:lnTo>
                  <a:pt x="97283" y="7251"/>
                </a:lnTo>
                <a:lnTo>
                  <a:pt x="142240" y="0"/>
                </a:lnTo>
                <a:lnTo>
                  <a:pt x="187196" y="7251"/>
                </a:lnTo>
                <a:lnTo>
                  <a:pt x="226242" y="27444"/>
                </a:lnTo>
                <a:lnTo>
                  <a:pt x="257034"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7" name="object 37"/>
          <p:cNvSpPr/>
          <p:nvPr/>
        </p:nvSpPr>
        <p:spPr>
          <a:xfrm>
            <a:off x="6531523" y="2690435"/>
            <a:ext cx="2013112" cy="382491"/>
          </a:xfrm>
          <a:custGeom>
            <a:avLst/>
            <a:gdLst/>
            <a:ahLst/>
            <a:cxnLst/>
            <a:rect l="l" t="t" r="r" b="b"/>
            <a:pathLst>
              <a:path w="952500" h="180975">
                <a:moveTo>
                  <a:pt x="952083" y="180680"/>
                </a:moveTo>
                <a:lnTo>
                  <a:pt x="0" y="0"/>
                </a:lnTo>
              </a:path>
            </a:pathLst>
          </a:custGeom>
          <a:ln w="3556">
            <a:solidFill>
              <a:srgbClr val="000000"/>
            </a:solidFill>
          </a:ln>
        </p:spPr>
        <p:txBody>
          <a:bodyPr wrap="square" lIns="0" tIns="0" rIns="0" bIns="0" rtlCol="0"/>
          <a:lstStyle/>
          <a:p>
            <a:endParaRPr sz="3804"/>
          </a:p>
        </p:txBody>
      </p:sp>
      <p:sp>
        <p:nvSpPr>
          <p:cNvPr id="38" name="object 38"/>
          <p:cNvSpPr/>
          <p:nvPr/>
        </p:nvSpPr>
        <p:spPr>
          <a:xfrm>
            <a:off x="6492744" y="2667062"/>
            <a:ext cx="57709" cy="52341"/>
          </a:xfrm>
          <a:custGeom>
            <a:avLst/>
            <a:gdLst/>
            <a:ahLst/>
            <a:cxnLst/>
            <a:rect l="l" t="t" r="r" b="b"/>
            <a:pathLst>
              <a:path w="27305" h="24765">
                <a:moveTo>
                  <a:pt x="22118" y="24429"/>
                </a:moveTo>
                <a:lnTo>
                  <a:pt x="0" y="7574"/>
                </a:lnTo>
                <a:lnTo>
                  <a:pt x="26776" y="0"/>
                </a:lnTo>
                <a:lnTo>
                  <a:pt x="18348" y="11059"/>
                </a:lnTo>
                <a:lnTo>
                  <a:pt x="22118" y="24429"/>
                </a:lnTo>
                <a:close/>
              </a:path>
            </a:pathLst>
          </a:custGeom>
          <a:solidFill>
            <a:srgbClr val="000000"/>
          </a:solidFill>
        </p:spPr>
        <p:txBody>
          <a:bodyPr wrap="square" lIns="0" tIns="0" rIns="0" bIns="0" rtlCol="0"/>
          <a:lstStyle/>
          <a:p>
            <a:endParaRPr sz="3804"/>
          </a:p>
        </p:txBody>
      </p:sp>
      <p:sp>
        <p:nvSpPr>
          <p:cNvPr id="39" name="object 39"/>
          <p:cNvSpPr/>
          <p:nvPr/>
        </p:nvSpPr>
        <p:spPr>
          <a:xfrm>
            <a:off x="6492744" y="2667062"/>
            <a:ext cx="57709" cy="52341"/>
          </a:xfrm>
          <a:custGeom>
            <a:avLst/>
            <a:gdLst/>
            <a:ahLst/>
            <a:cxnLst/>
            <a:rect l="l" t="t" r="r" b="b"/>
            <a:pathLst>
              <a:path w="27305" h="24765">
                <a:moveTo>
                  <a:pt x="0" y="7574"/>
                </a:moveTo>
                <a:lnTo>
                  <a:pt x="26776" y="0"/>
                </a:lnTo>
                <a:lnTo>
                  <a:pt x="18348" y="11059"/>
                </a:lnTo>
                <a:lnTo>
                  <a:pt x="22118" y="24429"/>
                </a:lnTo>
                <a:lnTo>
                  <a:pt x="0" y="7574"/>
                </a:lnTo>
                <a:close/>
              </a:path>
            </a:pathLst>
          </a:custGeom>
          <a:ln w="3556">
            <a:solidFill>
              <a:srgbClr val="000000"/>
            </a:solidFill>
          </a:ln>
        </p:spPr>
        <p:txBody>
          <a:bodyPr wrap="square" lIns="0" tIns="0" rIns="0" bIns="0" rtlCol="0"/>
          <a:lstStyle/>
          <a:p>
            <a:endParaRPr sz="3804"/>
          </a:p>
        </p:txBody>
      </p:sp>
      <p:sp>
        <p:nvSpPr>
          <p:cNvPr id="40" name="object 40"/>
          <p:cNvSpPr/>
          <p:nvPr/>
        </p:nvSpPr>
        <p:spPr>
          <a:xfrm>
            <a:off x="8449810" y="2978357"/>
            <a:ext cx="608765" cy="608765"/>
          </a:xfrm>
          <a:prstGeom prst="rect">
            <a:avLst/>
          </a:prstGeom>
          <a:blipFill>
            <a:blip r:embed="rId11" cstate="print"/>
            <a:stretch>
              <a:fillRect/>
            </a:stretch>
          </a:blipFill>
        </p:spPr>
        <p:txBody>
          <a:bodyPr wrap="square" lIns="0" tIns="0" rIns="0" bIns="0" rtlCol="0"/>
          <a:lstStyle/>
          <a:p>
            <a:endParaRPr sz="3804"/>
          </a:p>
        </p:txBody>
      </p:sp>
      <p:sp>
        <p:nvSpPr>
          <p:cNvPr id="41" name="object 41"/>
          <p:cNvSpPr/>
          <p:nvPr/>
        </p:nvSpPr>
        <p:spPr>
          <a:xfrm>
            <a:off x="8453568" y="2982115"/>
            <a:ext cx="601249" cy="601249"/>
          </a:xfrm>
          <a:custGeom>
            <a:avLst/>
            <a:gdLst/>
            <a:ahLst/>
            <a:cxnLst/>
            <a:rect l="l" t="t" r="r" b="b"/>
            <a:pathLst>
              <a:path w="284479" h="284480">
                <a:moveTo>
                  <a:pt x="284480" y="142240"/>
                </a:moveTo>
                <a:lnTo>
                  <a:pt x="277228" y="187198"/>
                </a:lnTo>
                <a:lnTo>
                  <a:pt x="257034" y="226244"/>
                </a:lnTo>
                <a:lnTo>
                  <a:pt x="226242" y="257035"/>
                </a:lnTo>
                <a:lnTo>
                  <a:pt x="187196" y="277228"/>
                </a:lnTo>
                <a:lnTo>
                  <a:pt x="142240" y="284480"/>
                </a:lnTo>
                <a:lnTo>
                  <a:pt x="97283" y="277228"/>
                </a:lnTo>
                <a:lnTo>
                  <a:pt x="58237" y="257035"/>
                </a:lnTo>
                <a:lnTo>
                  <a:pt x="27445" y="226244"/>
                </a:lnTo>
                <a:lnTo>
                  <a:pt x="7251" y="187198"/>
                </a:lnTo>
                <a:lnTo>
                  <a:pt x="0" y="142240"/>
                </a:lnTo>
                <a:lnTo>
                  <a:pt x="7251" y="97281"/>
                </a:lnTo>
                <a:lnTo>
                  <a:pt x="27445" y="58235"/>
                </a:lnTo>
                <a:lnTo>
                  <a:pt x="58237" y="27444"/>
                </a:lnTo>
                <a:lnTo>
                  <a:pt x="97283" y="7251"/>
                </a:lnTo>
                <a:lnTo>
                  <a:pt x="142240" y="0"/>
                </a:lnTo>
                <a:lnTo>
                  <a:pt x="187196" y="7251"/>
                </a:lnTo>
                <a:lnTo>
                  <a:pt x="226242" y="27444"/>
                </a:lnTo>
                <a:lnTo>
                  <a:pt x="257034"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42" name="object 42"/>
          <p:cNvSpPr/>
          <p:nvPr/>
        </p:nvSpPr>
        <p:spPr>
          <a:xfrm>
            <a:off x="6274039" y="4201900"/>
            <a:ext cx="3285398" cy="1276313"/>
          </a:xfrm>
          <a:custGeom>
            <a:avLst/>
            <a:gdLst/>
            <a:ahLst/>
            <a:cxnLst/>
            <a:rect l="l" t="t" r="r" b="b"/>
            <a:pathLst>
              <a:path w="1554479" h="603885">
                <a:moveTo>
                  <a:pt x="0" y="603453"/>
                </a:moveTo>
                <a:lnTo>
                  <a:pt x="1554185" y="0"/>
                </a:lnTo>
              </a:path>
            </a:pathLst>
          </a:custGeom>
          <a:ln w="3556">
            <a:solidFill>
              <a:srgbClr val="000000"/>
            </a:solidFill>
          </a:ln>
        </p:spPr>
        <p:txBody>
          <a:bodyPr wrap="square" lIns="0" tIns="0" rIns="0" bIns="0" rtlCol="0"/>
          <a:lstStyle/>
          <a:p>
            <a:endParaRPr sz="3804"/>
          </a:p>
        </p:txBody>
      </p:sp>
      <p:sp>
        <p:nvSpPr>
          <p:cNvPr id="43" name="object 43"/>
          <p:cNvSpPr/>
          <p:nvPr/>
        </p:nvSpPr>
        <p:spPr>
          <a:xfrm>
            <a:off x="9537094" y="4182209"/>
            <a:ext cx="59051" cy="49657"/>
          </a:xfrm>
          <a:custGeom>
            <a:avLst/>
            <a:gdLst/>
            <a:ahLst/>
            <a:cxnLst/>
            <a:rect l="l" t="t" r="r" b="b"/>
            <a:pathLst>
              <a:path w="27939" h="23494">
                <a:moveTo>
                  <a:pt x="8996" y="23185"/>
                </a:moveTo>
                <a:lnTo>
                  <a:pt x="10276" y="9316"/>
                </a:lnTo>
                <a:lnTo>
                  <a:pt x="0" y="0"/>
                </a:lnTo>
                <a:lnTo>
                  <a:pt x="27701" y="2560"/>
                </a:lnTo>
                <a:lnTo>
                  <a:pt x="8996" y="23185"/>
                </a:lnTo>
                <a:close/>
              </a:path>
            </a:pathLst>
          </a:custGeom>
          <a:solidFill>
            <a:srgbClr val="000000"/>
          </a:solidFill>
        </p:spPr>
        <p:txBody>
          <a:bodyPr wrap="square" lIns="0" tIns="0" rIns="0" bIns="0" rtlCol="0"/>
          <a:lstStyle/>
          <a:p>
            <a:endParaRPr sz="3804"/>
          </a:p>
        </p:txBody>
      </p:sp>
      <p:sp>
        <p:nvSpPr>
          <p:cNvPr id="44" name="object 44"/>
          <p:cNvSpPr/>
          <p:nvPr/>
        </p:nvSpPr>
        <p:spPr>
          <a:xfrm>
            <a:off x="9537094" y="4182209"/>
            <a:ext cx="59051" cy="49657"/>
          </a:xfrm>
          <a:custGeom>
            <a:avLst/>
            <a:gdLst/>
            <a:ahLst/>
            <a:cxnLst/>
            <a:rect l="l" t="t" r="r" b="b"/>
            <a:pathLst>
              <a:path w="27939" h="23494">
                <a:moveTo>
                  <a:pt x="27701" y="2560"/>
                </a:moveTo>
                <a:lnTo>
                  <a:pt x="8996" y="23185"/>
                </a:lnTo>
                <a:lnTo>
                  <a:pt x="10276" y="9316"/>
                </a:lnTo>
                <a:lnTo>
                  <a:pt x="0" y="0"/>
                </a:lnTo>
                <a:lnTo>
                  <a:pt x="27701" y="2560"/>
                </a:lnTo>
                <a:close/>
              </a:path>
            </a:pathLst>
          </a:custGeom>
          <a:ln w="3556">
            <a:solidFill>
              <a:srgbClr val="000000"/>
            </a:solidFill>
          </a:ln>
        </p:spPr>
        <p:txBody>
          <a:bodyPr wrap="square" lIns="0" tIns="0" rIns="0" bIns="0" rtlCol="0"/>
          <a:lstStyle/>
          <a:p>
            <a:endParaRPr sz="3804"/>
          </a:p>
        </p:txBody>
      </p:sp>
      <p:sp>
        <p:nvSpPr>
          <p:cNvPr id="45" name="object 45"/>
          <p:cNvSpPr/>
          <p:nvPr/>
        </p:nvSpPr>
        <p:spPr>
          <a:xfrm>
            <a:off x="6274040" y="4244289"/>
            <a:ext cx="1563517" cy="1233366"/>
          </a:xfrm>
          <a:custGeom>
            <a:avLst/>
            <a:gdLst/>
            <a:ahLst/>
            <a:cxnLst/>
            <a:rect l="l" t="t" r="r" b="b"/>
            <a:pathLst>
              <a:path w="739775" h="583564">
                <a:moveTo>
                  <a:pt x="0" y="583397"/>
                </a:moveTo>
                <a:lnTo>
                  <a:pt x="739648" y="0"/>
                </a:lnTo>
              </a:path>
            </a:pathLst>
          </a:custGeom>
          <a:ln w="3556">
            <a:solidFill>
              <a:srgbClr val="000000"/>
            </a:solidFill>
          </a:ln>
        </p:spPr>
        <p:txBody>
          <a:bodyPr wrap="square" lIns="0" tIns="0" rIns="0" bIns="0" rtlCol="0"/>
          <a:lstStyle/>
          <a:p>
            <a:endParaRPr sz="3804"/>
          </a:p>
        </p:txBody>
      </p:sp>
      <p:sp>
        <p:nvSpPr>
          <p:cNvPr id="46" name="object 46"/>
          <p:cNvSpPr/>
          <p:nvPr/>
        </p:nvSpPr>
        <p:spPr>
          <a:xfrm>
            <a:off x="7810682" y="4219862"/>
            <a:ext cx="57709" cy="53683"/>
          </a:xfrm>
          <a:custGeom>
            <a:avLst/>
            <a:gdLst/>
            <a:ahLst/>
            <a:cxnLst/>
            <a:rect l="l" t="t" r="r" b="b"/>
            <a:pathLst>
              <a:path w="27304" h="25400">
                <a:moveTo>
                  <a:pt x="15397" y="25212"/>
                </a:moveTo>
                <a:lnTo>
                  <a:pt x="12588" y="11556"/>
                </a:lnTo>
                <a:lnTo>
                  <a:pt x="0" y="5654"/>
                </a:lnTo>
                <a:lnTo>
                  <a:pt x="27238" y="0"/>
                </a:lnTo>
                <a:lnTo>
                  <a:pt x="15397" y="25212"/>
                </a:lnTo>
                <a:close/>
              </a:path>
            </a:pathLst>
          </a:custGeom>
          <a:solidFill>
            <a:srgbClr val="000000"/>
          </a:solidFill>
        </p:spPr>
        <p:txBody>
          <a:bodyPr wrap="square" lIns="0" tIns="0" rIns="0" bIns="0" rtlCol="0"/>
          <a:lstStyle/>
          <a:p>
            <a:endParaRPr sz="3804"/>
          </a:p>
        </p:txBody>
      </p:sp>
      <p:sp>
        <p:nvSpPr>
          <p:cNvPr id="47" name="object 47"/>
          <p:cNvSpPr/>
          <p:nvPr/>
        </p:nvSpPr>
        <p:spPr>
          <a:xfrm>
            <a:off x="7810682" y="4219862"/>
            <a:ext cx="57709" cy="53683"/>
          </a:xfrm>
          <a:custGeom>
            <a:avLst/>
            <a:gdLst/>
            <a:ahLst/>
            <a:cxnLst/>
            <a:rect l="l" t="t" r="r" b="b"/>
            <a:pathLst>
              <a:path w="27304" h="25400">
                <a:moveTo>
                  <a:pt x="27238" y="0"/>
                </a:moveTo>
                <a:lnTo>
                  <a:pt x="15397" y="25212"/>
                </a:lnTo>
                <a:lnTo>
                  <a:pt x="12588" y="11557"/>
                </a:lnTo>
                <a:lnTo>
                  <a:pt x="0" y="5654"/>
                </a:lnTo>
                <a:lnTo>
                  <a:pt x="27238" y="0"/>
                </a:lnTo>
                <a:close/>
              </a:path>
            </a:pathLst>
          </a:custGeom>
          <a:ln w="3556">
            <a:solidFill>
              <a:srgbClr val="000000"/>
            </a:solidFill>
          </a:ln>
        </p:spPr>
        <p:txBody>
          <a:bodyPr wrap="square" lIns="0" tIns="0" rIns="0" bIns="0" rtlCol="0"/>
          <a:lstStyle/>
          <a:p>
            <a:endParaRPr sz="3804"/>
          </a:p>
        </p:txBody>
      </p:sp>
      <p:sp>
        <p:nvSpPr>
          <p:cNvPr id="48" name="object 48"/>
          <p:cNvSpPr/>
          <p:nvPr/>
        </p:nvSpPr>
        <p:spPr>
          <a:xfrm>
            <a:off x="5969657" y="5473541"/>
            <a:ext cx="608765" cy="608765"/>
          </a:xfrm>
          <a:prstGeom prst="rect">
            <a:avLst/>
          </a:prstGeom>
          <a:blipFill>
            <a:blip r:embed="rId11" cstate="print"/>
            <a:stretch>
              <a:fillRect/>
            </a:stretch>
          </a:blipFill>
        </p:spPr>
        <p:txBody>
          <a:bodyPr wrap="square" lIns="0" tIns="0" rIns="0" bIns="0" rtlCol="0"/>
          <a:lstStyle/>
          <a:p>
            <a:endParaRPr sz="3804"/>
          </a:p>
        </p:txBody>
      </p:sp>
      <p:sp>
        <p:nvSpPr>
          <p:cNvPr id="49" name="object 49"/>
          <p:cNvSpPr/>
          <p:nvPr/>
        </p:nvSpPr>
        <p:spPr>
          <a:xfrm>
            <a:off x="5973415" y="5477299"/>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0" name="object 50"/>
          <p:cNvSpPr/>
          <p:nvPr/>
        </p:nvSpPr>
        <p:spPr>
          <a:xfrm>
            <a:off x="6274039" y="1887617"/>
            <a:ext cx="0" cy="283178"/>
          </a:xfrm>
          <a:custGeom>
            <a:avLst/>
            <a:gdLst/>
            <a:ahLst/>
            <a:cxnLst/>
            <a:rect l="l" t="t" r="r" b="b"/>
            <a:pathLst>
              <a:path h="133984">
                <a:moveTo>
                  <a:pt x="0" y="133812"/>
                </a:moveTo>
                <a:lnTo>
                  <a:pt x="0" y="0"/>
                </a:lnTo>
              </a:path>
            </a:pathLst>
          </a:custGeom>
          <a:ln w="3556">
            <a:solidFill>
              <a:srgbClr val="000000"/>
            </a:solidFill>
          </a:ln>
        </p:spPr>
        <p:txBody>
          <a:bodyPr wrap="square" lIns="0" tIns="0" rIns="0" bIns="0" rtlCol="0"/>
          <a:lstStyle/>
          <a:p>
            <a:endParaRPr sz="3804"/>
          </a:p>
        </p:txBody>
      </p:sp>
      <p:sp>
        <p:nvSpPr>
          <p:cNvPr id="51" name="object 51"/>
          <p:cNvSpPr/>
          <p:nvPr/>
        </p:nvSpPr>
        <p:spPr>
          <a:xfrm>
            <a:off x="6247735" y="1848159"/>
            <a:ext cx="53683" cy="53683"/>
          </a:xfrm>
          <a:custGeom>
            <a:avLst/>
            <a:gdLst/>
            <a:ahLst/>
            <a:cxnLst/>
            <a:rect l="l" t="t" r="r" b="b"/>
            <a:pathLst>
              <a:path w="25400" h="25400">
                <a:moveTo>
                  <a:pt x="0" y="24891"/>
                </a:moveTo>
                <a:lnTo>
                  <a:pt x="12445" y="0"/>
                </a:lnTo>
                <a:lnTo>
                  <a:pt x="21780" y="18668"/>
                </a:lnTo>
                <a:lnTo>
                  <a:pt x="12445" y="18668"/>
                </a:lnTo>
                <a:lnTo>
                  <a:pt x="0" y="24891"/>
                </a:lnTo>
                <a:close/>
              </a:path>
              <a:path w="25400" h="25400">
                <a:moveTo>
                  <a:pt x="24891" y="24891"/>
                </a:moveTo>
                <a:lnTo>
                  <a:pt x="12445" y="18668"/>
                </a:lnTo>
                <a:lnTo>
                  <a:pt x="21780" y="18668"/>
                </a:lnTo>
                <a:lnTo>
                  <a:pt x="24891" y="24891"/>
                </a:lnTo>
                <a:close/>
              </a:path>
            </a:pathLst>
          </a:custGeom>
          <a:solidFill>
            <a:srgbClr val="000000"/>
          </a:solidFill>
        </p:spPr>
        <p:txBody>
          <a:bodyPr wrap="square" lIns="0" tIns="0" rIns="0" bIns="0" rtlCol="0"/>
          <a:lstStyle/>
          <a:p>
            <a:endParaRPr sz="3804"/>
          </a:p>
        </p:txBody>
      </p:sp>
      <p:sp>
        <p:nvSpPr>
          <p:cNvPr id="52" name="object 52"/>
          <p:cNvSpPr/>
          <p:nvPr/>
        </p:nvSpPr>
        <p:spPr>
          <a:xfrm>
            <a:off x="6247735" y="1848159"/>
            <a:ext cx="53683" cy="53683"/>
          </a:xfrm>
          <a:custGeom>
            <a:avLst/>
            <a:gdLst/>
            <a:ahLst/>
            <a:cxnLst/>
            <a:rect l="l" t="t" r="r" b="b"/>
            <a:pathLst>
              <a:path w="25400" h="25400">
                <a:moveTo>
                  <a:pt x="12446" y="0"/>
                </a:moveTo>
                <a:lnTo>
                  <a:pt x="24892" y="24892"/>
                </a:lnTo>
                <a:lnTo>
                  <a:pt x="12446" y="18669"/>
                </a:lnTo>
                <a:lnTo>
                  <a:pt x="0" y="24892"/>
                </a:lnTo>
                <a:lnTo>
                  <a:pt x="12446" y="0"/>
                </a:lnTo>
                <a:close/>
              </a:path>
            </a:pathLst>
          </a:custGeom>
          <a:ln w="3556">
            <a:solidFill>
              <a:srgbClr val="000000"/>
            </a:solidFill>
          </a:ln>
        </p:spPr>
        <p:txBody>
          <a:bodyPr wrap="square" lIns="0" tIns="0" rIns="0" bIns="0" rtlCol="0"/>
          <a:lstStyle/>
          <a:p>
            <a:endParaRPr sz="3804"/>
          </a:p>
        </p:txBody>
      </p:sp>
      <p:sp>
        <p:nvSpPr>
          <p:cNvPr id="53" name="object 53"/>
          <p:cNvSpPr/>
          <p:nvPr/>
        </p:nvSpPr>
        <p:spPr>
          <a:xfrm>
            <a:off x="5969657" y="2166670"/>
            <a:ext cx="608765" cy="608765"/>
          </a:xfrm>
          <a:prstGeom prst="rect">
            <a:avLst/>
          </a:prstGeom>
          <a:blipFill>
            <a:blip r:embed="rId11" cstate="print"/>
            <a:stretch>
              <a:fillRect/>
            </a:stretch>
          </a:blipFill>
        </p:spPr>
        <p:txBody>
          <a:bodyPr wrap="square" lIns="0" tIns="0" rIns="0" bIns="0" rtlCol="0"/>
          <a:lstStyle/>
          <a:p>
            <a:endParaRPr sz="3804"/>
          </a:p>
        </p:txBody>
      </p:sp>
      <p:sp>
        <p:nvSpPr>
          <p:cNvPr id="54" name="object 54"/>
          <p:cNvSpPr/>
          <p:nvPr/>
        </p:nvSpPr>
        <p:spPr>
          <a:xfrm>
            <a:off x="5973415" y="2170428"/>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5" name="object 55"/>
          <p:cNvSpPr/>
          <p:nvPr/>
        </p:nvSpPr>
        <p:spPr>
          <a:xfrm>
            <a:off x="5969657" y="1234734"/>
            <a:ext cx="608765" cy="608765"/>
          </a:xfrm>
          <a:prstGeom prst="rect">
            <a:avLst/>
          </a:prstGeom>
          <a:blipFill>
            <a:blip r:embed="rId11" cstate="print"/>
            <a:stretch>
              <a:fillRect/>
            </a:stretch>
          </a:blipFill>
        </p:spPr>
        <p:txBody>
          <a:bodyPr wrap="square" lIns="0" tIns="0" rIns="0" bIns="0" rtlCol="0"/>
          <a:lstStyle/>
          <a:p>
            <a:endParaRPr sz="3804"/>
          </a:p>
        </p:txBody>
      </p:sp>
      <p:sp>
        <p:nvSpPr>
          <p:cNvPr id="56" name="object 56"/>
          <p:cNvSpPr/>
          <p:nvPr/>
        </p:nvSpPr>
        <p:spPr>
          <a:xfrm>
            <a:off x="5973415" y="1238492"/>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7" name="object 57"/>
          <p:cNvSpPr/>
          <p:nvPr/>
        </p:nvSpPr>
        <p:spPr>
          <a:xfrm>
            <a:off x="2580114" y="3744950"/>
            <a:ext cx="390812" cy="390812"/>
          </a:xfrm>
          <a:prstGeom prst="rect">
            <a:avLst/>
          </a:prstGeom>
          <a:blipFill>
            <a:blip r:embed="rId15" cstate="print"/>
            <a:stretch>
              <a:fillRect/>
            </a:stretch>
          </a:blipFill>
        </p:spPr>
        <p:txBody>
          <a:bodyPr wrap="square" lIns="0" tIns="0" rIns="0" bIns="0" rtlCol="0"/>
          <a:lstStyle/>
          <a:p>
            <a:endParaRPr sz="3804"/>
          </a:p>
        </p:txBody>
      </p:sp>
      <p:sp>
        <p:nvSpPr>
          <p:cNvPr id="58" name="object 58"/>
          <p:cNvSpPr/>
          <p:nvPr/>
        </p:nvSpPr>
        <p:spPr>
          <a:xfrm>
            <a:off x="4308706" y="3714887"/>
            <a:ext cx="390812" cy="390812"/>
          </a:xfrm>
          <a:prstGeom prst="rect">
            <a:avLst/>
          </a:prstGeom>
          <a:blipFill>
            <a:blip r:embed="rId15" cstate="print"/>
            <a:stretch>
              <a:fillRect/>
            </a:stretch>
          </a:blipFill>
        </p:spPr>
        <p:txBody>
          <a:bodyPr wrap="square" lIns="0" tIns="0" rIns="0" bIns="0" rtlCol="0"/>
          <a:lstStyle/>
          <a:p>
            <a:endParaRPr sz="3804"/>
          </a:p>
        </p:txBody>
      </p:sp>
      <p:sp>
        <p:nvSpPr>
          <p:cNvPr id="59" name="object 59"/>
          <p:cNvSpPr/>
          <p:nvPr/>
        </p:nvSpPr>
        <p:spPr>
          <a:xfrm>
            <a:off x="7675702" y="3714887"/>
            <a:ext cx="390812" cy="390812"/>
          </a:xfrm>
          <a:prstGeom prst="rect">
            <a:avLst/>
          </a:prstGeom>
          <a:blipFill>
            <a:blip r:embed="rId15" cstate="print"/>
            <a:stretch>
              <a:fillRect/>
            </a:stretch>
          </a:blipFill>
        </p:spPr>
        <p:txBody>
          <a:bodyPr wrap="square" lIns="0" tIns="0" rIns="0" bIns="0" rtlCol="0"/>
          <a:lstStyle/>
          <a:p>
            <a:endParaRPr sz="3804"/>
          </a:p>
        </p:txBody>
      </p:sp>
      <p:sp>
        <p:nvSpPr>
          <p:cNvPr id="60" name="object 60"/>
          <p:cNvSpPr/>
          <p:nvPr/>
        </p:nvSpPr>
        <p:spPr>
          <a:xfrm>
            <a:off x="9411807" y="3684825"/>
            <a:ext cx="390812" cy="390812"/>
          </a:xfrm>
          <a:prstGeom prst="rect">
            <a:avLst/>
          </a:prstGeom>
          <a:blipFill>
            <a:blip r:embed="rId16" cstate="print"/>
            <a:stretch>
              <a:fillRect/>
            </a:stretch>
          </a:blipFill>
        </p:spPr>
        <p:txBody>
          <a:bodyPr wrap="square" lIns="0" tIns="0" rIns="0" bIns="0" rtlCol="0"/>
          <a:lstStyle/>
          <a:p>
            <a:endParaRPr sz="3804"/>
          </a:p>
        </p:txBody>
      </p:sp>
      <p:sp>
        <p:nvSpPr>
          <p:cNvPr id="61" name="object 61"/>
          <p:cNvSpPr/>
          <p:nvPr/>
        </p:nvSpPr>
        <p:spPr>
          <a:xfrm>
            <a:off x="6059844" y="1339952"/>
            <a:ext cx="390812" cy="390812"/>
          </a:xfrm>
          <a:prstGeom prst="rect">
            <a:avLst/>
          </a:prstGeom>
          <a:blipFill>
            <a:blip r:embed="rId15" cstate="print"/>
            <a:stretch>
              <a:fillRect/>
            </a:stretch>
          </a:blipFill>
        </p:spPr>
        <p:txBody>
          <a:bodyPr wrap="square" lIns="0" tIns="0" rIns="0" bIns="0" rtlCol="0"/>
          <a:lstStyle/>
          <a:p>
            <a:endParaRPr sz="3804"/>
          </a:p>
        </p:txBody>
      </p:sp>
      <p:sp>
        <p:nvSpPr>
          <p:cNvPr id="62" name="object 62"/>
          <p:cNvSpPr/>
          <p:nvPr/>
        </p:nvSpPr>
        <p:spPr>
          <a:xfrm>
            <a:off x="5218095" y="4237524"/>
            <a:ext cx="2598256" cy="1236050"/>
          </a:xfrm>
          <a:custGeom>
            <a:avLst/>
            <a:gdLst/>
            <a:ahLst/>
            <a:cxnLst/>
            <a:rect l="l" t="t" r="r" b="b"/>
            <a:pathLst>
              <a:path w="1229360" h="584835">
                <a:moveTo>
                  <a:pt x="0" y="584819"/>
                </a:moveTo>
                <a:lnTo>
                  <a:pt x="1228811" y="0"/>
                </a:lnTo>
              </a:path>
            </a:pathLst>
          </a:custGeom>
          <a:ln w="7112">
            <a:solidFill>
              <a:srgbClr val="000000"/>
            </a:solidFill>
          </a:ln>
        </p:spPr>
        <p:txBody>
          <a:bodyPr wrap="square" lIns="0" tIns="0" rIns="0" bIns="0" rtlCol="0"/>
          <a:lstStyle/>
          <a:p>
            <a:endParaRPr sz="3804"/>
          </a:p>
        </p:txBody>
      </p:sp>
      <p:sp>
        <p:nvSpPr>
          <p:cNvPr id="63" name="object 63"/>
          <p:cNvSpPr/>
          <p:nvPr/>
        </p:nvSpPr>
        <p:spPr>
          <a:xfrm>
            <a:off x="7788736" y="4216855"/>
            <a:ext cx="68444" cy="55023"/>
          </a:xfrm>
          <a:custGeom>
            <a:avLst/>
            <a:gdLst/>
            <a:ahLst/>
            <a:cxnLst/>
            <a:rect l="l" t="t" r="r" b="b"/>
            <a:pathLst>
              <a:path w="32385" h="26035">
                <a:moveTo>
                  <a:pt x="12232" y="25674"/>
                </a:moveTo>
                <a:lnTo>
                  <a:pt x="12517" y="9778"/>
                </a:lnTo>
                <a:lnTo>
                  <a:pt x="0" y="0"/>
                </a:lnTo>
                <a:lnTo>
                  <a:pt x="31790" y="604"/>
                </a:lnTo>
                <a:lnTo>
                  <a:pt x="12232" y="25674"/>
                </a:lnTo>
                <a:close/>
              </a:path>
            </a:pathLst>
          </a:custGeom>
          <a:solidFill>
            <a:srgbClr val="000000"/>
          </a:solidFill>
        </p:spPr>
        <p:txBody>
          <a:bodyPr wrap="square" lIns="0" tIns="0" rIns="0" bIns="0" rtlCol="0"/>
          <a:lstStyle/>
          <a:p>
            <a:endParaRPr sz="3804"/>
          </a:p>
        </p:txBody>
      </p:sp>
      <p:sp>
        <p:nvSpPr>
          <p:cNvPr id="64" name="object 64"/>
          <p:cNvSpPr/>
          <p:nvPr/>
        </p:nvSpPr>
        <p:spPr>
          <a:xfrm>
            <a:off x="7788736" y="4216855"/>
            <a:ext cx="68444" cy="55023"/>
          </a:xfrm>
          <a:custGeom>
            <a:avLst/>
            <a:gdLst/>
            <a:ahLst/>
            <a:cxnLst/>
            <a:rect l="l" t="t" r="r" b="b"/>
            <a:pathLst>
              <a:path w="32385" h="26035">
                <a:moveTo>
                  <a:pt x="31790" y="604"/>
                </a:moveTo>
                <a:lnTo>
                  <a:pt x="12232" y="25674"/>
                </a:lnTo>
                <a:lnTo>
                  <a:pt x="12517" y="9779"/>
                </a:lnTo>
                <a:lnTo>
                  <a:pt x="0" y="0"/>
                </a:lnTo>
                <a:lnTo>
                  <a:pt x="31790" y="604"/>
                </a:lnTo>
                <a:close/>
              </a:path>
            </a:pathLst>
          </a:custGeom>
          <a:ln w="7112">
            <a:solidFill>
              <a:srgbClr val="000000"/>
            </a:solidFill>
          </a:ln>
        </p:spPr>
        <p:txBody>
          <a:bodyPr wrap="square" lIns="0" tIns="0" rIns="0" bIns="0" rtlCol="0"/>
          <a:lstStyle/>
          <a:p>
            <a:endParaRPr sz="3804"/>
          </a:p>
        </p:txBody>
      </p:sp>
      <p:sp>
        <p:nvSpPr>
          <p:cNvPr id="65" name="object 65"/>
          <p:cNvSpPr/>
          <p:nvPr/>
        </p:nvSpPr>
        <p:spPr>
          <a:xfrm>
            <a:off x="5218096" y="4198369"/>
            <a:ext cx="4322822" cy="1276313"/>
          </a:xfrm>
          <a:custGeom>
            <a:avLst/>
            <a:gdLst/>
            <a:ahLst/>
            <a:cxnLst/>
            <a:rect l="l" t="t" r="r" b="b"/>
            <a:pathLst>
              <a:path w="2045335" h="603885">
                <a:moveTo>
                  <a:pt x="0" y="603346"/>
                </a:moveTo>
                <a:lnTo>
                  <a:pt x="2045055" y="0"/>
                </a:lnTo>
              </a:path>
            </a:pathLst>
          </a:custGeom>
          <a:ln w="7112">
            <a:solidFill>
              <a:srgbClr val="000000"/>
            </a:solidFill>
          </a:ln>
        </p:spPr>
        <p:txBody>
          <a:bodyPr wrap="square" lIns="0" tIns="0" rIns="0" bIns="0" rtlCol="0"/>
          <a:lstStyle/>
          <a:p>
            <a:endParaRPr sz="3804"/>
          </a:p>
        </p:txBody>
      </p:sp>
      <p:sp>
        <p:nvSpPr>
          <p:cNvPr id="66" name="object 66"/>
          <p:cNvSpPr/>
          <p:nvPr/>
        </p:nvSpPr>
        <p:spPr>
          <a:xfrm>
            <a:off x="9517404" y="4173793"/>
            <a:ext cx="67104" cy="57709"/>
          </a:xfrm>
          <a:custGeom>
            <a:avLst/>
            <a:gdLst/>
            <a:ahLst/>
            <a:cxnLst/>
            <a:rect l="l" t="t" r="r" b="b"/>
            <a:pathLst>
              <a:path w="31750" h="27305">
                <a:moveTo>
                  <a:pt x="8036" y="27274"/>
                </a:moveTo>
                <a:lnTo>
                  <a:pt x="10845" y="11628"/>
                </a:lnTo>
                <a:lnTo>
                  <a:pt x="0" y="0"/>
                </a:lnTo>
                <a:lnTo>
                  <a:pt x="31328" y="5582"/>
                </a:lnTo>
                <a:lnTo>
                  <a:pt x="8036" y="27274"/>
                </a:lnTo>
                <a:close/>
              </a:path>
            </a:pathLst>
          </a:custGeom>
          <a:solidFill>
            <a:srgbClr val="000000"/>
          </a:solidFill>
        </p:spPr>
        <p:txBody>
          <a:bodyPr wrap="square" lIns="0" tIns="0" rIns="0" bIns="0" rtlCol="0"/>
          <a:lstStyle/>
          <a:p>
            <a:endParaRPr sz="3804"/>
          </a:p>
        </p:txBody>
      </p:sp>
      <p:sp>
        <p:nvSpPr>
          <p:cNvPr id="67" name="object 67"/>
          <p:cNvSpPr/>
          <p:nvPr/>
        </p:nvSpPr>
        <p:spPr>
          <a:xfrm>
            <a:off x="9517404" y="4173793"/>
            <a:ext cx="67104" cy="57709"/>
          </a:xfrm>
          <a:custGeom>
            <a:avLst/>
            <a:gdLst/>
            <a:ahLst/>
            <a:cxnLst/>
            <a:rect l="l" t="t" r="r" b="b"/>
            <a:pathLst>
              <a:path w="31750" h="27305">
                <a:moveTo>
                  <a:pt x="31328" y="5582"/>
                </a:moveTo>
                <a:lnTo>
                  <a:pt x="8036" y="27274"/>
                </a:lnTo>
                <a:lnTo>
                  <a:pt x="10845" y="11628"/>
                </a:lnTo>
                <a:lnTo>
                  <a:pt x="0" y="0"/>
                </a:lnTo>
                <a:lnTo>
                  <a:pt x="31328" y="5582"/>
                </a:lnTo>
                <a:close/>
              </a:path>
            </a:pathLst>
          </a:custGeom>
          <a:ln w="7112">
            <a:solidFill>
              <a:srgbClr val="000000"/>
            </a:solidFill>
          </a:ln>
        </p:spPr>
        <p:txBody>
          <a:bodyPr wrap="square" lIns="0" tIns="0" rIns="0" bIns="0" rtlCol="0"/>
          <a:lstStyle/>
          <a:p>
            <a:endParaRPr sz="3804"/>
          </a:p>
        </p:txBody>
      </p:sp>
      <p:sp>
        <p:nvSpPr>
          <p:cNvPr id="68" name="object 68"/>
          <p:cNvSpPr/>
          <p:nvPr/>
        </p:nvSpPr>
        <p:spPr>
          <a:xfrm>
            <a:off x="2833917" y="4261574"/>
            <a:ext cx="3437052" cy="1213235"/>
          </a:xfrm>
          <a:custGeom>
            <a:avLst/>
            <a:gdLst/>
            <a:ahLst/>
            <a:cxnLst/>
            <a:rect l="l" t="t" r="r" b="b"/>
            <a:pathLst>
              <a:path w="1626235" h="574039">
                <a:moveTo>
                  <a:pt x="1625909" y="573440"/>
                </a:moveTo>
                <a:lnTo>
                  <a:pt x="0" y="0"/>
                </a:lnTo>
              </a:path>
            </a:pathLst>
          </a:custGeom>
          <a:ln w="7112">
            <a:solidFill>
              <a:srgbClr val="000000"/>
            </a:solidFill>
          </a:ln>
        </p:spPr>
        <p:txBody>
          <a:bodyPr wrap="square" lIns="0" tIns="0" rIns="0" bIns="0" rtlCol="0"/>
          <a:lstStyle/>
          <a:p>
            <a:endParaRPr sz="3804"/>
          </a:p>
        </p:txBody>
      </p:sp>
      <p:sp>
        <p:nvSpPr>
          <p:cNvPr id="69" name="object 69"/>
          <p:cNvSpPr/>
          <p:nvPr/>
        </p:nvSpPr>
        <p:spPr>
          <a:xfrm>
            <a:off x="2791377" y="4238200"/>
            <a:ext cx="67104" cy="57709"/>
          </a:xfrm>
          <a:custGeom>
            <a:avLst/>
            <a:gdLst/>
            <a:ahLst/>
            <a:cxnLst/>
            <a:rect l="l" t="t" r="r" b="b"/>
            <a:pathLst>
              <a:path w="31750" h="27305">
                <a:moveTo>
                  <a:pt x="22082" y="26847"/>
                </a:moveTo>
                <a:lnTo>
                  <a:pt x="0" y="3947"/>
                </a:lnTo>
                <a:lnTo>
                  <a:pt x="31541" y="0"/>
                </a:lnTo>
                <a:lnTo>
                  <a:pt x="20126" y="11059"/>
                </a:lnTo>
                <a:lnTo>
                  <a:pt x="22082" y="26847"/>
                </a:lnTo>
                <a:close/>
              </a:path>
            </a:pathLst>
          </a:custGeom>
          <a:solidFill>
            <a:srgbClr val="000000"/>
          </a:solidFill>
        </p:spPr>
        <p:txBody>
          <a:bodyPr wrap="square" lIns="0" tIns="0" rIns="0" bIns="0" rtlCol="0"/>
          <a:lstStyle/>
          <a:p>
            <a:endParaRPr sz="3804"/>
          </a:p>
        </p:txBody>
      </p:sp>
      <p:sp>
        <p:nvSpPr>
          <p:cNvPr id="70" name="object 70"/>
          <p:cNvSpPr/>
          <p:nvPr/>
        </p:nvSpPr>
        <p:spPr>
          <a:xfrm>
            <a:off x="2791377" y="4238200"/>
            <a:ext cx="67104" cy="57709"/>
          </a:xfrm>
          <a:custGeom>
            <a:avLst/>
            <a:gdLst/>
            <a:ahLst/>
            <a:cxnLst/>
            <a:rect l="l" t="t" r="r" b="b"/>
            <a:pathLst>
              <a:path w="31750" h="27305">
                <a:moveTo>
                  <a:pt x="0" y="3947"/>
                </a:moveTo>
                <a:lnTo>
                  <a:pt x="31541" y="0"/>
                </a:lnTo>
                <a:lnTo>
                  <a:pt x="20126" y="11059"/>
                </a:lnTo>
                <a:lnTo>
                  <a:pt x="22082" y="26847"/>
                </a:lnTo>
                <a:lnTo>
                  <a:pt x="0" y="3947"/>
                </a:lnTo>
                <a:close/>
              </a:path>
            </a:pathLst>
          </a:custGeom>
          <a:ln w="7112">
            <a:solidFill>
              <a:srgbClr val="000000"/>
            </a:solidFill>
          </a:ln>
        </p:spPr>
        <p:txBody>
          <a:bodyPr wrap="square" lIns="0" tIns="0" rIns="0" bIns="0" rtlCol="0"/>
          <a:lstStyle/>
          <a:p>
            <a:endParaRPr sz="3804"/>
          </a:p>
        </p:txBody>
      </p:sp>
      <p:sp>
        <p:nvSpPr>
          <p:cNvPr id="71" name="object 71"/>
          <p:cNvSpPr/>
          <p:nvPr/>
        </p:nvSpPr>
        <p:spPr>
          <a:xfrm>
            <a:off x="4554467" y="4246917"/>
            <a:ext cx="1716513" cy="1226656"/>
          </a:xfrm>
          <a:custGeom>
            <a:avLst/>
            <a:gdLst/>
            <a:ahLst/>
            <a:cxnLst/>
            <a:rect l="l" t="t" r="r" b="b"/>
            <a:pathLst>
              <a:path w="812164" h="580389">
                <a:moveTo>
                  <a:pt x="811834" y="580374"/>
                </a:moveTo>
                <a:lnTo>
                  <a:pt x="0" y="0"/>
                </a:lnTo>
              </a:path>
            </a:pathLst>
          </a:custGeom>
          <a:ln w="7112">
            <a:solidFill>
              <a:srgbClr val="000000"/>
            </a:solidFill>
          </a:ln>
        </p:spPr>
        <p:txBody>
          <a:bodyPr wrap="square" lIns="0" tIns="0" rIns="0" bIns="0" rtlCol="0"/>
          <a:lstStyle/>
          <a:p>
            <a:endParaRPr sz="3804"/>
          </a:p>
        </p:txBody>
      </p:sp>
      <p:sp>
        <p:nvSpPr>
          <p:cNvPr id="72" name="object 72"/>
          <p:cNvSpPr/>
          <p:nvPr/>
        </p:nvSpPr>
        <p:spPr>
          <a:xfrm>
            <a:off x="4517790" y="4220690"/>
            <a:ext cx="67104" cy="60393"/>
          </a:xfrm>
          <a:custGeom>
            <a:avLst/>
            <a:gdLst/>
            <a:ahLst/>
            <a:cxnLst/>
            <a:rect l="l" t="t" r="r" b="b"/>
            <a:pathLst>
              <a:path w="31750" h="28575">
                <a:moveTo>
                  <a:pt x="14864" y="28127"/>
                </a:moveTo>
                <a:lnTo>
                  <a:pt x="0" y="0"/>
                </a:lnTo>
                <a:lnTo>
                  <a:pt x="31399" y="4978"/>
                </a:lnTo>
                <a:lnTo>
                  <a:pt x="17353" y="12410"/>
                </a:lnTo>
                <a:lnTo>
                  <a:pt x="14864" y="28127"/>
                </a:lnTo>
                <a:close/>
              </a:path>
            </a:pathLst>
          </a:custGeom>
          <a:solidFill>
            <a:srgbClr val="000000"/>
          </a:solidFill>
        </p:spPr>
        <p:txBody>
          <a:bodyPr wrap="square" lIns="0" tIns="0" rIns="0" bIns="0" rtlCol="0"/>
          <a:lstStyle/>
          <a:p>
            <a:endParaRPr sz="3804"/>
          </a:p>
        </p:txBody>
      </p:sp>
      <p:sp>
        <p:nvSpPr>
          <p:cNvPr id="73" name="object 73"/>
          <p:cNvSpPr/>
          <p:nvPr/>
        </p:nvSpPr>
        <p:spPr>
          <a:xfrm>
            <a:off x="4517790" y="4220690"/>
            <a:ext cx="67104" cy="60393"/>
          </a:xfrm>
          <a:custGeom>
            <a:avLst/>
            <a:gdLst/>
            <a:ahLst/>
            <a:cxnLst/>
            <a:rect l="l" t="t" r="r" b="b"/>
            <a:pathLst>
              <a:path w="31750" h="28575">
                <a:moveTo>
                  <a:pt x="0" y="0"/>
                </a:moveTo>
                <a:lnTo>
                  <a:pt x="31399" y="4978"/>
                </a:lnTo>
                <a:lnTo>
                  <a:pt x="17353" y="12410"/>
                </a:lnTo>
                <a:lnTo>
                  <a:pt x="14864" y="28127"/>
                </a:lnTo>
                <a:lnTo>
                  <a:pt x="0" y="0"/>
                </a:lnTo>
                <a:close/>
              </a:path>
            </a:pathLst>
          </a:custGeom>
          <a:ln w="7112">
            <a:solidFill>
              <a:srgbClr val="000000"/>
            </a:solidFill>
          </a:ln>
        </p:spPr>
        <p:txBody>
          <a:bodyPr wrap="square" lIns="0" tIns="0" rIns="0" bIns="0" rtlCol="0"/>
          <a:lstStyle/>
          <a:p>
            <a:endParaRPr sz="3804"/>
          </a:p>
        </p:txBody>
      </p:sp>
      <p:sp>
        <p:nvSpPr>
          <p:cNvPr id="74" name="object 74"/>
          <p:cNvSpPr/>
          <p:nvPr/>
        </p:nvSpPr>
        <p:spPr>
          <a:xfrm>
            <a:off x="7390109" y="4210919"/>
            <a:ext cx="481805" cy="1262892"/>
          </a:xfrm>
          <a:custGeom>
            <a:avLst/>
            <a:gdLst/>
            <a:ahLst/>
            <a:cxnLst/>
            <a:rect l="l" t="t" r="r" b="b"/>
            <a:pathLst>
              <a:path w="227964" h="597535">
                <a:moveTo>
                  <a:pt x="0" y="597408"/>
                </a:moveTo>
                <a:lnTo>
                  <a:pt x="227584" y="0"/>
                </a:lnTo>
              </a:path>
            </a:pathLst>
          </a:custGeom>
          <a:ln w="7112">
            <a:solidFill>
              <a:srgbClr val="000000"/>
            </a:solidFill>
          </a:ln>
        </p:spPr>
        <p:txBody>
          <a:bodyPr wrap="square" lIns="0" tIns="0" rIns="0" bIns="0" rtlCol="0"/>
          <a:lstStyle/>
          <a:p>
            <a:endParaRPr sz="3804"/>
          </a:p>
        </p:txBody>
      </p:sp>
      <p:sp>
        <p:nvSpPr>
          <p:cNvPr id="75" name="object 75"/>
          <p:cNvSpPr/>
          <p:nvPr/>
        </p:nvSpPr>
        <p:spPr>
          <a:xfrm>
            <a:off x="4556721" y="4195887"/>
            <a:ext cx="2834461" cy="1277655"/>
          </a:xfrm>
          <a:custGeom>
            <a:avLst/>
            <a:gdLst/>
            <a:ahLst/>
            <a:cxnLst/>
            <a:rect l="l" t="t" r="r" b="b"/>
            <a:pathLst>
              <a:path w="1341120" h="604519">
                <a:moveTo>
                  <a:pt x="1340612" y="604520"/>
                </a:moveTo>
                <a:lnTo>
                  <a:pt x="0" y="0"/>
                </a:lnTo>
              </a:path>
            </a:pathLst>
          </a:custGeom>
          <a:ln w="7112">
            <a:solidFill>
              <a:srgbClr val="000000"/>
            </a:solidFill>
          </a:ln>
        </p:spPr>
        <p:txBody>
          <a:bodyPr wrap="square" lIns="0" tIns="0" rIns="0" bIns="0" rtlCol="0"/>
          <a:lstStyle/>
          <a:p>
            <a:endParaRPr sz="3804"/>
          </a:p>
        </p:txBody>
      </p:sp>
      <p:sp>
        <p:nvSpPr>
          <p:cNvPr id="76" name="object 76"/>
          <p:cNvSpPr/>
          <p:nvPr/>
        </p:nvSpPr>
        <p:spPr>
          <a:xfrm>
            <a:off x="2828129" y="4271043"/>
            <a:ext cx="4563053" cy="1202499"/>
          </a:xfrm>
          <a:custGeom>
            <a:avLst/>
            <a:gdLst/>
            <a:ahLst/>
            <a:cxnLst/>
            <a:rect l="l" t="t" r="r" b="b"/>
            <a:pathLst>
              <a:path w="2159000" h="568960">
                <a:moveTo>
                  <a:pt x="2158492" y="568960"/>
                </a:moveTo>
                <a:lnTo>
                  <a:pt x="0" y="0"/>
                </a:lnTo>
              </a:path>
            </a:pathLst>
          </a:custGeom>
          <a:ln w="7112">
            <a:solidFill>
              <a:srgbClr val="000000"/>
            </a:solidFill>
          </a:ln>
        </p:spPr>
        <p:txBody>
          <a:bodyPr wrap="square" lIns="0" tIns="0" rIns="0" bIns="0" rtlCol="0"/>
          <a:lstStyle/>
          <a:p>
            <a:endParaRPr sz="3804"/>
          </a:p>
        </p:txBody>
      </p:sp>
      <p:sp>
        <p:nvSpPr>
          <p:cNvPr id="77" name="object 77"/>
          <p:cNvSpPr/>
          <p:nvPr/>
        </p:nvSpPr>
        <p:spPr>
          <a:xfrm>
            <a:off x="7390109" y="4195887"/>
            <a:ext cx="2202344" cy="1277655"/>
          </a:xfrm>
          <a:custGeom>
            <a:avLst/>
            <a:gdLst/>
            <a:ahLst/>
            <a:cxnLst/>
            <a:rect l="l" t="t" r="r" b="b"/>
            <a:pathLst>
              <a:path w="1042035" h="604519">
                <a:moveTo>
                  <a:pt x="0" y="604520"/>
                </a:moveTo>
                <a:lnTo>
                  <a:pt x="1041908" y="0"/>
                </a:lnTo>
              </a:path>
            </a:pathLst>
          </a:custGeom>
          <a:ln w="7112">
            <a:solidFill>
              <a:srgbClr val="000000"/>
            </a:solidFill>
          </a:ln>
        </p:spPr>
        <p:txBody>
          <a:bodyPr wrap="square" lIns="0" tIns="0" rIns="0" bIns="0" rtlCol="0"/>
          <a:lstStyle/>
          <a:p>
            <a:endParaRPr sz="3804"/>
          </a:p>
        </p:txBody>
      </p:sp>
      <p:sp>
        <p:nvSpPr>
          <p:cNvPr id="78" name="object 78"/>
          <p:cNvSpPr/>
          <p:nvPr/>
        </p:nvSpPr>
        <p:spPr>
          <a:xfrm>
            <a:off x="7089484" y="5473541"/>
            <a:ext cx="608765" cy="608765"/>
          </a:xfrm>
          <a:prstGeom prst="rect">
            <a:avLst/>
          </a:prstGeom>
          <a:blipFill>
            <a:blip r:embed="rId11" cstate="print"/>
            <a:stretch>
              <a:fillRect/>
            </a:stretch>
          </a:blipFill>
        </p:spPr>
        <p:txBody>
          <a:bodyPr wrap="square" lIns="0" tIns="0" rIns="0" bIns="0" rtlCol="0"/>
          <a:lstStyle/>
          <a:p>
            <a:endParaRPr sz="3804"/>
          </a:p>
        </p:txBody>
      </p:sp>
      <p:sp>
        <p:nvSpPr>
          <p:cNvPr id="79" name="object 79"/>
          <p:cNvSpPr/>
          <p:nvPr/>
        </p:nvSpPr>
        <p:spPr>
          <a:xfrm>
            <a:off x="7093242" y="5477299"/>
            <a:ext cx="601249" cy="601249"/>
          </a:xfrm>
          <a:custGeom>
            <a:avLst/>
            <a:gdLst/>
            <a:ahLst/>
            <a:cxnLst/>
            <a:rect l="l" t="t" r="r" b="b"/>
            <a:pathLst>
              <a:path w="284479"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80" name="object 80"/>
          <p:cNvSpPr/>
          <p:nvPr/>
        </p:nvSpPr>
        <p:spPr>
          <a:xfrm>
            <a:off x="3094935" y="3511967"/>
            <a:ext cx="248013" cy="255529"/>
          </a:xfrm>
          <a:prstGeom prst="rect">
            <a:avLst/>
          </a:prstGeom>
          <a:blipFill>
            <a:blip r:embed="rId17" cstate="print"/>
            <a:stretch>
              <a:fillRect/>
            </a:stretch>
          </a:blipFill>
        </p:spPr>
        <p:txBody>
          <a:bodyPr wrap="square" lIns="0" tIns="0" rIns="0" bIns="0" rtlCol="0"/>
          <a:lstStyle/>
          <a:p>
            <a:endParaRPr sz="3804"/>
          </a:p>
        </p:txBody>
      </p:sp>
      <p:sp>
        <p:nvSpPr>
          <p:cNvPr id="81" name="object 81"/>
          <p:cNvSpPr/>
          <p:nvPr/>
        </p:nvSpPr>
        <p:spPr>
          <a:xfrm>
            <a:off x="3993051" y="3511967"/>
            <a:ext cx="195404" cy="255529"/>
          </a:xfrm>
          <a:prstGeom prst="rect">
            <a:avLst/>
          </a:prstGeom>
          <a:blipFill>
            <a:blip r:embed="rId18" cstate="print"/>
            <a:stretch>
              <a:fillRect/>
            </a:stretch>
          </a:blipFill>
        </p:spPr>
        <p:txBody>
          <a:bodyPr wrap="square" lIns="0" tIns="0" rIns="0" bIns="0" rtlCol="0"/>
          <a:lstStyle/>
          <a:p>
            <a:endParaRPr sz="3804"/>
          </a:p>
        </p:txBody>
      </p:sp>
      <p:sp>
        <p:nvSpPr>
          <p:cNvPr id="82" name="object 82"/>
          <p:cNvSpPr/>
          <p:nvPr/>
        </p:nvSpPr>
        <p:spPr>
          <a:xfrm>
            <a:off x="4891167" y="2775436"/>
            <a:ext cx="248013" cy="255529"/>
          </a:xfrm>
          <a:prstGeom prst="rect">
            <a:avLst/>
          </a:prstGeom>
          <a:blipFill>
            <a:blip r:embed="rId19" cstate="print"/>
            <a:stretch>
              <a:fillRect/>
            </a:stretch>
          </a:blipFill>
        </p:spPr>
        <p:txBody>
          <a:bodyPr wrap="square" lIns="0" tIns="0" rIns="0" bIns="0" rtlCol="0"/>
          <a:lstStyle/>
          <a:p>
            <a:endParaRPr sz="3804"/>
          </a:p>
        </p:txBody>
      </p:sp>
      <p:sp>
        <p:nvSpPr>
          <p:cNvPr id="83" name="object 83"/>
          <p:cNvSpPr/>
          <p:nvPr/>
        </p:nvSpPr>
        <p:spPr>
          <a:xfrm>
            <a:off x="3613608" y="3303445"/>
            <a:ext cx="130179" cy="18789"/>
          </a:xfrm>
          <a:custGeom>
            <a:avLst/>
            <a:gdLst/>
            <a:ahLst/>
            <a:cxnLst/>
            <a:rect l="l" t="t" r="r" b="b"/>
            <a:pathLst>
              <a:path w="61594" h="8890">
                <a:moveTo>
                  <a:pt x="0" y="0"/>
                </a:moveTo>
                <a:lnTo>
                  <a:pt x="61042" y="0"/>
                </a:lnTo>
                <a:lnTo>
                  <a:pt x="61042" y="8264"/>
                </a:lnTo>
                <a:lnTo>
                  <a:pt x="0" y="8264"/>
                </a:lnTo>
                <a:lnTo>
                  <a:pt x="0" y="0"/>
                </a:lnTo>
                <a:close/>
              </a:path>
            </a:pathLst>
          </a:custGeom>
          <a:solidFill>
            <a:srgbClr val="000000"/>
          </a:solidFill>
        </p:spPr>
        <p:txBody>
          <a:bodyPr wrap="square" lIns="0" tIns="0" rIns="0" bIns="0" rtlCol="0"/>
          <a:lstStyle/>
          <a:p>
            <a:endParaRPr sz="3804"/>
          </a:p>
        </p:txBody>
      </p:sp>
      <p:sp>
        <p:nvSpPr>
          <p:cNvPr id="84" name="object 84"/>
          <p:cNvSpPr/>
          <p:nvPr/>
        </p:nvSpPr>
        <p:spPr>
          <a:xfrm>
            <a:off x="5113487" y="5727142"/>
            <a:ext cx="179269" cy="152242"/>
          </a:xfrm>
          <a:prstGeom prst="rect">
            <a:avLst/>
          </a:prstGeom>
          <a:blipFill>
            <a:blip r:embed="rId20" cstate="print"/>
            <a:stretch>
              <a:fillRect/>
            </a:stretch>
          </a:blipFill>
        </p:spPr>
        <p:txBody>
          <a:bodyPr wrap="square" lIns="0" tIns="0" rIns="0" bIns="0" rtlCol="0"/>
          <a:lstStyle/>
          <a:p>
            <a:endParaRPr sz="3804"/>
          </a:p>
        </p:txBody>
      </p:sp>
      <p:sp>
        <p:nvSpPr>
          <p:cNvPr id="85" name="object 85"/>
          <p:cNvSpPr/>
          <p:nvPr/>
        </p:nvSpPr>
        <p:spPr>
          <a:xfrm>
            <a:off x="8213067" y="3466873"/>
            <a:ext cx="248013" cy="255529"/>
          </a:xfrm>
          <a:prstGeom prst="rect">
            <a:avLst/>
          </a:prstGeom>
          <a:blipFill>
            <a:blip r:embed="rId19" cstate="print"/>
            <a:stretch>
              <a:fillRect/>
            </a:stretch>
          </a:blipFill>
        </p:spPr>
        <p:txBody>
          <a:bodyPr wrap="square" lIns="0" tIns="0" rIns="0" bIns="0" rtlCol="0"/>
          <a:lstStyle/>
          <a:p>
            <a:endParaRPr sz="3804"/>
          </a:p>
        </p:txBody>
      </p:sp>
      <p:sp>
        <p:nvSpPr>
          <p:cNvPr id="86" name="object 86"/>
          <p:cNvSpPr/>
          <p:nvPr/>
        </p:nvSpPr>
        <p:spPr>
          <a:xfrm>
            <a:off x="9156279" y="3496935"/>
            <a:ext cx="195404" cy="255529"/>
          </a:xfrm>
          <a:prstGeom prst="rect">
            <a:avLst/>
          </a:prstGeom>
          <a:blipFill>
            <a:blip r:embed="rId21" cstate="print"/>
            <a:stretch>
              <a:fillRect/>
            </a:stretch>
          </a:blipFill>
        </p:spPr>
        <p:txBody>
          <a:bodyPr wrap="square" lIns="0" tIns="0" rIns="0" bIns="0" rtlCol="0"/>
          <a:lstStyle/>
          <a:p>
            <a:endParaRPr sz="3804"/>
          </a:p>
        </p:txBody>
      </p:sp>
      <p:sp>
        <p:nvSpPr>
          <p:cNvPr id="87" name="object 87"/>
          <p:cNvSpPr/>
          <p:nvPr/>
        </p:nvSpPr>
        <p:spPr>
          <a:xfrm>
            <a:off x="7544180" y="2790467"/>
            <a:ext cx="248013" cy="255529"/>
          </a:xfrm>
          <a:prstGeom prst="rect">
            <a:avLst/>
          </a:prstGeom>
          <a:blipFill>
            <a:blip r:embed="rId17" cstate="print"/>
            <a:stretch>
              <a:fillRect/>
            </a:stretch>
          </a:blipFill>
        </p:spPr>
        <p:txBody>
          <a:bodyPr wrap="square" lIns="0" tIns="0" rIns="0" bIns="0" rtlCol="0"/>
          <a:lstStyle/>
          <a:p>
            <a:endParaRPr sz="3804"/>
          </a:p>
        </p:txBody>
      </p:sp>
      <p:sp>
        <p:nvSpPr>
          <p:cNvPr id="88" name="object 88"/>
          <p:cNvSpPr/>
          <p:nvPr/>
        </p:nvSpPr>
        <p:spPr>
          <a:xfrm>
            <a:off x="8709173" y="3273383"/>
            <a:ext cx="130179" cy="18789"/>
          </a:xfrm>
          <a:custGeom>
            <a:avLst/>
            <a:gdLst/>
            <a:ahLst/>
            <a:cxnLst/>
            <a:rect l="l" t="t" r="r" b="b"/>
            <a:pathLst>
              <a:path w="61595" h="8890">
                <a:moveTo>
                  <a:pt x="0" y="0"/>
                </a:moveTo>
                <a:lnTo>
                  <a:pt x="61056" y="0"/>
                </a:lnTo>
                <a:lnTo>
                  <a:pt x="61056" y="8264"/>
                </a:lnTo>
                <a:lnTo>
                  <a:pt x="0" y="8264"/>
                </a:lnTo>
                <a:lnTo>
                  <a:pt x="0" y="0"/>
                </a:lnTo>
                <a:close/>
              </a:path>
            </a:pathLst>
          </a:custGeom>
          <a:solidFill>
            <a:srgbClr val="000000"/>
          </a:solidFill>
        </p:spPr>
        <p:txBody>
          <a:bodyPr wrap="square" lIns="0" tIns="0" rIns="0" bIns="0" rtlCol="0"/>
          <a:lstStyle/>
          <a:p>
            <a:endParaRPr sz="3804"/>
          </a:p>
        </p:txBody>
      </p:sp>
      <p:sp>
        <p:nvSpPr>
          <p:cNvPr id="89" name="object 89"/>
          <p:cNvSpPr/>
          <p:nvPr/>
        </p:nvSpPr>
        <p:spPr>
          <a:xfrm>
            <a:off x="6165673" y="5727142"/>
            <a:ext cx="193886" cy="152242"/>
          </a:xfrm>
          <a:prstGeom prst="rect">
            <a:avLst/>
          </a:prstGeom>
          <a:blipFill>
            <a:blip r:embed="rId22" cstate="print"/>
            <a:stretch>
              <a:fillRect/>
            </a:stretch>
          </a:blipFill>
        </p:spPr>
        <p:txBody>
          <a:bodyPr wrap="square" lIns="0" tIns="0" rIns="0" bIns="0" rtlCol="0"/>
          <a:lstStyle/>
          <a:p>
            <a:endParaRPr sz="3804"/>
          </a:p>
        </p:txBody>
      </p:sp>
      <p:sp>
        <p:nvSpPr>
          <p:cNvPr id="90" name="object 90"/>
          <p:cNvSpPr/>
          <p:nvPr/>
        </p:nvSpPr>
        <p:spPr>
          <a:xfrm>
            <a:off x="6206496" y="2405794"/>
            <a:ext cx="130179" cy="130179"/>
          </a:xfrm>
          <a:custGeom>
            <a:avLst/>
            <a:gdLst/>
            <a:ahLst/>
            <a:cxnLst/>
            <a:rect l="l" t="t" r="r" b="b"/>
            <a:pathLst>
              <a:path w="61594" h="61594">
                <a:moveTo>
                  <a:pt x="34710" y="26449"/>
                </a:moveTo>
                <a:lnTo>
                  <a:pt x="26445" y="26449"/>
                </a:lnTo>
                <a:lnTo>
                  <a:pt x="26445" y="0"/>
                </a:lnTo>
                <a:lnTo>
                  <a:pt x="34710" y="0"/>
                </a:lnTo>
                <a:lnTo>
                  <a:pt x="34710" y="26449"/>
                </a:lnTo>
                <a:close/>
              </a:path>
              <a:path w="61594" h="61594">
                <a:moveTo>
                  <a:pt x="61042" y="34713"/>
                </a:moveTo>
                <a:lnTo>
                  <a:pt x="0" y="34713"/>
                </a:lnTo>
                <a:lnTo>
                  <a:pt x="0" y="26449"/>
                </a:lnTo>
                <a:lnTo>
                  <a:pt x="61042" y="26449"/>
                </a:lnTo>
                <a:lnTo>
                  <a:pt x="61042" y="34713"/>
                </a:lnTo>
                <a:close/>
              </a:path>
              <a:path w="61594" h="61594">
                <a:moveTo>
                  <a:pt x="34710" y="61102"/>
                </a:moveTo>
                <a:lnTo>
                  <a:pt x="26445" y="61102"/>
                </a:lnTo>
                <a:lnTo>
                  <a:pt x="26445" y="34713"/>
                </a:lnTo>
                <a:lnTo>
                  <a:pt x="34710" y="34713"/>
                </a:lnTo>
                <a:lnTo>
                  <a:pt x="34710" y="61102"/>
                </a:lnTo>
                <a:close/>
              </a:path>
            </a:pathLst>
          </a:custGeom>
          <a:solidFill>
            <a:srgbClr val="000000"/>
          </a:solidFill>
        </p:spPr>
        <p:txBody>
          <a:bodyPr wrap="square" lIns="0" tIns="0" rIns="0" bIns="0" rtlCol="0"/>
          <a:lstStyle/>
          <a:p>
            <a:endParaRPr sz="3804"/>
          </a:p>
        </p:txBody>
      </p:sp>
      <p:sp>
        <p:nvSpPr>
          <p:cNvPr id="91" name="object 91"/>
          <p:cNvSpPr/>
          <p:nvPr/>
        </p:nvSpPr>
        <p:spPr>
          <a:xfrm>
            <a:off x="1867054" y="4474433"/>
            <a:ext cx="1250365" cy="127298"/>
          </a:xfrm>
          <a:prstGeom prst="rect">
            <a:avLst/>
          </a:prstGeom>
          <a:blipFill>
            <a:blip r:embed="rId23" cstate="print"/>
            <a:stretch>
              <a:fillRect/>
            </a:stretch>
          </a:blipFill>
        </p:spPr>
        <p:txBody>
          <a:bodyPr wrap="square" lIns="0" tIns="0" rIns="0" bIns="0" rtlCol="0"/>
          <a:lstStyle/>
          <a:p>
            <a:endParaRPr sz="3804"/>
          </a:p>
        </p:txBody>
      </p:sp>
      <p:sp>
        <p:nvSpPr>
          <p:cNvPr id="92" name="object 92"/>
          <p:cNvSpPr/>
          <p:nvPr/>
        </p:nvSpPr>
        <p:spPr>
          <a:xfrm>
            <a:off x="3167255" y="4226417"/>
            <a:ext cx="1295345" cy="127298"/>
          </a:xfrm>
          <a:prstGeom prst="rect">
            <a:avLst/>
          </a:prstGeom>
          <a:blipFill>
            <a:blip r:embed="rId24" cstate="print"/>
            <a:stretch>
              <a:fillRect/>
            </a:stretch>
          </a:blipFill>
        </p:spPr>
        <p:txBody>
          <a:bodyPr wrap="square" lIns="0" tIns="0" rIns="0" bIns="0" rtlCol="0"/>
          <a:lstStyle/>
          <a:p>
            <a:endParaRPr sz="3804"/>
          </a:p>
        </p:txBody>
      </p:sp>
      <p:sp>
        <p:nvSpPr>
          <p:cNvPr id="93" name="object 93"/>
          <p:cNvSpPr/>
          <p:nvPr/>
        </p:nvSpPr>
        <p:spPr>
          <a:xfrm>
            <a:off x="8089986" y="4151261"/>
            <a:ext cx="1250350" cy="127298"/>
          </a:xfrm>
          <a:prstGeom prst="rect">
            <a:avLst/>
          </a:prstGeom>
          <a:blipFill>
            <a:blip r:embed="rId25" cstate="print"/>
            <a:stretch>
              <a:fillRect/>
            </a:stretch>
          </a:blipFill>
        </p:spPr>
        <p:txBody>
          <a:bodyPr wrap="square" lIns="0" tIns="0" rIns="0" bIns="0" rtlCol="0"/>
          <a:lstStyle/>
          <a:p>
            <a:endParaRPr sz="3804"/>
          </a:p>
        </p:txBody>
      </p:sp>
      <p:sp>
        <p:nvSpPr>
          <p:cNvPr id="94" name="object 94"/>
          <p:cNvSpPr/>
          <p:nvPr/>
        </p:nvSpPr>
        <p:spPr>
          <a:xfrm>
            <a:off x="9683272" y="4391761"/>
            <a:ext cx="1295391" cy="127298"/>
          </a:xfrm>
          <a:prstGeom prst="rect">
            <a:avLst/>
          </a:prstGeom>
          <a:blipFill>
            <a:blip r:embed="rId26" cstate="print"/>
            <a:stretch>
              <a:fillRect/>
            </a:stretch>
          </a:blipFill>
        </p:spPr>
        <p:txBody>
          <a:bodyPr wrap="square" lIns="0" tIns="0" rIns="0" bIns="0" rtlCol="0"/>
          <a:lstStyle/>
          <a:p>
            <a:endParaRPr sz="3804"/>
          </a:p>
        </p:txBody>
      </p:sp>
      <p:sp>
        <p:nvSpPr>
          <p:cNvPr id="95" name="object 95"/>
          <p:cNvSpPr/>
          <p:nvPr/>
        </p:nvSpPr>
        <p:spPr>
          <a:xfrm>
            <a:off x="5136400" y="1680741"/>
            <a:ext cx="842823" cy="127497"/>
          </a:xfrm>
          <a:custGeom>
            <a:avLst/>
            <a:gdLst/>
            <a:ahLst/>
            <a:cxnLst/>
            <a:rect l="l" t="t" r="r" b="b"/>
            <a:pathLst>
              <a:path w="398780" h="60325">
                <a:moveTo>
                  <a:pt x="19860" y="48560"/>
                </a:moveTo>
                <a:lnTo>
                  <a:pt x="10095" y="48560"/>
                </a:lnTo>
                <a:lnTo>
                  <a:pt x="0" y="12602"/>
                </a:lnTo>
                <a:lnTo>
                  <a:pt x="10095" y="12602"/>
                </a:lnTo>
                <a:lnTo>
                  <a:pt x="15703" y="38401"/>
                </a:lnTo>
                <a:lnTo>
                  <a:pt x="22073" y="38401"/>
                </a:lnTo>
                <a:lnTo>
                  <a:pt x="19860" y="48560"/>
                </a:lnTo>
                <a:close/>
              </a:path>
              <a:path w="398780" h="60325">
                <a:moveTo>
                  <a:pt x="22073" y="38401"/>
                </a:moveTo>
                <a:lnTo>
                  <a:pt x="15703" y="38401"/>
                </a:lnTo>
                <a:lnTo>
                  <a:pt x="20880" y="12602"/>
                </a:lnTo>
                <a:lnTo>
                  <a:pt x="30418" y="12602"/>
                </a:lnTo>
                <a:lnTo>
                  <a:pt x="32483" y="22367"/>
                </a:lnTo>
                <a:lnTo>
                  <a:pt x="25567" y="22367"/>
                </a:lnTo>
                <a:lnTo>
                  <a:pt x="22073" y="38401"/>
                </a:lnTo>
                <a:close/>
              </a:path>
              <a:path w="398780" h="60325">
                <a:moveTo>
                  <a:pt x="43793" y="38497"/>
                </a:moveTo>
                <a:lnTo>
                  <a:pt x="35894" y="38497"/>
                </a:lnTo>
                <a:lnTo>
                  <a:pt x="41502" y="12602"/>
                </a:lnTo>
                <a:lnTo>
                  <a:pt x="51298" y="12602"/>
                </a:lnTo>
                <a:lnTo>
                  <a:pt x="43793" y="38497"/>
                </a:lnTo>
                <a:close/>
              </a:path>
              <a:path w="398780" h="60325">
                <a:moveTo>
                  <a:pt x="40876" y="48560"/>
                </a:moveTo>
                <a:lnTo>
                  <a:pt x="31207" y="48560"/>
                </a:lnTo>
                <a:lnTo>
                  <a:pt x="25567" y="22367"/>
                </a:lnTo>
                <a:lnTo>
                  <a:pt x="32483" y="22367"/>
                </a:lnTo>
                <a:lnTo>
                  <a:pt x="35894" y="38497"/>
                </a:lnTo>
                <a:lnTo>
                  <a:pt x="43793" y="38497"/>
                </a:lnTo>
                <a:lnTo>
                  <a:pt x="40876" y="48560"/>
                </a:lnTo>
                <a:close/>
              </a:path>
              <a:path w="398780" h="60325">
                <a:moveTo>
                  <a:pt x="90180" y="27313"/>
                </a:moveTo>
                <a:lnTo>
                  <a:pt x="54453" y="27313"/>
                </a:lnTo>
                <a:lnTo>
                  <a:pt x="54453" y="18636"/>
                </a:lnTo>
                <a:lnTo>
                  <a:pt x="90180" y="18636"/>
                </a:lnTo>
                <a:lnTo>
                  <a:pt x="90180" y="27313"/>
                </a:lnTo>
                <a:close/>
              </a:path>
              <a:path w="398780" h="60325">
                <a:moveTo>
                  <a:pt x="90180" y="42721"/>
                </a:moveTo>
                <a:lnTo>
                  <a:pt x="54453" y="42721"/>
                </a:lnTo>
                <a:lnTo>
                  <a:pt x="54453" y="34045"/>
                </a:lnTo>
                <a:lnTo>
                  <a:pt x="90180" y="34045"/>
                </a:lnTo>
                <a:lnTo>
                  <a:pt x="90180" y="42721"/>
                </a:lnTo>
                <a:close/>
              </a:path>
              <a:path w="398780" h="60325">
                <a:moveTo>
                  <a:pt x="103205" y="28174"/>
                </a:moveTo>
                <a:lnTo>
                  <a:pt x="94760" y="27775"/>
                </a:lnTo>
                <a:lnTo>
                  <a:pt x="98124" y="1351"/>
                </a:lnTo>
                <a:lnTo>
                  <a:pt x="124484" y="1351"/>
                </a:lnTo>
                <a:lnTo>
                  <a:pt x="124484" y="9334"/>
                </a:lnTo>
                <a:lnTo>
                  <a:pt x="104919" y="9334"/>
                </a:lnTo>
                <a:lnTo>
                  <a:pt x="103205" y="19792"/>
                </a:lnTo>
                <a:lnTo>
                  <a:pt x="120446" y="19792"/>
                </a:lnTo>
                <a:lnTo>
                  <a:pt x="124890" y="23807"/>
                </a:lnTo>
                <a:lnTo>
                  <a:pt x="125271" y="24806"/>
                </a:lnTo>
                <a:lnTo>
                  <a:pt x="108361" y="24806"/>
                </a:lnTo>
                <a:lnTo>
                  <a:pt x="107373" y="24952"/>
                </a:lnTo>
                <a:lnTo>
                  <a:pt x="105062" y="25763"/>
                </a:lnTo>
                <a:lnTo>
                  <a:pt x="103952" y="26744"/>
                </a:lnTo>
                <a:lnTo>
                  <a:pt x="103205" y="28174"/>
                </a:lnTo>
                <a:close/>
              </a:path>
              <a:path w="398780" h="60325">
                <a:moveTo>
                  <a:pt x="120446" y="19792"/>
                </a:moveTo>
                <a:lnTo>
                  <a:pt x="103205" y="19792"/>
                </a:lnTo>
                <a:lnTo>
                  <a:pt x="104656" y="18846"/>
                </a:lnTo>
                <a:lnTo>
                  <a:pt x="105790" y="18220"/>
                </a:lnTo>
                <a:lnTo>
                  <a:pt x="107967" y="17406"/>
                </a:lnTo>
                <a:lnTo>
                  <a:pt x="109627" y="17154"/>
                </a:lnTo>
                <a:lnTo>
                  <a:pt x="115545" y="17154"/>
                </a:lnTo>
                <a:lnTo>
                  <a:pt x="118997" y="18484"/>
                </a:lnTo>
                <a:lnTo>
                  <a:pt x="120446" y="19792"/>
                </a:lnTo>
                <a:close/>
              </a:path>
              <a:path w="398780" h="60325">
                <a:moveTo>
                  <a:pt x="124104" y="42159"/>
                </a:moveTo>
                <a:lnTo>
                  <a:pt x="111740" y="42159"/>
                </a:lnTo>
                <a:lnTo>
                  <a:pt x="113514" y="41342"/>
                </a:lnTo>
                <a:lnTo>
                  <a:pt x="115957" y="38063"/>
                </a:lnTo>
                <a:lnTo>
                  <a:pt x="116565" y="36000"/>
                </a:lnTo>
                <a:lnTo>
                  <a:pt x="116565" y="31075"/>
                </a:lnTo>
                <a:lnTo>
                  <a:pt x="115993" y="29013"/>
                </a:lnTo>
                <a:lnTo>
                  <a:pt x="113706" y="25649"/>
                </a:lnTo>
                <a:lnTo>
                  <a:pt x="111925" y="24806"/>
                </a:lnTo>
                <a:lnTo>
                  <a:pt x="125271" y="24806"/>
                </a:lnTo>
                <a:lnTo>
                  <a:pt x="126366" y="27676"/>
                </a:lnTo>
                <a:lnTo>
                  <a:pt x="126366" y="37177"/>
                </a:lnTo>
                <a:lnTo>
                  <a:pt x="124947" y="41128"/>
                </a:lnTo>
                <a:lnTo>
                  <a:pt x="124104" y="42159"/>
                </a:lnTo>
                <a:close/>
              </a:path>
              <a:path w="398780" h="60325">
                <a:moveTo>
                  <a:pt x="115025" y="49816"/>
                </a:moveTo>
                <a:lnTo>
                  <a:pt x="104820" y="49816"/>
                </a:lnTo>
                <a:lnTo>
                  <a:pt x="101082" y="48592"/>
                </a:lnTo>
                <a:lnTo>
                  <a:pt x="95233" y="43710"/>
                </a:lnTo>
                <a:lnTo>
                  <a:pt x="93604" y="40246"/>
                </a:lnTo>
                <a:lnTo>
                  <a:pt x="93273" y="35759"/>
                </a:lnTo>
                <a:lnTo>
                  <a:pt x="102643" y="35759"/>
                </a:lnTo>
                <a:lnTo>
                  <a:pt x="103017" y="37807"/>
                </a:lnTo>
                <a:lnTo>
                  <a:pt x="103732" y="39382"/>
                </a:lnTo>
                <a:lnTo>
                  <a:pt x="105844" y="41605"/>
                </a:lnTo>
                <a:lnTo>
                  <a:pt x="107384" y="42159"/>
                </a:lnTo>
                <a:lnTo>
                  <a:pt x="124104" y="42159"/>
                </a:lnTo>
                <a:lnTo>
                  <a:pt x="119271" y="48077"/>
                </a:lnTo>
                <a:lnTo>
                  <a:pt x="115025" y="49816"/>
                </a:lnTo>
                <a:close/>
              </a:path>
              <a:path w="398780" h="60325">
                <a:moveTo>
                  <a:pt x="153754" y="49748"/>
                </a:moveTo>
                <a:lnTo>
                  <a:pt x="141567" y="49748"/>
                </a:lnTo>
                <a:lnTo>
                  <a:pt x="137297" y="47614"/>
                </a:lnTo>
                <a:lnTo>
                  <a:pt x="132389" y="39080"/>
                </a:lnTo>
                <a:lnTo>
                  <a:pt x="131166" y="32999"/>
                </a:lnTo>
                <a:lnTo>
                  <a:pt x="131166" y="17207"/>
                </a:lnTo>
                <a:lnTo>
                  <a:pt x="132389" y="11116"/>
                </a:lnTo>
                <a:lnTo>
                  <a:pt x="137297" y="2538"/>
                </a:lnTo>
                <a:lnTo>
                  <a:pt x="141567" y="394"/>
                </a:lnTo>
                <a:lnTo>
                  <a:pt x="153754" y="394"/>
                </a:lnTo>
                <a:lnTo>
                  <a:pt x="158025" y="2538"/>
                </a:lnTo>
                <a:lnTo>
                  <a:pt x="161232" y="8146"/>
                </a:lnTo>
                <a:lnTo>
                  <a:pt x="144867" y="8146"/>
                </a:lnTo>
                <a:lnTo>
                  <a:pt x="143018" y="9533"/>
                </a:lnTo>
                <a:lnTo>
                  <a:pt x="141215" y="15073"/>
                </a:lnTo>
                <a:lnTo>
                  <a:pt x="140764" y="19341"/>
                </a:lnTo>
                <a:lnTo>
                  <a:pt x="140764" y="30602"/>
                </a:lnTo>
                <a:lnTo>
                  <a:pt x="141215" y="34809"/>
                </a:lnTo>
                <a:lnTo>
                  <a:pt x="143018" y="40637"/>
                </a:lnTo>
                <a:lnTo>
                  <a:pt x="144867" y="42095"/>
                </a:lnTo>
                <a:lnTo>
                  <a:pt x="161196" y="42095"/>
                </a:lnTo>
                <a:lnTo>
                  <a:pt x="158025" y="47614"/>
                </a:lnTo>
                <a:lnTo>
                  <a:pt x="153754" y="49748"/>
                </a:lnTo>
                <a:close/>
              </a:path>
              <a:path w="398780" h="60325">
                <a:moveTo>
                  <a:pt x="161196" y="42095"/>
                </a:moveTo>
                <a:lnTo>
                  <a:pt x="150454" y="42095"/>
                </a:lnTo>
                <a:lnTo>
                  <a:pt x="152285" y="40637"/>
                </a:lnTo>
                <a:lnTo>
                  <a:pt x="154021" y="34809"/>
                </a:lnTo>
                <a:lnTo>
                  <a:pt x="154454" y="30602"/>
                </a:lnTo>
                <a:lnTo>
                  <a:pt x="154454" y="19341"/>
                </a:lnTo>
                <a:lnTo>
                  <a:pt x="154021" y="15073"/>
                </a:lnTo>
                <a:lnTo>
                  <a:pt x="152285" y="9533"/>
                </a:lnTo>
                <a:lnTo>
                  <a:pt x="150454" y="8146"/>
                </a:lnTo>
                <a:lnTo>
                  <a:pt x="161232" y="8146"/>
                </a:lnTo>
                <a:lnTo>
                  <a:pt x="162928" y="11116"/>
                </a:lnTo>
                <a:lnTo>
                  <a:pt x="164155" y="17207"/>
                </a:lnTo>
                <a:lnTo>
                  <a:pt x="164155" y="32999"/>
                </a:lnTo>
                <a:lnTo>
                  <a:pt x="162928" y="39080"/>
                </a:lnTo>
                <a:lnTo>
                  <a:pt x="161196" y="42095"/>
                </a:lnTo>
                <a:close/>
              </a:path>
              <a:path w="398780" h="60325">
                <a:moveTo>
                  <a:pt x="171100" y="60007"/>
                </a:moveTo>
                <a:lnTo>
                  <a:pt x="170506" y="60007"/>
                </a:lnTo>
                <a:lnTo>
                  <a:pt x="170506" y="56380"/>
                </a:lnTo>
                <a:lnTo>
                  <a:pt x="172398" y="55850"/>
                </a:lnTo>
                <a:lnTo>
                  <a:pt x="173796" y="54961"/>
                </a:lnTo>
                <a:lnTo>
                  <a:pt x="175570" y="52507"/>
                </a:lnTo>
                <a:lnTo>
                  <a:pt x="176082" y="50783"/>
                </a:lnTo>
                <a:lnTo>
                  <a:pt x="176214" y="48560"/>
                </a:lnTo>
                <a:lnTo>
                  <a:pt x="170506" y="48560"/>
                </a:lnTo>
                <a:lnTo>
                  <a:pt x="170506" y="38728"/>
                </a:lnTo>
                <a:lnTo>
                  <a:pt x="180669" y="38728"/>
                </a:lnTo>
                <a:lnTo>
                  <a:pt x="180669" y="48734"/>
                </a:lnTo>
                <a:lnTo>
                  <a:pt x="172185" y="59683"/>
                </a:lnTo>
                <a:lnTo>
                  <a:pt x="171100" y="60007"/>
                </a:lnTo>
                <a:close/>
              </a:path>
              <a:path w="398780" h="60325">
                <a:moveTo>
                  <a:pt x="198599" y="48560"/>
                </a:moveTo>
                <a:lnTo>
                  <a:pt x="189396" y="48560"/>
                </a:lnTo>
                <a:lnTo>
                  <a:pt x="189396" y="0"/>
                </a:lnTo>
                <a:lnTo>
                  <a:pt x="198766" y="0"/>
                </a:lnTo>
                <a:lnTo>
                  <a:pt x="198766" y="17285"/>
                </a:lnTo>
                <a:lnTo>
                  <a:pt x="220543" y="17285"/>
                </a:lnTo>
                <a:lnTo>
                  <a:pt x="222690" y="20023"/>
                </a:lnTo>
                <a:lnTo>
                  <a:pt x="203076" y="20023"/>
                </a:lnTo>
                <a:lnTo>
                  <a:pt x="200732" y="21574"/>
                </a:lnTo>
                <a:lnTo>
                  <a:pt x="198798" y="26325"/>
                </a:lnTo>
                <a:lnTo>
                  <a:pt x="198467" y="28458"/>
                </a:lnTo>
                <a:lnTo>
                  <a:pt x="198505" y="34297"/>
                </a:lnTo>
                <a:lnTo>
                  <a:pt x="199150" y="36705"/>
                </a:lnTo>
                <a:lnTo>
                  <a:pt x="201877" y="40751"/>
                </a:lnTo>
                <a:lnTo>
                  <a:pt x="203957" y="41765"/>
                </a:lnTo>
                <a:lnTo>
                  <a:pt x="221920" y="41765"/>
                </a:lnTo>
                <a:lnTo>
                  <a:pt x="220285" y="44041"/>
                </a:lnTo>
                <a:lnTo>
                  <a:pt x="198599" y="44041"/>
                </a:lnTo>
                <a:lnTo>
                  <a:pt x="198599" y="48560"/>
                </a:lnTo>
                <a:close/>
              </a:path>
              <a:path w="398780" h="60325">
                <a:moveTo>
                  <a:pt x="220543" y="17285"/>
                </a:moveTo>
                <a:lnTo>
                  <a:pt x="198766" y="17285"/>
                </a:lnTo>
                <a:lnTo>
                  <a:pt x="199953" y="15614"/>
                </a:lnTo>
                <a:lnTo>
                  <a:pt x="201262" y="14337"/>
                </a:lnTo>
                <a:lnTo>
                  <a:pt x="202691" y="13459"/>
                </a:lnTo>
                <a:lnTo>
                  <a:pt x="204384" y="12360"/>
                </a:lnTo>
                <a:lnTo>
                  <a:pt x="206539" y="11809"/>
                </a:lnTo>
                <a:lnTo>
                  <a:pt x="213886" y="11809"/>
                </a:lnTo>
                <a:lnTo>
                  <a:pt x="217588" y="13512"/>
                </a:lnTo>
                <a:lnTo>
                  <a:pt x="220543" y="17285"/>
                </a:lnTo>
                <a:close/>
              </a:path>
              <a:path w="398780" h="60325">
                <a:moveTo>
                  <a:pt x="221920" y="41765"/>
                </a:moveTo>
                <a:lnTo>
                  <a:pt x="209167" y="41765"/>
                </a:lnTo>
                <a:lnTo>
                  <a:pt x="211048" y="40787"/>
                </a:lnTo>
                <a:lnTo>
                  <a:pt x="213733" y="36872"/>
                </a:lnTo>
                <a:lnTo>
                  <a:pt x="214401" y="34297"/>
                </a:lnTo>
                <a:lnTo>
                  <a:pt x="214386" y="28458"/>
                </a:lnTo>
                <a:lnTo>
                  <a:pt x="214074" y="26445"/>
                </a:lnTo>
                <a:lnTo>
                  <a:pt x="212158" y="21606"/>
                </a:lnTo>
                <a:lnTo>
                  <a:pt x="209850" y="20023"/>
                </a:lnTo>
                <a:lnTo>
                  <a:pt x="222690" y="20023"/>
                </a:lnTo>
                <a:lnTo>
                  <a:pt x="222932" y="20333"/>
                </a:lnTo>
                <a:lnTo>
                  <a:pt x="224266" y="24731"/>
                </a:lnTo>
                <a:lnTo>
                  <a:pt x="224266" y="35705"/>
                </a:lnTo>
                <a:lnTo>
                  <a:pt x="222946" y="40335"/>
                </a:lnTo>
                <a:lnTo>
                  <a:pt x="221920" y="41765"/>
                </a:lnTo>
                <a:close/>
              </a:path>
              <a:path w="398780" h="60325">
                <a:moveTo>
                  <a:pt x="213985" y="49517"/>
                </a:moveTo>
                <a:lnTo>
                  <a:pt x="206287" y="49517"/>
                </a:lnTo>
                <a:lnTo>
                  <a:pt x="203901" y="48923"/>
                </a:lnTo>
                <a:lnTo>
                  <a:pt x="201020" y="47031"/>
                </a:lnTo>
                <a:lnTo>
                  <a:pt x="199854" y="45801"/>
                </a:lnTo>
                <a:lnTo>
                  <a:pt x="198599" y="44041"/>
                </a:lnTo>
                <a:lnTo>
                  <a:pt x="220285" y="44041"/>
                </a:lnTo>
                <a:lnTo>
                  <a:pt x="217669" y="47682"/>
                </a:lnTo>
                <a:lnTo>
                  <a:pt x="213985" y="49517"/>
                </a:lnTo>
                <a:close/>
              </a:path>
              <a:path w="398780" h="60325">
                <a:moveTo>
                  <a:pt x="264701" y="27313"/>
                </a:moveTo>
                <a:lnTo>
                  <a:pt x="228974" y="27313"/>
                </a:lnTo>
                <a:lnTo>
                  <a:pt x="228974" y="18636"/>
                </a:lnTo>
                <a:lnTo>
                  <a:pt x="264701" y="18636"/>
                </a:lnTo>
                <a:lnTo>
                  <a:pt x="264701" y="27313"/>
                </a:lnTo>
                <a:close/>
              </a:path>
              <a:path w="398780" h="60325">
                <a:moveTo>
                  <a:pt x="264701" y="42721"/>
                </a:moveTo>
                <a:lnTo>
                  <a:pt x="228974" y="42721"/>
                </a:lnTo>
                <a:lnTo>
                  <a:pt x="228974" y="34045"/>
                </a:lnTo>
                <a:lnTo>
                  <a:pt x="264701" y="34045"/>
                </a:lnTo>
                <a:lnTo>
                  <a:pt x="264701" y="42721"/>
                </a:lnTo>
                <a:close/>
              </a:path>
              <a:path w="398780" h="60325">
                <a:moveTo>
                  <a:pt x="286503" y="34176"/>
                </a:moveTo>
                <a:lnTo>
                  <a:pt x="267567" y="34176"/>
                </a:lnTo>
                <a:lnTo>
                  <a:pt x="267567" y="25268"/>
                </a:lnTo>
                <a:lnTo>
                  <a:pt x="286503" y="25268"/>
                </a:lnTo>
                <a:lnTo>
                  <a:pt x="286503" y="34176"/>
                </a:lnTo>
                <a:close/>
              </a:path>
              <a:path w="398780" h="60325">
                <a:moveTo>
                  <a:pt x="314030" y="48560"/>
                </a:moveTo>
                <a:lnTo>
                  <a:pt x="304397" y="48560"/>
                </a:lnTo>
                <a:lnTo>
                  <a:pt x="304397" y="15571"/>
                </a:lnTo>
                <a:lnTo>
                  <a:pt x="293145" y="15571"/>
                </a:lnTo>
                <a:lnTo>
                  <a:pt x="293145" y="9170"/>
                </a:lnTo>
                <a:lnTo>
                  <a:pt x="296115" y="9039"/>
                </a:lnTo>
                <a:lnTo>
                  <a:pt x="298195" y="8840"/>
                </a:lnTo>
                <a:lnTo>
                  <a:pt x="306210" y="725"/>
                </a:lnTo>
                <a:lnTo>
                  <a:pt x="314030" y="725"/>
                </a:lnTo>
                <a:lnTo>
                  <a:pt x="314030" y="48560"/>
                </a:lnTo>
                <a:close/>
              </a:path>
              <a:path w="398780" h="60325">
                <a:moveTo>
                  <a:pt x="350721" y="49748"/>
                </a:moveTo>
                <a:lnTo>
                  <a:pt x="338538" y="49748"/>
                </a:lnTo>
                <a:lnTo>
                  <a:pt x="334263" y="47614"/>
                </a:lnTo>
                <a:lnTo>
                  <a:pt x="329360" y="39080"/>
                </a:lnTo>
                <a:lnTo>
                  <a:pt x="328133" y="32999"/>
                </a:lnTo>
                <a:lnTo>
                  <a:pt x="328133" y="17207"/>
                </a:lnTo>
                <a:lnTo>
                  <a:pt x="329360" y="11116"/>
                </a:lnTo>
                <a:lnTo>
                  <a:pt x="334263" y="2538"/>
                </a:lnTo>
                <a:lnTo>
                  <a:pt x="338538" y="394"/>
                </a:lnTo>
                <a:lnTo>
                  <a:pt x="350721" y="394"/>
                </a:lnTo>
                <a:lnTo>
                  <a:pt x="354995" y="2538"/>
                </a:lnTo>
                <a:lnTo>
                  <a:pt x="358200" y="8146"/>
                </a:lnTo>
                <a:lnTo>
                  <a:pt x="341834" y="8146"/>
                </a:lnTo>
                <a:lnTo>
                  <a:pt x="339989" y="9533"/>
                </a:lnTo>
                <a:lnTo>
                  <a:pt x="338186" y="15073"/>
                </a:lnTo>
                <a:lnTo>
                  <a:pt x="337734" y="19341"/>
                </a:lnTo>
                <a:lnTo>
                  <a:pt x="337734" y="30602"/>
                </a:lnTo>
                <a:lnTo>
                  <a:pt x="338186" y="34809"/>
                </a:lnTo>
                <a:lnTo>
                  <a:pt x="339989" y="40637"/>
                </a:lnTo>
                <a:lnTo>
                  <a:pt x="341834" y="42095"/>
                </a:lnTo>
                <a:lnTo>
                  <a:pt x="358166" y="42095"/>
                </a:lnTo>
                <a:lnTo>
                  <a:pt x="354995" y="47614"/>
                </a:lnTo>
                <a:lnTo>
                  <a:pt x="350721" y="49748"/>
                </a:lnTo>
                <a:close/>
              </a:path>
              <a:path w="398780" h="60325">
                <a:moveTo>
                  <a:pt x="358166" y="42095"/>
                </a:moveTo>
                <a:lnTo>
                  <a:pt x="347421" y="42095"/>
                </a:lnTo>
                <a:lnTo>
                  <a:pt x="349252" y="40637"/>
                </a:lnTo>
                <a:lnTo>
                  <a:pt x="350991" y="34809"/>
                </a:lnTo>
                <a:lnTo>
                  <a:pt x="351425" y="30602"/>
                </a:lnTo>
                <a:lnTo>
                  <a:pt x="351425" y="19341"/>
                </a:lnTo>
                <a:lnTo>
                  <a:pt x="350991" y="15073"/>
                </a:lnTo>
                <a:lnTo>
                  <a:pt x="349252" y="9533"/>
                </a:lnTo>
                <a:lnTo>
                  <a:pt x="347421" y="8146"/>
                </a:lnTo>
                <a:lnTo>
                  <a:pt x="358200" y="8146"/>
                </a:lnTo>
                <a:lnTo>
                  <a:pt x="359899" y="11116"/>
                </a:lnTo>
                <a:lnTo>
                  <a:pt x="361126" y="17207"/>
                </a:lnTo>
                <a:lnTo>
                  <a:pt x="361126" y="32999"/>
                </a:lnTo>
                <a:lnTo>
                  <a:pt x="359899" y="39080"/>
                </a:lnTo>
                <a:lnTo>
                  <a:pt x="358166" y="42095"/>
                </a:lnTo>
                <a:close/>
              </a:path>
              <a:path w="398780" h="60325">
                <a:moveTo>
                  <a:pt x="388283" y="49748"/>
                </a:moveTo>
                <a:lnTo>
                  <a:pt x="376096" y="49748"/>
                </a:lnTo>
                <a:lnTo>
                  <a:pt x="371826" y="47614"/>
                </a:lnTo>
                <a:lnTo>
                  <a:pt x="366922" y="39080"/>
                </a:lnTo>
                <a:lnTo>
                  <a:pt x="365695" y="32999"/>
                </a:lnTo>
                <a:lnTo>
                  <a:pt x="365695" y="17207"/>
                </a:lnTo>
                <a:lnTo>
                  <a:pt x="366922" y="11116"/>
                </a:lnTo>
                <a:lnTo>
                  <a:pt x="371826" y="2538"/>
                </a:lnTo>
                <a:lnTo>
                  <a:pt x="376096" y="394"/>
                </a:lnTo>
                <a:lnTo>
                  <a:pt x="388283" y="394"/>
                </a:lnTo>
                <a:lnTo>
                  <a:pt x="392553" y="2538"/>
                </a:lnTo>
                <a:lnTo>
                  <a:pt x="395761" y="8146"/>
                </a:lnTo>
                <a:lnTo>
                  <a:pt x="379396" y="8146"/>
                </a:lnTo>
                <a:lnTo>
                  <a:pt x="377547" y="9533"/>
                </a:lnTo>
                <a:lnTo>
                  <a:pt x="375744" y="15073"/>
                </a:lnTo>
                <a:lnTo>
                  <a:pt x="375293" y="19341"/>
                </a:lnTo>
                <a:lnTo>
                  <a:pt x="375293" y="30602"/>
                </a:lnTo>
                <a:lnTo>
                  <a:pt x="375744" y="34809"/>
                </a:lnTo>
                <a:lnTo>
                  <a:pt x="377547" y="40637"/>
                </a:lnTo>
                <a:lnTo>
                  <a:pt x="379396" y="42095"/>
                </a:lnTo>
                <a:lnTo>
                  <a:pt x="395725" y="42095"/>
                </a:lnTo>
                <a:lnTo>
                  <a:pt x="392553" y="47614"/>
                </a:lnTo>
                <a:lnTo>
                  <a:pt x="388283" y="49748"/>
                </a:lnTo>
                <a:close/>
              </a:path>
              <a:path w="398780" h="60325">
                <a:moveTo>
                  <a:pt x="395725" y="42095"/>
                </a:moveTo>
                <a:lnTo>
                  <a:pt x="384983" y="42095"/>
                </a:lnTo>
                <a:lnTo>
                  <a:pt x="386814" y="40637"/>
                </a:lnTo>
                <a:lnTo>
                  <a:pt x="388549" y="34809"/>
                </a:lnTo>
                <a:lnTo>
                  <a:pt x="388987" y="30602"/>
                </a:lnTo>
                <a:lnTo>
                  <a:pt x="388987" y="19341"/>
                </a:lnTo>
                <a:lnTo>
                  <a:pt x="388549" y="15073"/>
                </a:lnTo>
                <a:lnTo>
                  <a:pt x="386814" y="9533"/>
                </a:lnTo>
                <a:lnTo>
                  <a:pt x="384983" y="8146"/>
                </a:lnTo>
                <a:lnTo>
                  <a:pt x="395761" y="8146"/>
                </a:lnTo>
                <a:lnTo>
                  <a:pt x="397457" y="11116"/>
                </a:lnTo>
                <a:lnTo>
                  <a:pt x="398684" y="17207"/>
                </a:lnTo>
                <a:lnTo>
                  <a:pt x="398684" y="32999"/>
                </a:lnTo>
                <a:lnTo>
                  <a:pt x="397457" y="39080"/>
                </a:lnTo>
                <a:lnTo>
                  <a:pt x="395725" y="42095"/>
                </a:lnTo>
                <a:close/>
              </a:path>
            </a:pathLst>
          </a:custGeom>
          <a:solidFill>
            <a:srgbClr val="000000"/>
          </a:solidFill>
        </p:spPr>
        <p:txBody>
          <a:bodyPr wrap="square" lIns="0" tIns="0" rIns="0" bIns="0" rtlCol="0"/>
          <a:lstStyle/>
          <a:p>
            <a:endParaRPr sz="3804"/>
          </a:p>
        </p:txBody>
      </p:sp>
      <p:sp>
        <p:nvSpPr>
          <p:cNvPr id="96" name="object 96"/>
          <p:cNvSpPr/>
          <p:nvPr/>
        </p:nvSpPr>
        <p:spPr>
          <a:xfrm>
            <a:off x="7348330" y="5692818"/>
            <a:ext cx="65762" cy="150312"/>
          </a:xfrm>
          <a:custGeom>
            <a:avLst/>
            <a:gdLst/>
            <a:ahLst/>
            <a:cxnLst/>
            <a:rect l="l" t="t" r="r" b="b"/>
            <a:pathLst>
              <a:path w="31114" h="71119">
                <a:moveTo>
                  <a:pt x="30777" y="70494"/>
                </a:moveTo>
                <a:lnTo>
                  <a:pt x="16581" y="70494"/>
                </a:lnTo>
                <a:lnTo>
                  <a:pt x="16581" y="21876"/>
                </a:lnTo>
                <a:lnTo>
                  <a:pt x="0" y="21876"/>
                </a:lnTo>
                <a:lnTo>
                  <a:pt x="0" y="12445"/>
                </a:lnTo>
                <a:lnTo>
                  <a:pt x="4377" y="12250"/>
                </a:lnTo>
                <a:lnTo>
                  <a:pt x="7439" y="11958"/>
                </a:lnTo>
                <a:lnTo>
                  <a:pt x="19252" y="615"/>
                </a:lnTo>
                <a:lnTo>
                  <a:pt x="19252" y="0"/>
                </a:lnTo>
                <a:lnTo>
                  <a:pt x="30777" y="0"/>
                </a:lnTo>
                <a:lnTo>
                  <a:pt x="30777" y="70494"/>
                </a:lnTo>
                <a:close/>
              </a:path>
            </a:pathLst>
          </a:custGeom>
          <a:solidFill>
            <a:srgbClr val="000000"/>
          </a:solidFill>
        </p:spPr>
        <p:txBody>
          <a:bodyPr wrap="square" lIns="0" tIns="0" rIns="0" bIns="0" rtlCol="0"/>
          <a:lstStyle/>
          <a:p>
            <a:endParaRPr sz="3804"/>
          </a:p>
        </p:txBody>
      </p:sp>
      <p:sp>
        <p:nvSpPr>
          <p:cNvPr id="100" name="object 100"/>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32734" y="32235"/>
            <a:ext cx="10515153" cy="6095702"/>
          </a:xfrm>
          <a:custGeom>
            <a:avLst/>
            <a:gdLst/>
            <a:ahLst/>
            <a:cxnLst/>
            <a:rect l="l" t="t" r="r" b="b"/>
            <a:pathLst>
              <a:path w="4975225" h="2884170">
                <a:moveTo>
                  <a:pt x="0" y="0"/>
                </a:moveTo>
                <a:lnTo>
                  <a:pt x="4974843" y="0"/>
                </a:lnTo>
                <a:lnTo>
                  <a:pt x="4974843" y="2883915"/>
                </a:lnTo>
                <a:lnTo>
                  <a:pt x="0" y="2883915"/>
                </a:lnTo>
                <a:lnTo>
                  <a:pt x="0" y="0"/>
                </a:lnTo>
                <a:close/>
              </a:path>
            </a:pathLst>
          </a:custGeom>
          <a:solidFill>
            <a:srgbClr val="FFFFFF"/>
          </a:solidFill>
        </p:spPr>
        <p:txBody>
          <a:bodyPr wrap="square" lIns="0" tIns="0" rIns="0" bIns="0" rtlCol="0"/>
          <a:lstStyle/>
          <a:p>
            <a:endParaRPr sz="3804"/>
          </a:p>
        </p:txBody>
      </p:sp>
      <p:sp>
        <p:nvSpPr>
          <p:cNvPr id="4" name="object 4"/>
          <p:cNvSpPr/>
          <p:nvPr/>
        </p:nvSpPr>
        <p:spPr>
          <a:xfrm>
            <a:off x="5402229" y="32236"/>
            <a:ext cx="1803746" cy="1352809"/>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6326650" y="1475234"/>
            <a:ext cx="1781199" cy="1337778"/>
          </a:xfrm>
          <a:prstGeom prst="rect">
            <a:avLst/>
          </a:prstGeom>
          <a:blipFill>
            <a:blip r:embed="rId3" cstate="print"/>
            <a:stretch>
              <a:fillRect/>
            </a:stretch>
          </a:blipFill>
        </p:spPr>
        <p:txBody>
          <a:bodyPr wrap="square" lIns="0" tIns="0" rIns="0" bIns="0" rtlCol="0"/>
          <a:lstStyle/>
          <a:p>
            <a:endParaRPr sz="3804"/>
          </a:p>
        </p:txBody>
      </p:sp>
      <p:sp>
        <p:nvSpPr>
          <p:cNvPr id="6" name="object 6"/>
          <p:cNvSpPr/>
          <p:nvPr/>
        </p:nvSpPr>
        <p:spPr>
          <a:xfrm>
            <a:off x="8130398" y="1881078"/>
            <a:ext cx="1803746" cy="1352809"/>
          </a:xfrm>
          <a:prstGeom prst="rect">
            <a:avLst/>
          </a:prstGeom>
          <a:blipFill>
            <a:blip r:embed="rId4" cstate="print"/>
            <a:stretch>
              <a:fillRect/>
            </a:stretch>
          </a:blipFill>
        </p:spPr>
        <p:txBody>
          <a:bodyPr wrap="square" lIns="0" tIns="0" rIns="0" bIns="0" rtlCol="0"/>
          <a:lstStyle/>
          <a:p>
            <a:endParaRPr sz="3804"/>
          </a:p>
        </p:txBody>
      </p:sp>
      <p:sp>
        <p:nvSpPr>
          <p:cNvPr id="7" name="object 7"/>
          <p:cNvSpPr/>
          <p:nvPr/>
        </p:nvSpPr>
        <p:spPr>
          <a:xfrm>
            <a:off x="9633521" y="3053514"/>
            <a:ext cx="1706043" cy="1277653"/>
          </a:xfrm>
          <a:prstGeom prst="rect">
            <a:avLst/>
          </a:prstGeom>
          <a:blipFill>
            <a:blip r:embed="rId5" cstate="print"/>
            <a:stretch>
              <a:fillRect/>
            </a:stretch>
          </a:blipFill>
        </p:spPr>
        <p:txBody>
          <a:bodyPr wrap="square" lIns="0" tIns="0" rIns="0" bIns="0" rtlCol="0"/>
          <a:lstStyle/>
          <a:p>
            <a:endParaRPr sz="3804"/>
          </a:p>
        </p:txBody>
      </p:sp>
      <p:sp>
        <p:nvSpPr>
          <p:cNvPr id="8" name="object 8"/>
          <p:cNvSpPr/>
          <p:nvPr/>
        </p:nvSpPr>
        <p:spPr>
          <a:xfrm>
            <a:off x="6078634" y="3008420"/>
            <a:ext cx="1803746" cy="1352809"/>
          </a:xfrm>
          <a:prstGeom prst="rect">
            <a:avLst/>
          </a:prstGeom>
          <a:blipFill>
            <a:blip r:embed="rId6" cstate="print"/>
            <a:stretch>
              <a:fillRect/>
            </a:stretch>
          </a:blipFill>
        </p:spPr>
        <p:txBody>
          <a:bodyPr wrap="square" lIns="0" tIns="0" rIns="0" bIns="0" rtlCol="0"/>
          <a:lstStyle/>
          <a:p>
            <a:endParaRPr sz="3804"/>
          </a:p>
        </p:txBody>
      </p:sp>
      <p:sp>
        <p:nvSpPr>
          <p:cNvPr id="9" name="object 9"/>
          <p:cNvSpPr/>
          <p:nvPr/>
        </p:nvSpPr>
        <p:spPr>
          <a:xfrm>
            <a:off x="2162998" y="1738281"/>
            <a:ext cx="2074308" cy="1555730"/>
          </a:xfrm>
          <a:prstGeom prst="rect">
            <a:avLst/>
          </a:prstGeom>
          <a:blipFill>
            <a:blip r:embed="rId7" cstate="print"/>
            <a:stretch>
              <a:fillRect/>
            </a:stretch>
          </a:blipFill>
        </p:spPr>
        <p:txBody>
          <a:bodyPr wrap="square" lIns="0" tIns="0" rIns="0" bIns="0" rtlCol="0"/>
          <a:lstStyle/>
          <a:p>
            <a:endParaRPr sz="3804"/>
          </a:p>
        </p:txBody>
      </p:sp>
      <p:sp>
        <p:nvSpPr>
          <p:cNvPr id="10" name="object 10"/>
          <p:cNvSpPr/>
          <p:nvPr/>
        </p:nvSpPr>
        <p:spPr>
          <a:xfrm>
            <a:off x="4432713" y="3053513"/>
            <a:ext cx="1811264" cy="1360327"/>
          </a:xfrm>
          <a:prstGeom prst="rect">
            <a:avLst/>
          </a:prstGeom>
          <a:blipFill>
            <a:blip r:embed="rId8" cstate="print"/>
            <a:stretch>
              <a:fillRect/>
            </a:stretch>
          </a:blipFill>
        </p:spPr>
        <p:txBody>
          <a:bodyPr wrap="square" lIns="0" tIns="0" rIns="0" bIns="0" rtlCol="0"/>
          <a:lstStyle/>
          <a:p>
            <a:endParaRPr sz="3804"/>
          </a:p>
        </p:txBody>
      </p:sp>
      <p:sp>
        <p:nvSpPr>
          <p:cNvPr id="11" name="object 11"/>
          <p:cNvSpPr/>
          <p:nvPr/>
        </p:nvSpPr>
        <p:spPr>
          <a:xfrm>
            <a:off x="832734" y="3158733"/>
            <a:ext cx="1901449" cy="1427965"/>
          </a:xfrm>
          <a:prstGeom prst="rect">
            <a:avLst/>
          </a:prstGeom>
          <a:blipFill>
            <a:blip r:embed="rId9" cstate="print"/>
            <a:stretch>
              <a:fillRect/>
            </a:stretch>
          </a:blipFill>
        </p:spPr>
        <p:txBody>
          <a:bodyPr wrap="square" lIns="0" tIns="0" rIns="0" bIns="0" rtlCol="0"/>
          <a:lstStyle/>
          <a:p>
            <a:endParaRPr sz="3804"/>
          </a:p>
        </p:txBody>
      </p:sp>
      <p:sp>
        <p:nvSpPr>
          <p:cNvPr id="12" name="object 12"/>
          <p:cNvSpPr/>
          <p:nvPr/>
        </p:nvSpPr>
        <p:spPr>
          <a:xfrm>
            <a:off x="3019778" y="3566155"/>
            <a:ext cx="458300" cy="216374"/>
          </a:xfrm>
          <a:prstGeom prst="rect">
            <a:avLst/>
          </a:prstGeom>
          <a:blipFill>
            <a:blip r:embed="rId10" cstate="print"/>
            <a:stretch>
              <a:fillRect/>
            </a:stretch>
          </a:blipFill>
        </p:spPr>
        <p:txBody>
          <a:bodyPr wrap="square" lIns="0" tIns="0" rIns="0" bIns="0" rtlCol="0"/>
          <a:lstStyle/>
          <a:p>
            <a:endParaRPr sz="3804"/>
          </a:p>
        </p:txBody>
      </p:sp>
      <p:sp>
        <p:nvSpPr>
          <p:cNvPr id="13" name="object 13"/>
          <p:cNvSpPr/>
          <p:nvPr/>
        </p:nvSpPr>
        <p:spPr>
          <a:xfrm>
            <a:off x="2508716" y="3684825"/>
            <a:ext cx="608765" cy="608765"/>
          </a:xfrm>
          <a:prstGeom prst="rect">
            <a:avLst/>
          </a:prstGeom>
          <a:blipFill>
            <a:blip r:embed="rId11" cstate="print"/>
            <a:stretch>
              <a:fillRect/>
            </a:stretch>
          </a:blipFill>
        </p:spPr>
        <p:txBody>
          <a:bodyPr wrap="square" lIns="0" tIns="0" rIns="0" bIns="0" rtlCol="0"/>
          <a:lstStyle/>
          <a:p>
            <a:endParaRPr sz="3804"/>
          </a:p>
        </p:txBody>
      </p:sp>
      <p:sp>
        <p:nvSpPr>
          <p:cNvPr id="14" name="object 14"/>
          <p:cNvSpPr/>
          <p:nvPr/>
        </p:nvSpPr>
        <p:spPr>
          <a:xfrm>
            <a:off x="2512474" y="3688583"/>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15" name="object 15"/>
          <p:cNvSpPr/>
          <p:nvPr/>
        </p:nvSpPr>
        <p:spPr>
          <a:xfrm>
            <a:off x="3906845" y="3563974"/>
            <a:ext cx="428164" cy="188491"/>
          </a:xfrm>
          <a:prstGeom prst="rect">
            <a:avLst/>
          </a:prstGeom>
          <a:blipFill>
            <a:blip r:embed="rId12" cstate="print"/>
            <a:stretch>
              <a:fillRect/>
            </a:stretch>
          </a:blipFill>
        </p:spPr>
        <p:txBody>
          <a:bodyPr wrap="square" lIns="0" tIns="0" rIns="0" bIns="0" rtlCol="0"/>
          <a:lstStyle/>
          <a:p>
            <a:endParaRPr sz="3804"/>
          </a:p>
        </p:txBody>
      </p:sp>
      <p:sp>
        <p:nvSpPr>
          <p:cNvPr id="16" name="object 16"/>
          <p:cNvSpPr/>
          <p:nvPr/>
        </p:nvSpPr>
        <p:spPr>
          <a:xfrm>
            <a:off x="4237307" y="3654762"/>
            <a:ext cx="608765" cy="608765"/>
          </a:xfrm>
          <a:prstGeom prst="rect">
            <a:avLst/>
          </a:prstGeom>
          <a:blipFill>
            <a:blip r:embed="rId11" cstate="print"/>
            <a:stretch>
              <a:fillRect/>
            </a:stretch>
          </a:blipFill>
        </p:spPr>
        <p:txBody>
          <a:bodyPr wrap="square" lIns="0" tIns="0" rIns="0" bIns="0" rtlCol="0"/>
          <a:lstStyle/>
          <a:p>
            <a:endParaRPr sz="3804"/>
          </a:p>
        </p:txBody>
      </p:sp>
      <p:sp>
        <p:nvSpPr>
          <p:cNvPr id="17" name="object 17"/>
          <p:cNvSpPr/>
          <p:nvPr/>
        </p:nvSpPr>
        <p:spPr>
          <a:xfrm>
            <a:off x="4241065" y="3658520"/>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18" name="object 18"/>
          <p:cNvSpPr/>
          <p:nvPr/>
        </p:nvSpPr>
        <p:spPr>
          <a:xfrm>
            <a:off x="3902863" y="2735603"/>
            <a:ext cx="2148661" cy="412017"/>
          </a:xfrm>
          <a:custGeom>
            <a:avLst/>
            <a:gdLst/>
            <a:ahLst/>
            <a:cxnLst/>
            <a:rect l="l" t="t" r="r" b="b"/>
            <a:pathLst>
              <a:path w="1016635" h="194944">
                <a:moveTo>
                  <a:pt x="0" y="194868"/>
                </a:moveTo>
                <a:lnTo>
                  <a:pt x="1016127" y="0"/>
                </a:lnTo>
              </a:path>
            </a:pathLst>
          </a:custGeom>
          <a:ln w="3556">
            <a:solidFill>
              <a:srgbClr val="000000"/>
            </a:solidFill>
          </a:ln>
        </p:spPr>
        <p:txBody>
          <a:bodyPr wrap="square" lIns="0" tIns="0" rIns="0" bIns="0" rtlCol="0"/>
          <a:lstStyle/>
          <a:p>
            <a:endParaRPr sz="3804"/>
          </a:p>
        </p:txBody>
      </p:sp>
      <p:sp>
        <p:nvSpPr>
          <p:cNvPr id="19" name="object 19"/>
          <p:cNvSpPr/>
          <p:nvPr/>
        </p:nvSpPr>
        <p:spPr>
          <a:xfrm>
            <a:off x="6032562" y="2712230"/>
            <a:ext cx="57709" cy="52341"/>
          </a:xfrm>
          <a:custGeom>
            <a:avLst/>
            <a:gdLst/>
            <a:ahLst/>
            <a:cxnLst/>
            <a:rect l="l" t="t" r="r" b="b"/>
            <a:pathLst>
              <a:path w="27305" h="24765">
                <a:moveTo>
                  <a:pt x="4693" y="24465"/>
                </a:moveTo>
                <a:lnTo>
                  <a:pt x="8463" y="11059"/>
                </a:lnTo>
                <a:lnTo>
                  <a:pt x="0" y="0"/>
                </a:lnTo>
                <a:lnTo>
                  <a:pt x="26776" y="7538"/>
                </a:lnTo>
                <a:lnTo>
                  <a:pt x="4693" y="24465"/>
                </a:lnTo>
                <a:close/>
              </a:path>
            </a:pathLst>
          </a:custGeom>
          <a:solidFill>
            <a:srgbClr val="000000"/>
          </a:solidFill>
        </p:spPr>
        <p:txBody>
          <a:bodyPr wrap="square" lIns="0" tIns="0" rIns="0" bIns="0" rtlCol="0"/>
          <a:lstStyle/>
          <a:p>
            <a:endParaRPr sz="3804"/>
          </a:p>
        </p:txBody>
      </p:sp>
      <p:sp>
        <p:nvSpPr>
          <p:cNvPr id="20" name="object 20"/>
          <p:cNvSpPr/>
          <p:nvPr/>
        </p:nvSpPr>
        <p:spPr>
          <a:xfrm>
            <a:off x="6032562" y="2712230"/>
            <a:ext cx="57709" cy="52341"/>
          </a:xfrm>
          <a:custGeom>
            <a:avLst/>
            <a:gdLst/>
            <a:ahLst/>
            <a:cxnLst/>
            <a:rect l="l" t="t" r="r" b="b"/>
            <a:pathLst>
              <a:path w="27305" h="24765">
                <a:moveTo>
                  <a:pt x="26776" y="7538"/>
                </a:moveTo>
                <a:lnTo>
                  <a:pt x="4693" y="24465"/>
                </a:lnTo>
                <a:lnTo>
                  <a:pt x="8463" y="11059"/>
                </a:lnTo>
                <a:lnTo>
                  <a:pt x="0" y="0"/>
                </a:lnTo>
                <a:lnTo>
                  <a:pt x="26776" y="7538"/>
                </a:lnTo>
                <a:close/>
              </a:path>
            </a:pathLst>
          </a:custGeom>
          <a:ln w="3556">
            <a:solidFill>
              <a:srgbClr val="000000"/>
            </a:solidFill>
          </a:ln>
        </p:spPr>
        <p:txBody>
          <a:bodyPr wrap="square" lIns="0" tIns="0" rIns="0" bIns="0" rtlCol="0"/>
          <a:lstStyle/>
          <a:p>
            <a:endParaRPr sz="3804"/>
          </a:p>
        </p:txBody>
      </p:sp>
      <p:sp>
        <p:nvSpPr>
          <p:cNvPr id="21" name="object 21"/>
          <p:cNvSpPr/>
          <p:nvPr/>
        </p:nvSpPr>
        <p:spPr>
          <a:xfrm>
            <a:off x="3388043" y="3053513"/>
            <a:ext cx="608765" cy="608765"/>
          </a:xfrm>
          <a:prstGeom prst="rect">
            <a:avLst/>
          </a:prstGeom>
          <a:blipFill>
            <a:blip r:embed="rId11" cstate="print"/>
            <a:stretch>
              <a:fillRect/>
            </a:stretch>
          </a:blipFill>
        </p:spPr>
        <p:txBody>
          <a:bodyPr wrap="square" lIns="0" tIns="0" rIns="0" bIns="0" rtlCol="0"/>
          <a:lstStyle/>
          <a:p>
            <a:endParaRPr sz="3804"/>
          </a:p>
        </p:txBody>
      </p:sp>
      <p:sp>
        <p:nvSpPr>
          <p:cNvPr id="22" name="object 22"/>
          <p:cNvSpPr/>
          <p:nvPr/>
        </p:nvSpPr>
        <p:spPr>
          <a:xfrm>
            <a:off x="3391801" y="3057271"/>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23" name="object 23"/>
          <p:cNvSpPr/>
          <p:nvPr/>
        </p:nvSpPr>
        <p:spPr>
          <a:xfrm>
            <a:off x="4565214" y="4301405"/>
            <a:ext cx="691168" cy="1221288"/>
          </a:xfrm>
          <a:custGeom>
            <a:avLst/>
            <a:gdLst/>
            <a:ahLst/>
            <a:cxnLst/>
            <a:rect l="l" t="t" r="r" b="b"/>
            <a:pathLst>
              <a:path w="327025" h="577850">
                <a:moveTo>
                  <a:pt x="326689" y="577707"/>
                </a:moveTo>
                <a:lnTo>
                  <a:pt x="0" y="0"/>
                </a:lnTo>
              </a:path>
            </a:pathLst>
          </a:custGeom>
          <a:ln w="3556">
            <a:solidFill>
              <a:srgbClr val="000000"/>
            </a:solidFill>
          </a:ln>
        </p:spPr>
        <p:txBody>
          <a:bodyPr wrap="square" lIns="0" tIns="0" rIns="0" bIns="0" rtlCol="0"/>
          <a:lstStyle/>
          <a:p>
            <a:endParaRPr sz="3804"/>
          </a:p>
        </p:txBody>
      </p:sp>
      <p:sp>
        <p:nvSpPr>
          <p:cNvPr id="24" name="object 24"/>
          <p:cNvSpPr/>
          <p:nvPr/>
        </p:nvSpPr>
        <p:spPr>
          <a:xfrm>
            <a:off x="4545823" y="4267059"/>
            <a:ext cx="49657" cy="59051"/>
          </a:xfrm>
          <a:custGeom>
            <a:avLst/>
            <a:gdLst/>
            <a:ahLst/>
            <a:cxnLst/>
            <a:rect l="l" t="t" r="r" b="b"/>
            <a:pathLst>
              <a:path w="23494" h="27939">
                <a:moveTo>
                  <a:pt x="1422" y="27807"/>
                </a:moveTo>
                <a:lnTo>
                  <a:pt x="0" y="0"/>
                </a:lnTo>
                <a:lnTo>
                  <a:pt x="23078" y="15539"/>
                </a:lnTo>
                <a:lnTo>
                  <a:pt x="9174" y="16250"/>
                </a:lnTo>
                <a:lnTo>
                  <a:pt x="1422" y="27807"/>
                </a:lnTo>
                <a:close/>
              </a:path>
            </a:pathLst>
          </a:custGeom>
          <a:solidFill>
            <a:srgbClr val="000000"/>
          </a:solidFill>
        </p:spPr>
        <p:txBody>
          <a:bodyPr wrap="square" lIns="0" tIns="0" rIns="0" bIns="0" rtlCol="0"/>
          <a:lstStyle/>
          <a:p>
            <a:endParaRPr sz="3804"/>
          </a:p>
        </p:txBody>
      </p:sp>
      <p:sp>
        <p:nvSpPr>
          <p:cNvPr id="25" name="object 25"/>
          <p:cNvSpPr/>
          <p:nvPr/>
        </p:nvSpPr>
        <p:spPr>
          <a:xfrm>
            <a:off x="4545823" y="4267059"/>
            <a:ext cx="49657" cy="59051"/>
          </a:xfrm>
          <a:custGeom>
            <a:avLst/>
            <a:gdLst/>
            <a:ahLst/>
            <a:cxnLst/>
            <a:rect l="l" t="t" r="r" b="b"/>
            <a:pathLst>
              <a:path w="23494" h="27939">
                <a:moveTo>
                  <a:pt x="0" y="0"/>
                </a:moveTo>
                <a:lnTo>
                  <a:pt x="23078" y="15539"/>
                </a:lnTo>
                <a:lnTo>
                  <a:pt x="9174" y="16250"/>
                </a:lnTo>
                <a:lnTo>
                  <a:pt x="1422" y="27807"/>
                </a:lnTo>
                <a:lnTo>
                  <a:pt x="0" y="0"/>
                </a:lnTo>
                <a:close/>
              </a:path>
            </a:pathLst>
          </a:custGeom>
          <a:ln w="3556">
            <a:solidFill>
              <a:srgbClr val="000000"/>
            </a:solidFill>
          </a:ln>
        </p:spPr>
        <p:txBody>
          <a:bodyPr wrap="square" lIns="0" tIns="0" rIns="0" bIns="0" rtlCol="0"/>
          <a:lstStyle/>
          <a:p>
            <a:endParaRPr sz="3804"/>
          </a:p>
        </p:txBody>
      </p:sp>
      <p:sp>
        <p:nvSpPr>
          <p:cNvPr id="26" name="object 26"/>
          <p:cNvSpPr/>
          <p:nvPr/>
        </p:nvSpPr>
        <p:spPr>
          <a:xfrm>
            <a:off x="2855862" y="4311403"/>
            <a:ext cx="2400971" cy="1211893"/>
          </a:xfrm>
          <a:custGeom>
            <a:avLst/>
            <a:gdLst/>
            <a:ahLst/>
            <a:cxnLst/>
            <a:rect l="l" t="t" r="r" b="b"/>
            <a:pathLst>
              <a:path w="1136014" h="573405">
                <a:moveTo>
                  <a:pt x="1135466" y="572978"/>
                </a:moveTo>
                <a:lnTo>
                  <a:pt x="0" y="0"/>
                </a:lnTo>
              </a:path>
            </a:pathLst>
          </a:custGeom>
          <a:ln w="3556">
            <a:solidFill>
              <a:srgbClr val="000000"/>
            </a:solidFill>
          </a:ln>
        </p:spPr>
        <p:txBody>
          <a:bodyPr wrap="square" lIns="0" tIns="0" rIns="0" bIns="0" rtlCol="0"/>
          <a:lstStyle/>
          <a:p>
            <a:endParaRPr sz="3804"/>
          </a:p>
        </p:txBody>
      </p:sp>
      <p:sp>
        <p:nvSpPr>
          <p:cNvPr id="27" name="object 27"/>
          <p:cNvSpPr/>
          <p:nvPr/>
        </p:nvSpPr>
        <p:spPr>
          <a:xfrm>
            <a:off x="2820614" y="4293590"/>
            <a:ext cx="59051" cy="48315"/>
          </a:xfrm>
          <a:custGeom>
            <a:avLst/>
            <a:gdLst/>
            <a:ahLst/>
            <a:cxnLst/>
            <a:rect l="l" t="t" r="r" b="b"/>
            <a:pathLst>
              <a:path w="27940" h="22860">
                <a:moveTo>
                  <a:pt x="16606" y="22331"/>
                </a:moveTo>
                <a:lnTo>
                  <a:pt x="0" y="0"/>
                </a:lnTo>
                <a:lnTo>
                  <a:pt x="27807" y="106"/>
                </a:lnTo>
                <a:lnTo>
                  <a:pt x="16677" y="8427"/>
                </a:lnTo>
                <a:lnTo>
                  <a:pt x="16606" y="22331"/>
                </a:lnTo>
                <a:close/>
              </a:path>
            </a:pathLst>
          </a:custGeom>
          <a:solidFill>
            <a:srgbClr val="000000"/>
          </a:solidFill>
        </p:spPr>
        <p:txBody>
          <a:bodyPr wrap="square" lIns="0" tIns="0" rIns="0" bIns="0" rtlCol="0"/>
          <a:lstStyle/>
          <a:p>
            <a:endParaRPr sz="3804"/>
          </a:p>
        </p:txBody>
      </p:sp>
      <p:sp>
        <p:nvSpPr>
          <p:cNvPr id="28" name="object 28"/>
          <p:cNvSpPr/>
          <p:nvPr/>
        </p:nvSpPr>
        <p:spPr>
          <a:xfrm>
            <a:off x="2820614" y="4293590"/>
            <a:ext cx="59051" cy="48315"/>
          </a:xfrm>
          <a:custGeom>
            <a:avLst/>
            <a:gdLst/>
            <a:ahLst/>
            <a:cxnLst/>
            <a:rect l="l" t="t" r="r" b="b"/>
            <a:pathLst>
              <a:path w="27940" h="22860">
                <a:moveTo>
                  <a:pt x="0" y="0"/>
                </a:moveTo>
                <a:lnTo>
                  <a:pt x="27807" y="106"/>
                </a:lnTo>
                <a:lnTo>
                  <a:pt x="16677" y="8427"/>
                </a:lnTo>
                <a:lnTo>
                  <a:pt x="16606" y="22331"/>
                </a:lnTo>
                <a:lnTo>
                  <a:pt x="0" y="0"/>
                </a:lnTo>
                <a:close/>
              </a:path>
            </a:pathLst>
          </a:custGeom>
          <a:ln w="3556">
            <a:solidFill>
              <a:srgbClr val="000000"/>
            </a:solidFill>
          </a:ln>
        </p:spPr>
        <p:txBody>
          <a:bodyPr wrap="square" lIns="0" tIns="0" rIns="0" bIns="0" rtlCol="0"/>
          <a:lstStyle/>
          <a:p>
            <a:endParaRPr sz="3804"/>
          </a:p>
        </p:txBody>
      </p:sp>
      <p:sp>
        <p:nvSpPr>
          <p:cNvPr id="29" name="object 29"/>
          <p:cNvSpPr/>
          <p:nvPr/>
        </p:nvSpPr>
        <p:spPr>
          <a:xfrm>
            <a:off x="4951291" y="5518635"/>
            <a:ext cx="608765" cy="608765"/>
          </a:xfrm>
          <a:prstGeom prst="rect">
            <a:avLst/>
          </a:prstGeom>
          <a:blipFill>
            <a:blip r:embed="rId11" cstate="print"/>
            <a:stretch>
              <a:fillRect/>
            </a:stretch>
          </a:blipFill>
        </p:spPr>
        <p:txBody>
          <a:bodyPr wrap="square" lIns="0" tIns="0" rIns="0" bIns="0" rtlCol="0"/>
          <a:lstStyle/>
          <a:p>
            <a:endParaRPr sz="3804"/>
          </a:p>
        </p:txBody>
      </p:sp>
      <p:sp>
        <p:nvSpPr>
          <p:cNvPr id="30" name="object 30"/>
          <p:cNvSpPr/>
          <p:nvPr/>
        </p:nvSpPr>
        <p:spPr>
          <a:xfrm>
            <a:off x="4955049" y="5522393"/>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1" name="object 31"/>
          <p:cNvSpPr/>
          <p:nvPr/>
        </p:nvSpPr>
        <p:spPr>
          <a:xfrm>
            <a:off x="8115366" y="3536092"/>
            <a:ext cx="458300" cy="216374"/>
          </a:xfrm>
          <a:prstGeom prst="rect">
            <a:avLst/>
          </a:prstGeom>
          <a:blipFill>
            <a:blip r:embed="rId10" cstate="print"/>
            <a:stretch>
              <a:fillRect/>
            </a:stretch>
          </a:blipFill>
        </p:spPr>
        <p:txBody>
          <a:bodyPr wrap="square" lIns="0" tIns="0" rIns="0" bIns="0" rtlCol="0"/>
          <a:lstStyle/>
          <a:p>
            <a:endParaRPr sz="3804"/>
          </a:p>
        </p:txBody>
      </p:sp>
      <p:sp>
        <p:nvSpPr>
          <p:cNvPr id="32" name="object 32"/>
          <p:cNvSpPr/>
          <p:nvPr/>
        </p:nvSpPr>
        <p:spPr>
          <a:xfrm>
            <a:off x="7604303" y="3654762"/>
            <a:ext cx="608765" cy="608765"/>
          </a:xfrm>
          <a:prstGeom prst="rect">
            <a:avLst/>
          </a:prstGeom>
          <a:blipFill>
            <a:blip r:embed="rId11" cstate="print"/>
            <a:stretch>
              <a:fillRect/>
            </a:stretch>
          </a:blipFill>
        </p:spPr>
        <p:txBody>
          <a:bodyPr wrap="square" lIns="0" tIns="0" rIns="0" bIns="0" rtlCol="0"/>
          <a:lstStyle/>
          <a:p>
            <a:endParaRPr sz="3804"/>
          </a:p>
        </p:txBody>
      </p:sp>
      <p:sp>
        <p:nvSpPr>
          <p:cNvPr id="33" name="object 33"/>
          <p:cNvSpPr/>
          <p:nvPr/>
        </p:nvSpPr>
        <p:spPr>
          <a:xfrm>
            <a:off x="7608061" y="3658520"/>
            <a:ext cx="601249" cy="601249"/>
          </a:xfrm>
          <a:custGeom>
            <a:avLst/>
            <a:gdLst/>
            <a:ahLst/>
            <a:cxnLst/>
            <a:rect l="l" t="t" r="r" b="b"/>
            <a:pathLst>
              <a:path w="284479"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4" name="object 34"/>
          <p:cNvSpPr/>
          <p:nvPr/>
        </p:nvSpPr>
        <p:spPr>
          <a:xfrm>
            <a:off x="9002433" y="3533912"/>
            <a:ext cx="428164" cy="188491"/>
          </a:xfrm>
          <a:prstGeom prst="rect">
            <a:avLst/>
          </a:prstGeom>
          <a:blipFill>
            <a:blip r:embed="rId13" cstate="print"/>
            <a:stretch>
              <a:fillRect/>
            </a:stretch>
          </a:blipFill>
        </p:spPr>
        <p:txBody>
          <a:bodyPr wrap="square" lIns="0" tIns="0" rIns="0" bIns="0" rtlCol="0"/>
          <a:lstStyle/>
          <a:p>
            <a:endParaRPr sz="3804"/>
          </a:p>
        </p:txBody>
      </p:sp>
      <p:sp>
        <p:nvSpPr>
          <p:cNvPr id="35" name="object 35"/>
          <p:cNvSpPr/>
          <p:nvPr/>
        </p:nvSpPr>
        <p:spPr>
          <a:xfrm>
            <a:off x="9332893" y="3624700"/>
            <a:ext cx="608765" cy="608765"/>
          </a:xfrm>
          <a:prstGeom prst="rect">
            <a:avLst/>
          </a:prstGeom>
          <a:blipFill>
            <a:blip r:embed="rId11" cstate="print"/>
            <a:stretch>
              <a:fillRect/>
            </a:stretch>
          </a:blipFill>
        </p:spPr>
        <p:txBody>
          <a:bodyPr wrap="square" lIns="0" tIns="0" rIns="0" bIns="0" rtlCol="0"/>
          <a:lstStyle/>
          <a:p>
            <a:endParaRPr sz="3804"/>
          </a:p>
        </p:txBody>
      </p:sp>
      <p:sp>
        <p:nvSpPr>
          <p:cNvPr id="36" name="object 36"/>
          <p:cNvSpPr/>
          <p:nvPr/>
        </p:nvSpPr>
        <p:spPr>
          <a:xfrm>
            <a:off x="9336653" y="3628458"/>
            <a:ext cx="601249" cy="601249"/>
          </a:xfrm>
          <a:custGeom>
            <a:avLst/>
            <a:gdLst/>
            <a:ahLst/>
            <a:cxnLst/>
            <a:rect l="l" t="t" r="r" b="b"/>
            <a:pathLst>
              <a:path w="284479" h="284480">
                <a:moveTo>
                  <a:pt x="284480" y="142240"/>
                </a:moveTo>
                <a:lnTo>
                  <a:pt x="277228" y="187198"/>
                </a:lnTo>
                <a:lnTo>
                  <a:pt x="257034" y="226244"/>
                </a:lnTo>
                <a:lnTo>
                  <a:pt x="226242" y="257035"/>
                </a:lnTo>
                <a:lnTo>
                  <a:pt x="187196" y="277228"/>
                </a:lnTo>
                <a:lnTo>
                  <a:pt x="142240" y="284480"/>
                </a:lnTo>
                <a:lnTo>
                  <a:pt x="97283" y="277228"/>
                </a:lnTo>
                <a:lnTo>
                  <a:pt x="58237" y="257035"/>
                </a:lnTo>
                <a:lnTo>
                  <a:pt x="27445" y="226244"/>
                </a:lnTo>
                <a:lnTo>
                  <a:pt x="7251" y="187198"/>
                </a:lnTo>
                <a:lnTo>
                  <a:pt x="0" y="142240"/>
                </a:lnTo>
                <a:lnTo>
                  <a:pt x="7251" y="97281"/>
                </a:lnTo>
                <a:lnTo>
                  <a:pt x="27445" y="58235"/>
                </a:lnTo>
                <a:lnTo>
                  <a:pt x="58237" y="27444"/>
                </a:lnTo>
                <a:lnTo>
                  <a:pt x="97283" y="7251"/>
                </a:lnTo>
                <a:lnTo>
                  <a:pt x="142240" y="0"/>
                </a:lnTo>
                <a:lnTo>
                  <a:pt x="187196" y="7251"/>
                </a:lnTo>
                <a:lnTo>
                  <a:pt x="226242" y="27444"/>
                </a:lnTo>
                <a:lnTo>
                  <a:pt x="257034"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7" name="object 37"/>
          <p:cNvSpPr/>
          <p:nvPr/>
        </p:nvSpPr>
        <p:spPr>
          <a:xfrm>
            <a:off x="6565343" y="2735529"/>
            <a:ext cx="2013112" cy="382491"/>
          </a:xfrm>
          <a:custGeom>
            <a:avLst/>
            <a:gdLst/>
            <a:ahLst/>
            <a:cxnLst/>
            <a:rect l="l" t="t" r="r" b="b"/>
            <a:pathLst>
              <a:path w="952500" h="180975">
                <a:moveTo>
                  <a:pt x="952083" y="180680"/>
                </a:moveTo>
                <a:lnTo>
                  <a:pt x="0" y="0"/>
                </a:lnTo>
              </a:path>
            </a:pathLst>
          </a:custGeom>
          <a:ln w="3556">
            <a:solidFill>
              <a:srgbClr val="000000"/>
            </a:solidFill>
          </a:ln>
        </p:spPr>
        <p:txBody>
          <a:bodyPr wrap="square" lIns="0" tIns="0" rIns="0" bIns="0" rtlCol="0"/>
          <a:lstStyle/>
          <a:p>
            <a:endParaRPr sz="3804"/>
          </a:p>
        </p:txBody>
      </p:sp>
      <p:sp>
        <p:nvSpPr>
          <p:cNvPr id="38" name="object 38"/>
          <p:cNvSpPr/>
          <p:nvPr/>
        </p:nvSpPr>
        <p:spPr>
          <a:xfrm>
            <a:off x="6526564" y="2712156"/>
            <a:ext cx="57709" cy="52341"/>
          </a:xfrm>
          <a:custGeom>
            <a:avLst/>
            <a:gdLst/>
            <a:ahLst/>
            <a:cxnLst/>
            <a:rect l="l" t="t" r="r" b="b"/>
            <a:pathLst>
              <a:path w="27305" h="24765">
                <a:moveTo>
                  <a:pt x="22118" y="24429"/>
                </a:moveTo>
                <a:lnTo>
                  <a:pt x="0" y="7574"/>
                </a:lnTo>
                <a:lnTo>
                  <a:pt x="26776" y="0"/>
                </a:lnTo>
                <a:lnTo>
                  <a:pt x="18348" y="11059"/>
                </a:lnTo>
                <a:lnTo>
                  <a:pt x="22118" y="24429"/>
                </a:lnTo>
                <a:close/>
              </a:path>
            </a:pathLst>
          </a:custGeom>
          <a:solidFill>
            <a:srgbClr val="000000"/>
          </a:solidFill>
        </p:spPr>
        <p:txBody>
          <a:bodyPr wrap="square" lIns="0" tIns="0" rIns="0" bIns="0" rtlCol="0"/>
          <a:lstStyle/>
          <a:p>
            <a:endParaRPr sz="3804"/>
          </a:p>
        </p:txBody>
      </p:sp>
      <p:sp>
        <p:nvSpPr>
          <p:cNvPr id="39" name="object 39"/>
          <p:cNvSpPr/>
          <p:nvPr/>
        </p:nvSpPr>
        <p:spPr>
          <a:xfrm>
            <a:off x="6526564" y="2712156"/>
            <a:ext cx="57709" cy="52341"/>
          </a:xfrm>
          <a:custGeom>
            <a:avLst/>
            <a:gdLst/>
            <a:ahLst/>
            <a:cxnLst/>
            <a:rect l="l" t="t" r="r" b="b"/>
            <a:pathLst>
              <a:path w="27305" h="24765">
                <a:moveTo>
                  <a:pt x="0" y="7574"/>
                </a:moveTo>
                <a:lnTo>
                  <a:pt x="26776" y="0"/>
                </a:lnTo>
                <a:lnTo>
                  <a:pt x="18348" y="11059"/>
                </a:lnTo>
                <a:lnTo>
                  <a:pt x="22118" y="24429"/>
                </a:lnTo>
                <a:lnTo>
                  <a:pt x="0" y="7574"/>
                </a:lnTo>
                <a:close/>
              </a:path>
            </a:pathLst>
          </a:custGeom>
          <a:ln w="3556">
            <a:solidFill>
              <a:srgbClr val="000000"/>
            </a:solidFill>
          </a:ln>
        </p:spPr>
        <p:txBody>
          <a:bodyPr wrap="square" lIns="0" tIns="0" rIns="0" bIns="0" rtlCol="0"/>
          <a:lstStyle/>
          <a:p>
            <a:endParaRPr sz="3804"/>
          </a:p>
        </p:txBody>
      </p:sp>
      <p:sp>
        <p:nvSpPr>
          <p:cNvPr id="40" name="object 40"/>
          <p:cNvSpPr/>
          <p:nvPr/>
        </p:nvSpPr>
        <p:spPr>
          <a:xfrm>
            <a:off x="8483631" y="3023450"/>
            <a:ext cx="608765" cy="608765"/>
          </a:xfrm>
          <a:prstGeom prst="rect">
            <a:avLst/>
          </a:prstGeom>
          <a:blipFill>
            <a:blip r:embed="rId11" cstate="print"/>
            <a:stretch>
              <a:fillRect/>
            </a:stretch>
          </a:blipFill>
        </p:spPr>
        <p:txBody>
          <a:bodyPr wrap="square" lIns="0" tIns="0" rIns="0" bIns="0" rtlCol="0"/>
          <a:lstStyle/>
          <a:p>
            <a:endParaRPr sz="3804"/>
          </a:p>
        </p:txBody>
      </p:sp>
      <p:sp>
        <p:nvSpPr>
          <p:cNvPr id="41" name="object 41"/>
          <p:cNvSpPr/>
          <p:nvPr/>
        </p:nvSpPr>
        <p:spPr>
          <a:xfrm>
            <a:off x="8487386" y="3027208"/>
            <a:ext cx="601249" cy="601249"/>
          </a:xfrm>
          <a:custGeom>
            <a:avLst/>
            <a:gdLst/>
            <a:ahLst/>
            <a:cxnLst/>
            <a:rect l="l" t="t" r="r" b="b"/>
            <a:pathLst>
              <a:path w="284479" h="284480">
                <a:moveTo>
                  <a:pt x="284480" y="142240"/>
                </a:moveTo>
                <a:lnTo>
                  <a:pt x="277228" y="187198"/>
                </a:lnTo>
                <a:lnTo>
                  <a:pt x="257034" y="226244"/>
                </a:lnTo>
                <a:lnTo>
                  <a:pt x="226242" y="257035"/>
                </a:lnTo>
                <a:lnTo>
                  <a:pt x="187196" y="277228"/>
                </a:lnTo>
                <a:lnTo>
                  <a:pt x="142240" y="284480"/>
                </a:lnTo>
                <a:lnTo>
                  <a:pt x="97283" y="277228"/>
                </a:lnTo>
                <a:lnTo>
                  <a:pt x="58237" y="257035"/>
                </a:lnTo>
                <a:lnTo>
                  <a:pt x="27445" y="226244"/>
                </a:lnTo>
                <a:lnTo>
                  <a:pt x="7251" y="187198"/>
                </a:lnTo>
                <a:lnTo>
                  <a:pt x="0" y="142240"/>
                </a:lnTo>
                <a:lnTo>
                  <a:pt x="7251" y="97281"/>
                </a:lnTo>
                <a:lnTo>
                  <a:pt x="27445" y="58235"/>
                </a:lnTo>
                <a:lnTo>
                  <a:pt x="58237" y="27444"/>
                </a:lnTo>
                <a:lnTo>
                  <a:pt x="97283" y="7251"/>
                </a:lnTo>
                <a:lnTo>
                  <a:pt x="142240" y="0"/>
                </a:lnTo>
                <a:lnTo>
                  <a:pt x="187196" y="7251"/>
                </a:lnTo>
                <a:lnTo>
                  <a:pt x="226242" y="27444"/>
                </a:lnTo>
                <a:lnTo>
                  <a:pt x="257034"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42" name="object 42"/>
          <p:cNvSpPr/>
          <p:nvPr/>
        </p:nvSpPr>
        <p:spPr>
          <a:xfrm>
            <a:off x="6307860" y="4246994"/>
            <a:ext cx="3285398" cy="1276313"/>
          </a:xfrm>
          <a:custGeom>
            <a:avLst/>
            <a:gdLst/>
            <a:ahLst/>
            <a:cxnLst/>
            <a:rect l="l" t="t" r="r" b="b"/>
            <a:pathLst>
              <a:path w="1554479" h="603885">
                <a:moveTo>
                  <a:pt x="0" y="603453"/>
                </a:moveTo>
                <a:lnTo>
                  <a:pt x="1554185" y="0"/>
                </a:lnTo>
              </a:path>
            </a:pathLst>
          </a:custGeom>
          <a:ln w="3556">
            <a:solidFill>
              <a:srgbClr val="000000"/>
            </a:solidFill>
          </a:ln>
        </p:spPr>
        <p:txBody>
          <a:bodyPr wrap="square" lIns="0" tIns="0" rIns="0" bIns="0" rtlCol="0"/>
          <a:lstStyle/>
          <a:p>
            <a:endParaRPr sz="3804"/>
          </a:p>
        </p:txBody>
      </p:sp>
      <p:sp>
        <p:nvSpPr>
          <p:cNvPr id="43" name="object 43"/>
          <p:cNvSpPr/>
          <p:nvPr/>
        </p:nvSpPr>
        <p:spPr>
          <a:xfrm>
            <a:off x="9570914" y="4227303"/>
            <a:ext cx="59051" cy="49657"/>
          </a:xfrm>
          <a:custGeom>
            <a:avLst/>
            <a:gdLst/>
            <a:ahLst/>
            <a:cxnLst/>
            <a:rect l="l" t="t" r="r" b="b"/>
            <a:pathLst>
              <a:path w="27939" h="23494">
                <a:moveTo>
                  <a:pt x="8996" y="23185"/>
                </a:moveTo>
                <a:lnTo>
                  <a:pt x="10276" y="9316"/>
                </a:lnTo>
                <a:lnTo>
                  <a:pt x="0" y="0"/>
                </a:lnTo>
                <a:lnTo>
                  <a:pt x="27701" y="2560"/>
                </a:lnTo>
                <a:lnTo>
                  <a:pt x="8996" y="23185"/>
                </a:lnTo>
                <a:close/>
              </a:path>
            </a:pathLst>
          </a:custGeom>
          <a:solidFill>
            <a:srgbClr val="000000"/>
          </a:solidFill>
        </p:spPr>
        <p:txBody>
          <a:bodyPr wrap="square" lIns="0" tIns="0" rIns="0" bIns="0" rtlCol="0"/>
          <a:lstStyle/>
          <a:p>
            <a:endParaRPr sz="3804"/>
          </a:p>
        </p:txBody>
      </p:sp>
      <p:sp>
        <p:nvSpPr>
          <p:cNvPr id="44" name="object 44"/>
          <p:cNvSpPr/>
          <p:nvPr/>
        </p:nvSpPr>
        <p:spPr>
          <a:xfrm>
            <a:off x="9570914" y="4227303"/>
            <a:ext cx="59051" cy="49657"/>
          </a:xfrm>
          <a:custGeom>
            <a:avLst/>
            <a:gdLst/>
            <a:ahLst/>
            <a:cxnLst/>
            <a:rect l="l" t="t" r="r" b="b"/>
            <a:pathLst>
              <a:path w="27939" h="23494">
                <a:moveTo>
                  <a:pt x="27701" y="2560"/>
                </a:moveTo>
                <a:lnTo>
                  <a:pt x="8996" y="23185"/>
                </a:lnTo>
                <a:lnTo>
                  <a:pt x="10276" y="9316"/>
                </a:lnTo>
                <a:lnTo>
                  <a:pt x="0" y="0"/>
                </a:lnTo>
                <a:lnTo>
                  <a:pt x="27701" y="2560"/>
                </a:lnTo>
                <a:close/>
              </a:path>
            </a:pathLst>
          </a:custGeom>
          <a:ln w="3556">
            <a:solidFill>
              <a:srgbClr val="000000"/>
            </a:solidFill>
          </a:ln>
        </p:spPr>
        <p:txBody>
          <a:bodyPr wrap="square" lIns="0" tIns="0" rIns="0" bIns="0" rtlCol="0"/>
          <a:lstStyle/>
          <a:p>
            <a:endParaRPr sz="3804"/>
          </a:p>
        </p:txBody>
      </p:sp>
      <p:sp>
        <p:nvSpPr>
          <p:cNvPr id="45" name="object 45"/>
          <p:cNvSpPr/>
          <p:nvPr/>
        </p:nvSpPr>
        <p:spPr>
          <a:xfrm>
            <a:off x="6307861" y="4289383"/>
            <a:ext cx="1563517" cy="1233366"/>
          </a:xfrm>
          <a:custGeom>
            <a:avLst/>
            <a:gdLst/>
            <a:ahLst/>
            <a:cxnLst/>
            <a:rect l="l" t="t" r="r" b="b"/>
            <a:pathLst>
              <a:path w="739775" h="583564">
                <a:moveTo>
                  <a:pt x="0" y="583397"/>
                </a:moveTo>
                <a:lnTo>
                  <a:pt x="739648" y="0"/>
                </a:lnTo>
              </a:path>
            </a:pathLst>
          </a:custGeom>
          <a:ln w="3556">
            <a:solidFill>
              <a:srgbClr val="000000"/>
            </a:solidFill>
          </a:ln>
        </p:spPr>
        <p:txBody>
          <a:bodyPr wrap="square" lIns="0" tIns="0" rIns="0" bIns="0" rtlCol="0"/>
          <a:lstStyle/>
          <a:p>
            <a:endParaRPr sz="3804"/>
          </a:p>
        </p:txBody>
      </p:sp>
      <p:sp>
        <p:nvSpPr>
          <p:cNvPr id="46" name="object 46"/>
          <p:cNvSpPr/>
          <p:nvPr/>
        </p:nvSpPr>
        <p:spPr>
          <a:xfrm>
            <a:off x="7844502" y="4264956"/>
            <a:ext cx="57709" cy="53683"/>
          </a:xfrm>
          <a:custGeom>
            <a:avLst/>
            <a:gdLst/>
            <a:ahLst/>
            <a:cxnLst/>
            <a:rect l="l" t="t" r="r" b="b"/>
            <a:pathLst>
              <a:path w="27304" h="25400">
                <a:moveTo>
                  <a:pt x="15397" y="25212"/>
                </a:moveTo>
                <a:lnTo>
                  <a:pt x="12588" y="11556"/>
                </a:lnTo>
                <a:lnTo>
                  <a:pt x="0" y="5654"/>
                </a:lnTo>
                <a:lnTo>
                  <a:pt x="27238" y="0"/>
                </a:lnTo>
                <a:lnTo>
                  <a:pt x="15397" y="25212"/>
                </a:lnTo>
                <a:close/>
              </a:path>
            </a:pathLst>
          </a:custGeom>
          <a:solidFill>
            <a:srgbClr val="000000"/>
          </a:solidFill>
        </p:spPr>
        <p:txBody>
          <a:bodyPr wrap="square" lIns="0" tIns="0" rIns="0" bIns="0" rtlCol="0"/>
          <a:lstStyle/>
          <a:p>
            <a:endParaRPr sz="3804"/>
          </a:p>
        </p:txBody>
      </p:sp>
      <p:sp>
        <p:nvSpPr>
          <p:cNvPr id="47" name="object 47"/>
          <p:cNvSpPr/>
          <p:nvPr/>
        </p:nvSpPr>
        <p:spPr>
          <a:xfrm>
            <a:off x="7844504" y="4264956"/>
            <a:ext cx="57709" cy="53683"/>
          </a:xfrm>
          <a:custGeom>
            <a:avLst/>
            <a:gdLst/>
            <a:ahLst/>
            <a:cxnLst/>
            <a:rect l="l" t="t" r="r" b="b"/>
            <a:pathLst>
              <a:path w="27304" h="25400">
                <a:moveTo>
                  <a:pt x="27238" y="0"/>
                </a:moveTo>
                <a:lnTo>
                  <a:pt x="15397" y="25212"/>
                </a:lnTo>
                <a:lnTo>
                  <a:pt x="12588" y="11557"/>
                </a:lnTo>
                <a:lnTo>
                  <a:pt x="0" y="5654"/>
                </a:lnTo>
                <a:lnTo>
                  <a:pt x="27238" y="0"/>
                </a:lnTo>
                <a:close/>
              </a:path>
            </a:pathLst>
          </a:custGeom>
          <a:ln w="3556">
            <a:solidFill>
              <a:srgbClr val="000000"/>
            </a:solidFill>
          </a:ln>
        </p:spPr>
        <p:txBody>
          <a:bodyPr wrap="square" lIns="0" tIns="0" rIns="0" bIns="0" rtlCol="0"/>
          <a:lstStyle/>
          <a:p>
            <a:endParaRPr sz="3804"/>
          </a:p>
        </p:txBody>
      </p:sp>
      <p:sp>
        <p:nvSpPr>
          <p:cNvPr id="48" name="object 48"/>
          <p:cNvSpPr/>
          <p:nvPr/>
        </p:nvSpPr>
        <p:spPr>
          <a:xfrm>
            <a:off x="6003477" y="5518635"/>
            <a:ext cx="608765" cy="608765"/>
          </a:xfrm>
          <a:prstGeom prst="rect">
            <a:avLst/>
          </a:prstGeom>
          <a:blipFill>
            <a:blip r:embed="rId11" cstate="print"/>
            <a:stretch>
              <a:fillRect/>
            </a:stretch>
          </a:blipFill>
        </p:spPr>
        <p:txBody>
          <a:bodyPr wrap="square" lIns="0" tIns="0" rIns="0" bIns="0" rtlCol="0"/>
          <a:lstStyle/>
          <a:p>
            <a:endParaRPr sz="3804"/>
          </a:p>
        </p:txBody>
      </p:sp>
      <p:sp>
        <p:nvSpPr>
          <p:cNvPr id="49" name="object 49"/>
          <p:cNvSpPr/>
          <p:nvPr/>
        </p:nvSpPr>
        <p:spPr>
          <a:xfrm>
            <a:off x="6007235" y="5522393"/>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0" name="object 50"/>
          <p:cNvSpPr/>
          <p:nvPr/>
        </p:nvSpPr>
        <p:spPr>
          <a:xfrm>
            <a:off x="6307860" y="1932711"/>
            <a:ext cx="0" cy="283178"/>
          </a:xfrm>
          <a:custGeom>
            <a:avLst/>
            <a:gdLst/>
            <a:ahLst/>
            <a:cxnLst/>
            <a:rect l="l" t="t" r="r" b="b"/>
            <a:pathLst>
              <a:path h="133984">
                <a:moveTo>
                  <a:pt x="0" y="133812"/>
                </a:moveTo>
                <a:lnTo>
                  <a:pt x="0" y="0"/>
                </a:lnTo>
              </a:path>
            </a:pathLst>
          </a:custGeom>
          <a:ln w="3556">
            <a:solidFill>
              <a:srgbClr val="000000"/>
            </a:solidFill>
          </a:ln>
        </p:spPr>
        <p:txBody>
          <a:bodyPr wrap="square" lIns="0" tIns="0" rIns="0" bIns="0" rtlCol="0"/>
          <a:lstStyle/>
          <a:p>
            <a:endParaRPr sz="3804"/>
          </a:p>
        </p:txBody>
      </p:sp>
      <p:sp>
        <p:nvSpPr>
          <p:cNvPr id="51" name="object 51"/>
          <p:cNvSpPr/>
          <p:nvPr/>
        </p:nvSpPr>
        <p:spPr>
          <a:xfrm>
            <a:off x="6281555" y="1893253"/>
            <a:ext cx="53683" cy="53683"/>
          </a:xfrm>
          <a:custGeom>
            <a:avLst/>
            <a:gdLst/>
            <a:ahLst/>
            <a:cxnLst/>
            <a:rect l="l" t="t" r="r" b="b"/>
            <a:pathLst>
              <a:path w="25400" h="25400">
                <a:moveTo>
                  <a:pt x="0" y="24891"/>
                </a:moveTo>
                <a:lnTo>
                  <a:pt x="12445" y="0"/>
                </a:lnTo>
                <a:lnTo>
                  <a:pt x="21780" y="18668"/>
                </a:lnTo>
                <a:lnTo>
                  <a:pt x="12445" y="18668"/>
                </a:lnTo>
                <a:lnTo>
                  <a:pt x="0" y="24891"/>
                </a:lnTo>
                <a:close/>
              </a:path>
              <a:path w="25400" h="25400">
                <a:moveTo>
                  <a:pt x="24891" y="24891"/>
                </a:moveTo>
                <a:lnTo>
                  <a:pt x="12445" y="18668"/>
                </a:lnTo>
                <a:lnTo>
                  <a:pt x="21780" y="18668"/>
                </a:lnTo>
                <a:lnTo>
                  <a:pt x="24891" y="24891"/>
                </a:lnTo>
                <a:close/>
              </a:path>
            </a:pathLst>
          </a:custGeom>
          <a:solidFill>
            <a:srgbClr val="000000"/>
          </a:solidFill>
        </p:spPr>
        <p:txBody>
          <a:bodyPr wrap="square" lIns="0" tIns="0" rIns="0" bIns="0" rtlCol="0"/>
          <a:lstStyle/>
          <a:p>
            <a:endParaRPr sz="3804"/>
          </a:p>
        </p:txBody>
      </p:sp>
      <p:sp>
        <p:nvSpPr>
          <p:cNvPr id="52" name="object 52"/>
          <p:cNvSpPr/>
          <p:nvPr/>
        </p:nvSpPr>
        <p:spPr>
          <a:xfrm>
            <a:off x="6281555" y="1893253"/>
            <a:ext cx="53683" cy="53683"/>
          </a:xfrm>
          <a:custGeom>
            <a:avLst/>
            <a:gdLst/>
            <a:ahLst/>
            <a:cxnLst/>
            <a:rect l="l" t="t" r="r" b="b"/>
            <a:pathLst>
              <a:path w="25400" h="25400">
                <a:moveTo>
                  <a:pt x="12446" y="0"/>
                </a:moveTo>
                <a:lnTo>
                  <a:pt x="24892" y="24892"/>
                </a:lnTo>
                <a:lnTo>
                  <a:pt x="12446" y="18669"/>
                </a:lnTo>
                <a:lnTo>
                  <a:pt x="0" y="24892"/>
                </a:lnTo>
                <a:lnTo>
                  <a:pt x="12446" y="0"/>
                </a:lnTo>
                <a:close/>
              </a:path>
            </a:pathLst>
          </a:custGeom>
          <a:ln w="3556">
            <a:solidFill>
              <a:srgbClr val="000000"/>
            </a:solidFill>
          </a:ln>
        </p:spPr>
        <p:txBody>
          <a:bodyPr wrap="square" lIns="0" tIns="0" rIns="0" bIns="0" rtlCol="0"/>
          <a:lstStyle/>
          <a:p>
            <a:endParaRPr sz="3804"/>
          </a:p>
        </p:txBody>
      </p:sp>
      <p:sp>
        <p:nvSpPr>
          <p:cNvPr id="53" name="object 53"/>
          <p:cNvSpPr/>
          <p:nvPr/>
        </p:nvSpPr>
        <p:spPr>
          <a:xfrm>
            <a:off x="6003477" y="2211764"/>
            <a:ext cx="608765" cy="608765"/>
          </a:xfrm>
          <a:prstGeom prst="rect">
            <a:avLst/>
          </a:prstGeom>
          <a:blipFill>
            <a:blip r:embed="rId11" cstate="print"/>
            <a:stretch>
              <a:fillRect/>
            </a:stretch>
          </a:blipFill>
        </p:spPr>
        <p:txBody>
          <a:bodyPr wrap="square" lIns="0" tIns="0" rIns="0" bIns="0" rtlCol="0"/>
          <a:lstStyle/>
          <a:p>
            <a:endParaRPr sz="3804"/>
          </a:p>
        </p:txBody>
      </p:sp>
      <p:sp>
        <p:nvSpPr>
          <p:cNvPr id="54" name="object 54"/>
          <p:cNvSpPr/>
          <p:nvPr/>
        </p:nvSpPr>
        <p:spPr>
          <a:xfrm>
            <a:off x="6007235" y="2215522"/>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5" name="object 55"/>
          <p:cNvSpPr/>
          <p:nvPr/>
        </p:nvSpPr>
        <p:spPr>
          <a:xfrm>
            <a:off x="6003477" y="1279827"/>
            <a:ext cx="608765" cy="608765"/>
          </a:xfrm>
          <a:prstGeom prst="rect">
            <a:avLst/>
          </a:prstGeom>
          <a:blipFill>
            <a:blip r:embed="rId11" cstate="print"/>
            <a:stretch>
              <a:fillRect/>
            </a:stretch>
          </a:blipFill>
        </p:spPr>
        <p:txBody>
          <a:bodyPr wrap="square" lIns="0" tIns="0" rIns="0" bIns="0" rtlCol="0"/>
          <a:lstStyle/>
          <a:p>
            <a:endParaRPr sz="3804"/>
          </a:p>
        </p:txBody>
      </p:sp>
      <p:sp>
        <p:nvSpPr>
          <p:cNvPr id="56" name="object 56"/>
          <p:cNvSpPr/>
          <p:nvPr/>
        </p:nvSpPr>
        <p:spPr>
          <a:xfrm>
            <a:off x="6007235" y="1283585"/>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7" name="object 57"/>
          <p:cNvSpPr/>
          <p:nvPr/>
        </p:nvSpPr>
        <p:spPr>
          <a:xfrm>
            <a:off x="2613934" y="3790043"/>
            <a:ext cx="390812" cy="390812"/>
          </a:xfrm>
          <a:prstGeom prst="rect">
            <a:avLst/>
          </a:prstGeom>
          <a:blipFill>
            <a:blip r:embed="rId14" cstate="print"/>
            <a:stretch>
              <a:fillRect/>
            </a:stretch>
          </a:blipFill>
        </p:spPr>
        <p:txBody>
          <a:bodyPr wrap="square" lIns="0" tIns="0" rIns="0" bIns="0" rtlCol="0"/>
          <a:lstStyle/>
          <a:p>
            <a:endParaRPr sz="3804"/>
          </a:p>
        </p:txBody>
      </p:sp>
      <p:sp>
        <p:nvSpPr>
          <p:cNvPr id="58" name="object 58"/>
          <p:cNvSpPr/>
          <p:nvPr/>
        </p:nvSpPr>
        <p:spPr>
          <a:xfrm>
            <a:off x="4342526" y="3759981"/>
            <a:ext cx="390812" cy="390812"/>
          </a:xfrm>
          <a:prstGeom prst="rect">
            <a:avLst/>
          </a:prstGeom>
          <a:blipFill>
            <a:blip r:embed="rId14" cstate="print"/>
            <a:stretch>
              <a:fillRect/>
            </a:stretch>
          </a:blipFill>
        </p:spPr>
        <p:txBody>
          <a:bodyPr wrap="square" lIns="0" tIns="0" rIns="0" bIns="0" rtlCol="0"/>
          <a:lstStyle/>
          <a:p>
            <a:endParaRPr sz="3804"/>
          </a:p>
        </p:txBody>
      </p:sp>
      <p:sp>
        <p:nvSpPr>
          <p:cNvPr id="59" name="object 59"/>
          <p:cNvSpPr/>
          <p:nvPr/>
        </p:nvSpPr>
        <p:spPr>
          <a:xfrm>
            <a:off x="7709522" y="3759981"/>
            <a:ext cx="390812" cy="390812"/>
          </a:xfrm>
          <a:prstGeom prst="rect">
            <a:avLst/>
          </a:prstGeom>
          <a:blipFill>
            <a:blip r:embed="rId15" cstate="print"/>
            <a:stretch>
              <a:fillRect/>
            </a:stretch>
          </a:blipFill>
        </p:spPr>
        <p:txBody>
          <a:bodyPr wrap="square" lIns="0" tIns="0" rIns="0" bIns="0" rtlCol="0"/>
          <a:lstStyle/>
          <a:p>
            <a:endParaRPr sz="3804"/>
          </a:p>
        </p:txBody>
      </p:sp>
      <p:sp>
        <p:nvSpPr>
          <p:cNvPr id="60" name="object 60"/>
          <p:cNvSpPr/>
          <p:nvPr/>
        </p:nvSpPr>
        <p:spPr>
          <a:xfrm>
            <a:off x="9445630" y="3729918"/>
            <a:ext cx="390812" cy="390812"/>
          </a:xfrm>
          <a:prstGeom prst="rect">
            <a:avLst/>
          </a:prstGeom>
          <a:blipFill>
            <a:blip r:embed="rId16" cstate="print"/>
            <a:stretch>
              <a:fillRect/>
            </a:stretch>
          </a:blipFill>
        </p:spPr>
        <p:txBody>
          <a:bodyPr wrap="square" lIns="0" tIns="0" rIns="0" bIns="0" rtlCol="0"/>
          <a:lstStyle/>
          <a:p>
            <a:endParaRPr sz="3804"/>
          </a:p>
        </p:txBody>
      </p:sp>
      <p:sp>
        <p:nvSpPr>
          <p:cNvPr id="61" name="object 61"/>
          <p:cNvSpPr/>
          <p:nvPr/>
        </p:nvSpPr>
        <p:spPr>
          <a:xfrm>
            <a:off x="6093665" y="1385046"/>
            <a:ext cx="390812" cy="390812"/>
          </a:xfrm>
          <a:prstGeom prst="rect">
            <a:avLst/>
          </a:prstGeom>
          <a:blipFill>
            <a:blip r:embed="rId14" cstate="print"/>
            <a:stretch>
              <a:fillRect/>
            </a:stretch>
          </a:blipFill>
        </p:spPr>
        <p:txBody>
          <a:bodyPr wrap="square" lIns="0" tIns="0" rIns="0" bIns="0" rtlCol="0"/>
          <a:lstStyle/>
          <a:p>
            <a:endParaRPr sz="3804"/>
          </a:p>
        </p:txBody>
      </p:sp>
      <p:sp>
        <p:nvSpPr>
          <p:cNvPr id="62" name="object 62"/>
          <p:cNvSpPr/>
          <p:nvPr/>
        </p:nvSpPr>
        <p:spPr>
          <a:xfrm>
            <a:off x="5251916" y="4282618"/>
            <a:ext cx="2598256" cy="1236050"/>
          </a:xfrm>
          <a:custGeom>
            <a:avLst/>
            <a:gdLst/>
            <a:ahLst/>
            <a:cxnLst/>
            <a:rect l="l" t="t" r="r" b="b"/>
            <a:pathLst>
              <a:path w="1229360" h="584835">
                <a:moveTo>
                  <a:pt x="0" y="584819"/>
                </a:moveTo>
                <a:lnTo>
                  <a:pt x="1228811" y="0"/>
                </a:lnTo>
              </a:path>
            </a:pathLst>
          </a:custGeom>
          <a:ln w="7112">
            <a:solidFill>
              <a:srgbClr val="000000"/>
            </a:solidFill>
          </a:ln>
        </p:spPr>
        <p:txBody>
          <a:bodyPr wrap="square" lIns="0" tIns="0" rIns="0" bIns="0" rtlCol="0"/>
          <a:lstStyle/>
          <a:p>
            <a:endParaRPr sz="3804"/>
          </a:p>
        </p:txBody>
      </p:sp>
      <p:sp>
        <p:nvSpPr>
          <p:cNvPr id="63" name="object 63"/>
          <p:cNvSpPr/>
          <p:nvPr/>
        </p:nvSpPr>
        <p:spPr>
          <a:xfrm>
            <a:off x="7822556" y="4261948"/>
            <a:ext cx="68444" cy="55023"/>
          </a:xfrm>
          <a:custGeom>
            <a:avLst/>
            <a:gdLst/>
            <a:ahLst/>
            <a:cxnLst/>
            <a:rect l="l" t="t" r="r" b="b"/>
            <a:pathLst>
              <a:path w="32385" h="26035">
                <a:moveTo>
                  <a:pt x="12232" y="25674"/>
                </a:moveTo>
                <a:lnTo>
                  <a:pt x="12517" y="9778"/>
                </a:lnTo>
                <a:lnTo>
                  <a:pt x="0" y="0"/>
                </a:lnTo>
                <a:lnTo>
                  <a:pt x="31790" y="604"/>
                </a:lnTo>
                <a:lnTo>
                  <a:pt x="12232" y="25674"/>
                </a:lnTo>
                <a:close/>
              </a:path>
            </a:pathLst>
          </a:custGeom>
          <a:solidFill>
            <a:srgbClr val="000000"/>
          </a:solidFill>
        </p:spPr>
        <p:txBody>
          <a:bodyPr wrap="square" lIns="0" tIns="0" rIns="0" bIns="0" rtlCol="0"/>
          <a:lstStyle/>
          <a:p>
            <a:endParaRPr sz="3804"/>
          </a:p>
        </p:txBody>
      </p:sp>
      <p:sp>
        <p:nvSpPr>
          <p:cNvPr id="64" name="object 64"/>
          <p:cNvSpPr/>
          <p:nvPr/>
        </p:nvSpPr>
        <p:spPr>
          <a:xfrm>
            <a:off x="7822556" y="4261948"/>
            <a:ext cx="68444" cy="55023"/>
          </a:xfrm>
          <a:custGeom>
            <a:avLst/>
            <a:gdLst/>
            <a:ahLst/>
            <a:cxnLst/>
            <a:rect l="l" t="t" r="r" b="b"/>
            <a:pathLst>
              <a:path w="32385" h="26035">
                <a:moveTo>
                  <a:pt x="31790" y="604"/>
                </a:moveTo>
                <a:lnTo>
                  <a:pt x="12232" y="25674"/>
                </a:lnTo>
                <a:lnTo>
                  <a:pt x="12517" y="9779"/>
                </a:lnTo>
                <a:lnTo>
                  <a:pt x="0" y="0"/>
                </a:lnTo>
                <a:lnTo>
                  <a:pt x="31790" y="604"/>
                </a:lnTo>
                <a:close/>
              </a:path>
            </a:pathLst>
          </a:custGeom>
          <a:ln w="7112">
            <a:solidFill>
              <a:srgbClr val="000000"/>
            </a:solidFill>
          </a:ln>
        </p:spPr>
        <p:txBody>
          <a:bodyPr wrap="square" lIns="0" tIns="0" rIns="0" bIns="0" rtlCol="0"/>
          <a:lstStyle/>
          <a:p>
            <a:endParaRPr sz="3804"/>
          </a:p>
        </p:txBody>
      </p:sp>
      <p:sp>
        <p:nvSpPr>
          <p:cNvPr id="65" name="object 65"/>
          <p:cNvSpPr/>
          <p:nvPr/>
        </p:nvSpPr>
        <p:spPr>
          <a:xfrm>
            <a:off x="5251916" y="4243463"/>
            <a:ext cx="4322822" cy="1276313"/>
          </a:xfrm>
          <a:custGeom>
            <a:avLst/>
            <a:gdLst/>
            <a:ahLst/>
            <a:cxnLst/>
            <a:rect l="l" t="t" r="r" b="b"/>
            <a:pathLst>
              <a:path w="2045335" h="603885">
                <a:moveTo>
                  <a:pt x="0" y="603346"/>
                </a:moveTo>
                <a:lnTo>
                  <a:pt x="2045055" y="0"/>
                </a:lnTo>
              </a:path>
            </a:pathLst>
          </a:custGeom>
          <a:ln w="7112">
            <a:solidFill>
              <a:srgbClr val="000000"/>
            </a:solidFill>
          </a:ln>
        </p:spPr>
        <p:txBody>
          <a:bodyPr wrap="square" lIns="0" tIns="0" rIns="0" bIns="0" rtlCol="0"/>
          <a:lstStyle/>
          <a:p>
            <a:endParaRPr sz="3804"/>
          </a:p>
        </p:txBody>
      </p:sp>
      <p:sp>
        <p:nvSpPr>
          <p:cNvPr id="66" name="object 66"/>
          <p:cNvSpPr/>
          <p:nvPr/>
        </p:nvSpPr>
        <p:spPr>
          <a:xfrm>
            <a:off x="9551222" y="4218887"/>
            <a:ext cx="67104" cy="57709"/>
          </a:xfrm>
          <a:custGeom>
            <a:avLst/>
            <a:gdLst/>
            <a:ahLst/>
            <a:cxnLst/>
            <a:rect l="l" t="t" r="r" b="b"/>
            <a:pathLst>
              <a:path w="31750" h="27305">
                <a:moveTo>
                  <a:pt x="8036" y="27274"/>
                </a:moveTo>
                <a:lnTo>
                  <a:pt x="10845" y="11628"/>
                </a:lnTo>
                <a:lnTo>
                  <a:pt x="0" y="0"/>
                </a:lnTo>
                <a:lnTo>
                  <a:pt x="31328" y="5582"/>
                </a:lnTo>
                <a:lnTo>
                  <a:pt x="8036" y="27274"/>
                </a:lnTo>
                <a:close/>
              </a:path>
            </a:pathLst>
          </a:custGeom>
          <a:solidFill>
            <a:srgbClr val="000000"/>
          </a:solidFill>
        </p:spPr>
        <p:txBody>
          <a:bodyPr wrap="square" lIns="0" tIns="0" rIns="0" bIns="0" rtlCol="0"/>
          <a:lstStyle/>
          <a:p>
            <a:endParaRPr sz="3804"/>
          </a:p>
        </p:txBody>
      </p:sp>
      <p:sp>
        <p:nvSpPr>
          <p:cNvPr id="67" name="object 67"/>
          <p:cNvSpPr/>
          <p:nvPr/>
        </p:nvSpPr>
        <p:spPr>
          <a:xfrm>
            <a:off x="9551222" y="4218887"/>
            <a:ext cx="67104" cy="57709"/>
          </a:xfrm>
          <a:custGeom>
            <a:avLst/>
            <a:gdLst/>
            <a:ahLst/>
            <a:cxnLst/>
            <a:rect l="l" t="t" r="r" b="b"/>
            <a:pathLst>
              <a:path w="31750" h="27305">
                <a:moveTo>
                  <a:pt x="31328" y="5582"/>
                </a:moveTo>
                <a:lnTo>
                  <a:pt x="8036" y="27274"/>
                </a:lnTo>
                <a:lnTo>
                  <a:pt x="10845" y="11628"/>
                </a:lnTo>
                <a:lnTo>
                  <a:pt x="0" y="0"/>
                </a:lnTo>
                <a:lnTo>
                  <a:pt x="31328" y="5582"/>
                </a:lnTo>
                <a:close/>
              </a:path>
            </a:pathLst>
          </a:custGeom>
          <a:ln w="7112">
            <a:solidFill>
              <a:srgbClr val="000000"/>
            </a:solidFill>
          </a:ln>
        </p:spPr>
        <p:txBody>
          <a:bodyPr wrap="square" lIns="0" tIns="0" rIns="0" bIns="0" rtlCol="0"/>
          <a:lstStyle/>
          <a:p>
            <a:endParaRPr sz="3804"/>
          </a:p>
        </p:txBody>
      </p:sp>
      <p:sp>
        <p:nvSpPr>
          <p:cNvPr id="68" name="object 68"/>
          <p:cNvSpPr/>
          <p:nvPr/>
        </p:nvSpPr>
        <p:spPr>
          <a:xfrm>
            <a:off x="2867738" y="4306668"/>
            <a:ext cx="3437052" cy="1213235"/>
          </a:xfrm>
          <a:custGeom>
            <a:avLst/>
            <a:gdLst/>
            <a:ahLst/>
            <a:cxnLst/>
            <a:rect l="l" t="t" r="r" b="b"/>
            <a:pathLst>
              <a:path w="1626235" h="574039">
                <a:moveTo>
                  <a:pt x="1625909" y="573440"/>
                </a:moveTo>
                <a:lnTo>
                  <a:pt x="0" y="0"/>
                </a:lnTo>
              </a:path>
            </a:pathLst>
          </a:custGeom>
          <a:ln w="7112">
            <a:solidFill>
              <a:srgbClr val="000000"/>
            </a:solidFill>
          </a:ln>
        </p:spPr>
        <p:txBody>
          <a:bodyPr wrap="square" lIns="0" tIns="0" rIns="0" bIns="0" rtlCol="0"/>
          <a:lstStyle/>
          <a:p>
            <a:endParaRPr sz="3804"/>
          </a:p>
        </p:txBody>
      </p:sp>
      <p:sp>
        <p:nvSpPr>
          <p:cNvPr id="69" name="object 69"/>
          <p:cNvSpPr/>
          <p:nvPr/>
        </p:nvSpPr>
        <p:spPr>
          <a:xfrm>
            <a:off x="2825198" y="4283294"/>
            <a:ext cx="67104" cy="57709"/>
          </a:xfrm>
          <a:custGeom>
            <a:avLst/>
            <a:gdLst/>
            <a:ahLst/>
            <a:cxnLst/>
            <a:rect l="l" t="t" r="r" b="b"/>
            <a:pathLst>
              <a:path w="31750" h="27305">
                <a:moveTo>
                  <a:pt x="22082" y="26847"/>
                </a:moveTo>
                <a:lnTo>
                  <a:pt x="0" y="3947"/>
                </a:lnTo>
                <a:lnTo>
                  <a:pt x="31541" y="0"/>
                </a:lnTo>
                <a:lnTo>
                  <a:pt x="20126" y="11059"/>
                </a:lnTo>
                <a:lnTo>
                  <a:pt x="22082" y="26847"/>
                </a:lnTo>
                <a:close/>
              </a:path>
            </a:pathLst>
          </a:custGeom>
          <a:solidFill>
            <a:srgbClr val="000000"/>
          </a:solidFill>
        </p:spPr>
        <p:txBody>
          <a:bodyPr wrap="square" lIns="0" tIns="0" rIns="0" bIns="0" rtlCol="0"/>
          <a:lstStyle/>
          <a:p>
            <a:endParaRPr sz="3804"/>
          </a:p>
        </p:txBody>
      </p:sp>
      <p:sp>
        <p:nvSpPr>
          <p:cNvPr id="70" name="object 70"/>
          <p:cNvSpPr/>
          <p:nvPr/>
        </p:nvSpPr>
        <p:spPr>
          <a:xfrm>
            <a:off x="2825198" y="4283294"/>
            <a:ext cx="67104" cy="57709"/>
          </a:xfrm>
          <a:custGeom>
            <a:avLst/>
            <a:gdLst/>
            <a:ahLst/>
            <a:cxnLst/>
            <a:rect l="l" t="t" r="r" b="b"/>
            <a:pathLst>
              <a:path w="31750" h="27305">
                <a:moveTo>
                  <a:pt x="0" y="3947"/>
                </a:moveTo>
                <a:lnTo>
                  <a:pt x="31541" y="0"/>
                </a:lnTo>
                <a:lnTo>
                  <a:pt x="20126" y="11059"/>
                </a:lnTo>
                <a:lnTo>
                  <a:pt x="22082" y="26847"/>
                </a:lnTo>
                <a:lnTo>
                  <a:pt x="0" y="3947"/>
                </a:lnTo>
                <a:close/>
              </a:path>
            </a:pathLst>
          </a:custGeom>
          <a:ln w="7112">
            <a:solidFill>
              <a:srgbClr val="000000"/>
            </a:solidFill>
          </a:ln>
        </p:spPr>
        <p:txBody>
          <a:bodyPr wrap="square" lIns="0" tIns="0" rIns="0" bIns="0" rtlCol="0"/>
          <a:lstStyle/>
          <a:p>
            <a:endParaRPr sz="3804"/>
          </a:p>
        </p:txBody>
      </p:sp>
      <p:sp>
        <p:nvSpPr>
          <p:cNvPr id="71" name="object 71"/>
          <p:cNvSpPr/>
          <p:nvPr/>
        </p:nvSpPr>
        <p:spPr>
          <a:xfrm>
            <a:off x="4588287" y="4292011"/>
            <a:ext cx="1716513" cy="1226656"/>
          </a:xfrm>
          <a:custGeom>
            <a:avLst/>
            <a:gdLst/>
            <a:ahLst/>
            <a:cxnLst/>
            <a:rect l="l" t="t" r="r" b="b"/>
            <a:pathLst>
              <a:path w="812164" h="580389">
                <a:moveTo>
                  <a:pt x="811834" y="580374"/>
                </a:moveTo>
                <a:lnTo>
                  <a:pt x="0" y="0"/>
                </a:lnTo>
              </a:path>
            </a:pathLst>
          </a:custGeom>
          <a:ln w="7112">
            <a:solidFill>
              <a:srgbClr val="000000"/>
            </a:solidFill>
          </a:ln>
        </p:spPr>
        <p:txBody>
          <a:bodyPr wrap="square" lIns="0" tIns="0" rIns="0" bIns="0" rtlCol="0"/>
          <a:lstStyle/>
          <a:p>
            <a:endParaRPr sz="3804"/>
          </a:p>
        </p:txBody>
      </p:sp>
      <p:sp>
        <p:nvSpPr>
          <p:cNvPr id="72" name="object 72"/>
          <p:cNvSpPr/>
          <p:nvPr/>
        </p:nvSpPr>
        <p:spPr>
          <a:xfrm>
            <a:off x="4551610" y="4265784"/>
            <a:ext cx="67104" cy="60393"/>
          </a:xfrm>
          <a:custGeom>
            <a:avLst/>
            <a:gdLst/>
            <a:ahLst/>
            <a:cxnLst/>
            <a:rect l="l" t="t" r="r" b="b"/>
            <a:pathLst>
              <a:path w="31750" h="28575">
                <a:moveTo>
                  <a:pt x="14864" y="28127"/>
                </a:moveTo>
                <a:lnTo>
                  <a:pt x="0" y="0"/>
                </a:lnTo>
                <a:lnTo>
                  <a:pt x="31399" y="4978"/>
                </a:lnTo>
                <a:lnTo>
                  <a:pt x="17353" y="12410"/>
                </a:lnTo>
                <a:lnTo>
                  <a:pt x="14864" y="28127"/>
                </a:lnTo>
                <a:close/>
              </a:path>
            </a:pathLst>
          </a:custGeom>
          <a:solidFill>
            <a:srgbClr val="000000"/>
          </a:solidFill>
        </p:spPr>
        <p:txBody>
          <a:bodyPr wrap="square" lIns="0" tIns="0" rIns="0" bIns="0" rtlCol="0"/>
          <a:lstStyle/>
          <a:p>
            <a:endParaRPr sz="3804"/>
          </a:p>
        </p:txBody>
      </p:sp>
      <p:sp>
        <p:nvSpPr>
          <p:cNvPr id="73" name="object 73"/>
          <p:cNvSpPr/>
          <p:nvPr/>
        </p:nvSpPr>
        <p:spPr>
          <a:xfrm>
            <a:off x="4551610" y="4265784"/>
            <a:ext cx="67104" cy="60393"/>
          </a:xfrm>
          <a:custGeom>
            <a:avLst/>
            <a:gdLst/>
            <a:ahLst/>
            <a:cxnLst/>
            <a:rect l="l" t="t" r="r" b="b"/>
            <a:pathLst>
              <a:path w="31750" h="28575">
                <a:moveTo>
                  <a:pt x="0" y="0"/>
                </a:moveTo>
                <a:lnTo>
                  <a:pt x="31399" y="4978"/>
                </a:lnTo>
                <a:lnTo>
                  <a:pt x="17353" y="12410"/>
                </a:lnTo>
                <a:lnTo>
                  <a:pt x="14864" y="28127"/>
                </a:lnTo>
                <a:lnTo>
                  <a:pt x="0" y="0"/>
                </a:lnTo>
                <a:close/>
              </a:path>
            </a:pathLst>
          </a:custGeom>
          <a:ln w="7112">
            <a:solidFill>
              <a:srgbClr val="000000"/>
            </a:solidFill>
          </a:ln>
        </p:spPr>
        <p:txBody>
          <a:bodyPr wrap="square" lIns="0" tIns="0" rIns="0" bIns="0" rtlCol="0"/>
          <a:lstStyle/>
          <a:p>
            <a:endParaRPr sz="3804"/>
          </a:p>
        </p:txBody>
      </p:sp>
      <p:sp>
        <p:nvSpPr>
          <p:cNvPr id="74" name="object 74"/>
          <p:cNvSpPr/>
          <p:nvPr/>
        </p:nvSpPr>
        <p:spPr>
          <a:xfrm>
            <a:off x="7423927" y="4256013"/>
            <a:ext cx="481805" cy="1262892"/>
          </a:xfrm>
          <a:custGeom>
            <a:avLst/>
            <a:gdLst/>
            <a:ahLst/>
            <a:cxnLst/>
            <a:rect l="l" t="t" r="r" b="b"/>
            <a:pathLst>
              <a:path w="227964" h="597535">
                <a:moveTo>
                  <a:pt x="0" y="597408"/>
                </a:moveTo>
                <a:lnTo>
                  <a:pt x="227584" y="0"/>
                </a:lnTo>
              </a:path>
            </a:pathLst>
          </a:custGeom>
          <a:ln w="7112">
            <a:solidFill>
              <a:srgbClr val="000000"/>
            </a:solidFill>
          </a:ln>
        </p:spPr>
        <p:txBody>
          <a:bodyPr wrap="square" lIns="0" tIns="0" rIns="0" bIns="0" rtlCol="0"/>
          <a:lstStyle/>
          <a:p>
            <a:endParaRPr sz="3804"/>
          </a:p>
        </p:txBody>
      </p:sp>
      <p:sp>
        <p:nvSpPr>
          <p:cNvPr id="75" name="object 75"/>
          <p:cNvSpPr/>
          <p:nvPr/>
        </p:nvSpPr>
        <p:spPr>
          <a:xfrm>
            <a:off x="4590541" y="4240980"/>
            <a:ext cx="2834461" cy="1277655"/>
          </a:xfrm>
          <a:custGeom>
            <a:avLst/>
            <a:gdLst/>
            <a:ahLst/>
            <a:cxnLst/>
            <a:rect l="l" t="t" r="r" b="b"/>
            <a:pathLst>
              <a:path w="1341120" h="604519">
                <a:moveTo>
                  <a:pt x="1340612" y="604520"/>
                </a:moveTo>
                <a:lnTo>
                  <a:pt x="0" y="0"/>
                </a:lnTo>
              </a:path>
            </a:pathLst>
          </a:custGeom>
          <a:ln w="7112">
            <a:solidFill>
              <a:srgbClr val="000000"/>
            </a:solidFill>
          </a:ln>
        </p:spPr>
        <p:txBody>
          <a:bodyPr wrap="square" lIns="0" tIns="0" rIns="0" bIns="0" rtlCol="0"/>
          <a:lstStyle/>
          <a:p>
            <a:endParaRPr sz="3804"/>
          </a:p>
        </p:txBody>
      </p:sp>
      <p:sp>
        <p:nvSpPr>
          <p:cNvPr id="76" name="object 76"/>
          <p:cNvSpPr/>
          <p:nvPr/>
        </p:nvSpPr>
        <p:spPr>
          <a:xfrm>
            <a:off x="2861949" y="4316136"/>
            <a:ext cx="4563053" cy="1202499"/>
          </a:xfrm>
          <a:custGeom>
            <a:avLst/>
            <a:gdLst/>
            <a:ahLst/>
            <a:cxnLst/>
            <a:rect l="l" t="t" r="r" b="b"/>
            <a:pathLst>
              <a:path w="2159000" h="568960">
                <a:moveTo>
                  <a:pt x="2158492" y="568960"/>
                </a:moveTo>
                <a:lnTo>
                  <a:pt x="0" y="0"/>
                </a:lnTo>
              </a:path>
            </a:pathLst>
          </a:custGeom>
          <a:ln w="7112">
            <a:solidFill>
              <a:srgbClr val="000000"/>
            </a:solidFill>
          </a:ln>
        </p:spPr>
        <p:txBody>
          <a:bodyPr wrap="square" lIns="0" tIns="0" rIns="0" bIns="0" rtlCol="0"/>
          <a:lstStyle/>
          <a:p>
            <a:endParaRPr sz="3804"/>
          </a:p>
        </p:txBody>
      </p:sp>
      <p:sp>
        <p:nvSpPr>
          <p:cNvPr id="77" name="object 77"/>
          <p:cNvSpPr/>
          <p:nvPr/>
        </p:nvSpPr>
        <p:spPr>
          <a:xfrm>
            <a:off x="7423928" y="4240980"/>
            <a:ext cx="2202344" cy="1277655"/>
          </a:xfrm>
          <a:custGeom>
            <a:avLst/>
            <a:gdLst/>
            <a:ahLst/>
            <a:cxnLst/>
            <a:rect l="l" t="t" r="r" b="b"/>
            <a:pathLst>
              <a:path w="1042035" h="604519">
                <a:moveTo>
                  <a:pt x="0" y="604520"/>
                </a:moveTo>
                <a:lnTo>
                  <a:pt x="1041908" y="0"/>
                </a:lnTo>
              </a:path>
            </a:pathLst>
          </a:custGeom>
          <a:ln w="7112">
            <a:solidFill>
              <a:srgbClr val="000000"/>
            </a:solidFill>
          </a:ln>
        </p:spPr>
        <p:txBody>
          <a:bodyPr wrap="square" lIns="0" tIns="0" rIns="0" bIns="0" rtlCol="0"/>
          <a:lstStyle/>
          <a:p>
            <a:endParaRPr sz="3804"/>
          </a:p>
        </p:txBody>
      </p:sp>
      <p:sp>
        <p:nvSpPr>
          <p:cNvPr id="78" name="object 78"/>
          <p:cNvSpPr/>
          <p:nvPr/>
        </p:nvSpPr>
        <p:spPr>
          <a:xfrm>
            <a:off x="7123304" y="5518635"/>
            <a:ext cx="608765" cy="608765"/>
          </a:xfrm>
          <a:prstGeom prst="rect">
            <a:avLst/>
          </a:prstGeom>
          <a:blipFill>
            <a:blip r:embed="rId11" cstate="print"/>
            <a:stretch>
              <a:fillRect/>
            </a:stretch>
          </a:blipFill>
        </p:spPr>
        <p:txBody>
          <a:bodyPr wrap="square" lIns="0" tIns="0" rIns="0" bIns="0" rtlCol="0"/>
          <a:lstStyle/>
          <a:p>
            <a:endParaRPr sz="3804"/>
          </a:p>
        </p:txBody>
      </p:sp>
      <p:sp>
        <p:nvSpPr>
          <p:cNvPr id="79" name="object 79"/>
          <p:cNvSpPr/>
          <p:nvPr/>
        </p:nvSpPr>
        <p:spPr>
          <a:xfrm>
            <a:off x="7127062" y="5522393"/>
            <a:ext cx="601249" cy="601249"/>
          </a:xfrm>
          <a:custGeom>
            <a:avLst/>
            <a:gdLst/>
            <a:ahLst/>
            <a:cxnLst/>
            <a:rect l="l" t="t" r="r" b="b"/>
            <a:pathLst>
              <a:path w="284479"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80" name="object 80"/>
          <p:cNvSpPr/>
          <p:nvPr/>
        </p:nvSpPr>
        <p:spPr>
          <a:xfrm>
            <a:off x="3136271" y="3549545"/>
            <a:ext cx="248013" cy="255529"/>
          </a:xfrm>
          <a:prstGeom prst="rect">
            <a:avLst/>
          </a:prstGeom>
          <a:blipFill>
            <a:blip r:embed="rId17" cstate="print"/>
            <a:stretch>
              <a:fillRect/>
            </a:stretch>
          </a:blipFill>
        </p:spPr>
        <p:txBody>
          <a:bodyPr wrap="square" lIns="0" tIns="0" rIns="0" bIns="0" rtlCol="0"/>
          <a:lstStyle/>
          <a:p>
            <a:endParaRPr sz="3804"/>
          </a:p>
        </p:txBody>
      </p:sp>
      <p:sp>
        <p:nvSpPr>
          <p:cNvPr id="81" name="object 81"/>
          <p:cNvSpPr/>
          <p:nvPr/>
        </p:nvSpPr>
        <p:spPr>
          <a:xfrm>
            <a:off x="4004324" y="3557060"/>
            <a:ext cx="195404" cy="255529"/>
          </a:xfrm>
          <a:prstGeom prst="rect">
            <a:avLst/>
          </a:prstGeom>
          <a:blipFill>
            <a:blip r:embed="rId18" cstate="print"/>
            <a:stretch>
              <a:fillRect/>
            </a:stretch>
          </a:blipFill>
        </p:spPr>
        <p:txBody>
          <a:bodyPr wrap="square" lIns="0" tIns="0" rIns="0" bIns="0" rtlCol="0"/>
          <a:lstStyle/>
          <a:p>
            <a:endParaRPr sz="3804"/>
          </a:p>
        </p:txBody>
      </p:sp>
      <p:sp>
        <p:nvSpPr>
          <p:cNvPr id="82" name="object 82"/>
          <p:cNvSpPr/>
          <p:nvPr/>
        </p:nvSpPr>
        <p:spPr>
          <a:xfrm>
            <a:off x="4797222" y="2850592"/>
            <a:ext cx="248013" cy="255529"/>
          </a:xfrm>
          <a:prstGeom prst="rect">
            <a:avLst/>
          </a:prstGeom>
          <a:blipFill>
            <a:blip r:embed="rId19" cstate="print"/>
            <a:stretch>
              <a:fillRect/>
            </a:stretch>
          </a:blipFill>
        </p:spPr>
        <p:txBody>
          <a:bodyPr wrap="square" lIns="0" tIns="0" rIns="0" bIns="0" rtlCol="0"/>
          <a:lstStyle/>
          <a:p>
            <a:endParaRPr sz="3804"/>
          </a:p>
        </p:txBody>
      </p:sp>
      <p:sp>
        <p:nvSpPr>
          <p:cNvPr id="83" name="object 83"/>
          <p:cNvSpPr/>
          <p:nvPr/>
        </p:nvSpPr>
        <p:spPr>
          <a:xfrm>
            <a:off x="3647429" y="3348539"/>
            <a:ext cx="130179" cy="18789"/>
          </a:xfrm>
          <a:custGeom>
            <a:avLst/>
            <a:gdLst/>
            <a:ahLst/>
            <a:cxnLst/>
            <a:rect l="l" t="t" r="r" b="b"/>
            <a:pathLst>
              <a:path w="61594" h="8890">
                <a:moveTo>
                  <a:pt x="0" y="0"/>
                </a:moveTo>
                <a:lnTo>
                  <a:pt x="61042" y="0"/>
                </a:lnTo>
                <a:lnTo>
                  <a:pt x="61042" y="8264"/>
                </a:lnTo>
                <a:lnTo>
                  <a:pt x="0" y="8264"/>
                </a:lnTo>
                <a:lnTo>
                  <a:pt x="0" y="0"/>
                </a:lnTo>
                <a:close/>
              </a:path>
            </a:pathLst>
          </a:custGeom>
          <a:solidFill>
            <a:srgbClr val="000000"/>
          </a:solidFill>
        </p:spPr>
        <p:txBody>
          <a:bodyPr wrap="square" lIns="0" tIns="0" rIns="0" bIns="0" rtlCol="0"/>
          <a:lstStyle/>
          <a:p>
            <a:endParaRPr sz="3804"/>
          </a:p>
        </p:txBody>
      </p:sp>
      <p:sp>
        <p:nvSpPr>
          <p:cNvPr id="84" name="object 84"/>
          <p:cNvSpPr/>
          <p:nvPr/>
        </p:nvSpPr>
        <p:spPr>
          <a:xfrm>
            <a:off x="5147307" y="5772235"/>
            <a:ext cx="179269" cy="152242"/>
          </a:xfrm>
          <a:prstGeom prst="rect">
            <a:avLst/>
          </a:prstGeom>
          <a:blipFill>
            <a:blip r:embed="rId20" cstate="print"/>
            <a:stretch>
              <a:fillRect/>
            </a:stretch>
          </a:blipFill>
        </p:spPr>
        <p:txBody>
          <a:bodyPr wrap="square" lIns="0" tIns="0" rIns="0" bIns="0" rtlCol="0"/>
          <a:lstStyle/>
          <a:p>
            <a:endParaRPr sz="3804"/>
          </a:p>
        </p:txBody>
      </p:sp>
      <p:sp>
        <p:nvSpPr>
          <p:cNvPr id="85" name="object 85"/>
          <p:cNvSpPr/>
          <p:nvPr/>
        </p:nvSpPr>
        <p:spPr>
          <a:xfrm>
            <a:off x="8231859" y="3519482"/>
            <a:ext cx="248013" cy="255529"/>
          </a:xfrm>
          <a:prstGeom prst="rect">
            <a:avLst/>
          </a:prstGeom>
          <a:blipFill>
            <a:blip r:embed="rId21" cstate="print"/>
            <a:stretch>
              <a:fillRect/>
            </a:stretch>
          </a:blipFill>
        </p:spPr>
        <p:txBody>
          <a:bodyPr wrap="square" lIns="0" tIns="0" rIns="0" bIns="0" rtlCol="0"/>
          <a:lstStyle/>
          <a:p>
            <a:endParaRPr sz="3804"/>
          </a:p>
        </p:txBody>
      </p:sp>
      <p:sp>
        <p:nvSpPr>
          <p:cNvPr id="86" name="object 86"/>
          <p:cNvSpPr/>
          <p:nvPr/>
        </p:nvSpPr>
        <p:spPr>
          <a:xfrm>
            <a:off x="9152519" y="3542029"/>
            <a:ext cx="195404" cy="255529"/>
          </a:xfrm>
          <a:prstGeom prst="rect">
            <a:avLst/>
          </a:prstGeom>
          <a:blipFill>
            <a:blip r:embed="rId22" cstate="print"/>
            <a:stretch>
              <a:fillRect/>
            </a:stretch>
          </a:blipFill>
        </p:spPr>
        <p:txBody>
          <a:bodyPr wrap="square" lIns="0" tIns="0" rIns="0" bIns="0" rtlCol="0"/>
          <a:lstStyle/>
          <a:p>
            <a:endParaRPr sz="3804"/>
          </a:p>
        </p:txBody>
      </p:sp>
      <p:sp>
        <p:nvSpPr>
          <p:cNvPr id="87" name="object 87"/>
          <p:cNvSpPr/>
          <p:nvPr/>
        </p:nvSpPr>
        <p:spPr>
          <a:xfrm>
            <a:off x="7427688" y="2805499"/>
            <a:ext cx="248013" cy="255529"/>
          </a:xfrm>
          <a:prstGeom prst="rect">
            <a:avLst/>
          </a:prstGeom>
          <a:blipFill>
            <a:blip r:embed="rId23" cstate="print"/>
            <a:stretch>
              <a:fillRect/>
            </a:stretch>
          </a:blipFill>
        </p:spPr>
        <p:txBody>
          <a:bodyPr wrap="square" lIns="0" tIns="0" rIns="0" bIns="0" rtlCol="0"/>
          <a:lstStyle/>
          <a:p>
            <a:endParaRPr sz="3804"/>
          </a:p>
        </p:txBody>
      </p:sp>
      <p:sp>
        <p:nvSpPr>
          <p:cNvPr id="88" name="object 88"/>
          <p:cNvSpPr/>
          <p:nvPr/>
        </p:nvSpPr>
        <p:spPr>
          <a:xfrm>
            <a:off x="8742993" y="3318476"/>
            <a:ext cx="130179" cy="18789"/>
          </a:xfrm>
          <a:custGeom>
            <a:avLst/>
            <a:gdLst/>
            <a:ahLst/>
            <a:cxnLst/>
            <a:rect l="l" t="t" r="r" b="b"/>
            <a:pathLst>
              <a:path w="61595" h="8890">
                <a:moveTo>
                  <a:pt x="0" y="0"/>
                </a:moveTo>
                <a:lnTo>
                  <a:pt x="61056" y="0"/>
                </a:lnTo>
                <a:lnTo>
                  <a:pt x="61056" y="8264"/>
                </a:lnTo>
                <a:lnTo>
                  <a:pt x="0" y="8264"/>
                </a:lnTo>
                <a:lnTo>
                  <a:pt x="0" y="0"/>
                </a:lnTo>
                <a:close/>
              </a:path>
            </a:pathLst>
          </a:custGeom>
          <a:solidFill>
            <a:srgbClr val="000000"/>
          </a:solidFill>
        </p:spPr>
        <p:txBody>
          <a:bodyPr wrap="square" lIns="0" tIns="0" rIns="0" bIns="0" rtlCol="0"/>
          <a:lstStyle/>
          <a:p>
            <a:endParaRPr sz="3804"/>
          </a:p>
        </p:txBody>
      </p:sp>
      <p:sp>
        <p:nvSpPr>
          <p:cNvPr id="89" name="object 89"/>
          <p:cNvSpPr/>
          <p:nvPr/>
        </p:nvSpPr>
        <p:spPr>
          <a:xfrm>
            <a:off x="6199493" y="5772235"/>
            <a:ext cx="193886" cy="152242"/>
          </a:xfrm>
          <a:prstGeom prst="rect">
            <a:avLst/>
          </a:prstGeom>
          <a:blipFill>
            <a:blip r:embed="rId24" cstate="print"/>
            <a:stretch>
              <a:fillRect/>
            </a:stretch>
          </a:blipFill>
        </p:spPr>
        <p:txBody>
          <a:bodyPr wrap="square" lIns="0" tIns="0" rIns="0" bIns="0" rtlCol="0"/>
          <a:lstStyle/>
          <a:p>
            <a:endParaRPr sz="3804"/>
          </a:p>
        </p:txBody>
      </p:sp>
      <p:sp>
        <p:nvSpPr>
          <p:cNvPr id="90" name="object 90"/>
          <p:cNvSpPr/>
          <p:nvPr/>
        </p:nvSpPr>
        <p:spPr>
          <a:xfrm>
            <a:off x="6240316" y="2450888"/>
            <a:ext cx="130179" cy="130179"/>
          </a:xfrm>
          <a:custGeom>
            <a:avLst/>
            <a:gdLst/>
            <a:ahLst/>
            <a:cxnLst/>
            <a:rect l="l" t="t" r="r" b="b"/>
            <a:pathLst>
              <a:path w="61594" h="61594">
                <a:moveTo>
                  <a:pt x="34710" y="26449"/>
                </a:moveTo>
                <a:lnTo>
                  <a:pt x="26445" y="26449"/>
                </a:lnTo>
                <a:lnTo>
                  <a:pt x="26445" y="0"/>
                </a:lnTo>
                <a:lnTo>
                  <a:pt x="34710" y="0"/>
                </a:lnTo>
                <a:lnTo>
                  <a:pt x="34710" y="26449"/>
                </a:lnTo>
                <a:close/>
              </a:path>
              <a:path w="61594" h="61594">
                <a:moveTo>
                  <a:pt x="61042" y="34713"/>
                </a:moveTo>
                <a:lnTo>
                  <a:pt x="0" y="34713"/>
                </a:lnTo>
                <a:lnTo>
                  <a:pt x="0" y="26449"/>
                </a:lnTo>
                <a:lnTo>
                  <a:pt x="61042" y="26449"/>
                </a:lnTo>
                <a:lnTo>
                  <a:pt x="61042" y="34713"/>
                </a:lnTo>
                <a:close/>
              </a:path>
              <a:path w="61594" h="61594">
                <a:moveTo>
                  <a:pt x="34710" y="61102"/>
                </a:moveTo>
                <a:lnTo>
                  <a:pt x="26445" y="61102"/>
                </a:lnTo>
                <a:lnTo>
                  <a:pt x="26445" y="34713"/>
                </a:lnTo>
                <a:lnTo>
                  <a:pt x="34710" y="34713"/>
                </a:lnTo>
                <a:lnTo>
                  <a:pt x="34710" y="61102"/>
                </a:lnTo>
                <a:close/>
              </a:path>
            </a:pathLst>
          </a:custGeom>
          <a:solidFill>
            <a:srgbClr val="000000"/>
          </a:solidFill>
        </p:spPr>
        <p:txBody>
          <a:bodyPr wrap="square" lIns="0" tIns="0" rIns="0" bIns="0" rtlCol="0"/>
          <a:lstStyle/>
          <a:p>
            <a:endParaRPr sz="3804"/>
          </a:p>
        </p:txBody>
      </p:sp>
      <p:sp>
        <p:nvSpPr>
          <p:cNvPr id="91" name="object 91"/>
          <p:cNvSpPr/>
          <p:nvPr/>
        </p:nvSpPr>
        <p:spPr>
          <a:xfrm>
            <a:off x="1900875" y="4519526"/>
            <a:ext cx="1062016" cy="127298"/>
          </a:xfrm>
          <a:prstGeom prst="rect">
            <a:avLst/>
          </a:prstGeom>
          <a:blipFill>
            <a:blip r:embed="rId25" cstate="print"/>
            <a:stretch>
              <a:fillRect/>
            </a:stretch>
          </a:blipFill>
        </p:spPr>
        <p:txBody>
          <a:bodyPr wrap="square" lIns="0" tIns="0" rIns="0" bIns="0" rtlCol="0"/>
          <a:lstStyle/>
          <a:p>
            <a:endParaRPr sz="3804"/>
          </a:p>
        </p:txBody>
      </p:sp>
      <p:sp>
        <p:nvSpPr>
          <p:cNvPr id="92" name="object 92"/>
          <p:cNvSpPr/>
          <p:nvPr/>
        </p:nvSpPr>
        <p:spPr>
          <a:xfrm>
            <a:off x="3201077" y="4271511"/>
            <a:ext cx="1151963" cy="127298"/>
          </a:xfrm>
          <a:prstGeom prst="rect">
            <a:avLst/>
          </a:prstGeom>
          <a:blipFill>
            <a:blip r:embed="rId26" cstate="print"/>
            <a:stretch>
              <a:fillRect/>
            </a:stretch>
          </a:blipFill>
        </p:spPr>
        <p:txBody>
          <a:bodyPr wrap="square" lIns="0" tIns="0" rIns="0" bIns="0" rtlCol="0"/>
          <a:lstStyle/>
          <a:p>
            <a:endParaRPr sz="3804"/>
          </a:p>
        </p:txBody>
      </p:sp>
      <p:sp>
        <p:nvSpPr>
          <p:cNvPr id="93" name="object 93"/>
          <p:cNvSpPr/>
          <p:nvPr/>
        </p:nvSpPr>
        <p:spPr>
          <a:xfrm>
            <a:off x="8123806" y="4196355"/>
            <a:ext cx="1062008" cy="127298"/>
          </a:xfrm>
          <a:prstGeom prst="rect">
            <a:avLst/>
          </a:prstGeom>
          <a:blipFill>
            <a:blip r:embed="rId27" cstate="print"/>
            <a:stretch>
              <a:fillRect/>
            </a:stretch>
          </a:blipFill>
        </p:spPr>
        <p:txBody>
          <a:bodyPr wrap="square" lIns="0" tIns="0" rIns="0" bIns="0" rtlCol="0"/>
          <a:lstStyle/>
          <a:p>
            <a:endParaRPr sz="3804"/>
          </a:p>
        </p:txBody>
      </p:sp>
      <p:sp>
        <p:nvSpPr>
          <p:cNvPr id="94" name="object 94"/>
          <p:cNvSpPr/>
          <p:nvPr/>
        </p:nvSpPr>
        <p:spPr>
          <a:xfrm>
            <a:off x="9717093" y="4436855"/>
            <a:ext cx="1151992" cy="127298"/>
          </a:xfrm>
          <a:prstGeom prst="rect">
            <a:avLst/>
          </a:prstGeom>
          <a:blipFill>
            <a:blip r:embed="rId28" cstate="print"/>
            <a:stretch>
              <a:fillRect/>
            </a:stretch>
          </a:blipFill>
        </p:spPr>
        <p:txBody>
          <a:bodyPr wrap="square" lIns="0" tIns="0" rIns="0" bIns="0" rtlCol="0"/>
          <a:lstStyle/>
          <a:p>
            <a:endParaRPr sz="3804"/>
          </a:p>
        </p:txBody>
      </p:sp>
      <p:sp>
        <p:nvSpPr>
          <p:cNvPr id="95" name="object 95"/>
          <p:cNvSpPr/>
          <p:nvPr/>
        </p:nvSpPr>
        <p:spPr>
          <a:xfrm>
            <a:off x="5170221" y="1725835"/>
            <a:ext cx="605276" cy="127497"/>
          </a:xfrm>
          <a:custGeom>
            <a:avLst/>
            <a:gdLst/>
            <a:ahLst/>
            <a:cxnLst/>
            <a:rect l="l" t="t" r="r" b="b"/>
            <a:pathLst>
              <a:path w="286385" h="60325">
                <a:moveTo>
                  <a:pt x="19860" y="48560"/>
                </a:moveTo>
                <a:lnTo>
                  <a:pt x="10095" y="48560"/>
                </a:lnTo>
                <a:lnTo>
                  <a:pt x="0" y="12602"/>
                </a:lnTo>
                <a:lnTo>
                  <a:pt x="10095" y="12602"/>
                </a:lnTo>
                <a:lnTo>
                  <a:pt x="15703" y="38401"/>
                </a:lnTo>
                <a:lnTo>
                  <a:pt x="22073" y="38401"/>
                </a:lnTo>
                <a:lnTo>
                  <a:pt x="19860" y="48560"/>
                </a:lnTo>
                <a:close/>
              </a:path>
              <a:path w="286385" h="60325">
                <a:moveTo>
                  <a:pt x="22073" y="38401"/>
                </a:moveTo>
                <a:lnTo>
                  <a:pt x="15703" y="38401"/>
                </a:lnTo>
                <a:lnTo>
                  <a:pt x="20880" y="12602"/>
                </a:lnTo>
                <a:lnTo>
                  <a:pt x="30418" y="12602"/>
                </a:lnTo>
                <a:lnTo>
                  <a:pt x="32483" y="22367"/>
                </a:lnTo>
                <a:lnTo>
                  <a:pt x="25567" y="22367"/>
                </a:lnTo>
                <a:lnTo>
                  <a:pt x="22073" y="38401"/>
                </a:lnTo>
                <a:close/>
              </a:path>
              <a:path w="286385" h="60325">
                <a:moveTo>
                  <a:pt x="43793" y="38497"/>
                </a:moveTo>
                <a:lnTo>
                  <a:pt x="35894" y="38497"/>
                </a:lnTo>
                <a:lnTo>
                  <a:pt x="41502" y="12602"/>
                </a:lnTo>
                <a:lnTo>
                  <a:pt x="51298" y="12602"/>
                </a:lnTo>
                <a:lnTo>
                  <a:pt x="43793" y="38497"/>
                </a:lnTo>
                <a:close/>
              </a:path>
              <a:path w="286385" h="60325">
                <a:moveTo>
                  <a:pt x="40876" y="48560"/>
                </a:moveTo>
                <a:lnTo>
                  <a:pt x="31207" y="48560"/>
                </a:lnTo>
                <a:lnTo>
                  <a:pt x="25567" y="22367"/>
                </a:lnTo>
                <a:lnTo>
                  <a:pt x="32483" y="22367"/>
                </a:lnTo>
                <a:lnTo>
                  <a:pt x="35894" y="38497"/>
                </a:lnTo>
                <a:lnTo>
                  <a:pt x="43793" y="38497"/>
                </a:lnTo>
                <a:lnTo>
                  <a:pt x="40876" y="48560"/>
                </a:lnTo>
                <a:close/>
              </a:path>
              <a:path w="286385" h="60325">
                <a:moveTo>
                  <a:pt x="90180" y="27313"/>
                </a:moveTo>
                <a:lnTo>
                  <a:pt x="54453" y="27313"/>
                </a:lnTo>
                <a:lnTo>
                  <a:pt x="54453" y="18636"/>
                </a:lnTo>
                <a:lnTo>
                  <a:pt x="90180" y="18636"/>
                </a:lnTo>
                <a:lnTo>
                  <a:pt x="90180" y="27313"/>
                </a:lnTo>
                <a:close/>
              </a:path>
              <a:path w="286385" h="60325">
                <a:moveTo>
                  <a:pt x="90180" y="42721"/>
                </a:moveTo>
                <a:lnTo>
                  <a:pt x="54453" y="42721"/>
                </a:lnTo>
                <a:lnTo>
                  <a:pt x="54453" y="34045"/>
                </a:lnTo>
                <a:lnTo>
                  <a:pt x="90180" y="34045"/>
                </a:lnTo>
                <a:lnTo>
                  <a:pt x="90180" y="42721"/>
                </a:lnTo>
                <a:close/>
              </a:path>
              <a:path w="286385" h="60325">
                <a:moveTo>
                  <a:pt x="102907" y="15898"/>
                </a:moveTo>
                <a:lnTo>
                  <a:pt x="94134" y="15898"/>
                </a:lnTo>
                <a:lnTo>
                  <a:pt x="94219" y="13523"/>
                </a:lnTo>
                <a:lnTo>
                  <a:pt x="107142" y="494"/>
                </a:lnTo>
                <a:lnTo>
                  <a:pt x="114179" y="494"/>
                </a:lnTo>
                <a:lnTo>
                  <a:pt x="117870" y="1674"/>
                </a:lnTo>
                <a:lnTo>
                  <a:pt x="123478" y="6404"/>
                </a:lnTo>
                <a:lnTo>
                  <a:pt x="124248" y="8146"/>
                </a:lnTo>
                <a:lnTo>
                  <a:pt x="107085" y="8146"/>
                </a:lnTo>
                <a:lnTo>
                  <a:pt x="105453" y="8850"/>
                </a:lnTo>
                <a:lnTo>
                  <a:pt x="103365" y="11667"/>
                </a:lnTo>
                <a:lnTo>
                  <a:pt x="102871" y="13523"/>
                </a:lnTo>
                <a:lnTo>
                  <a:pt x="102907" y="15898"/>
                </a:lnTo>
                <a:close/>
              </a:path>
              <a:path w="286385" h="60325">
                <a:moveTo>
                  <a:pt x="124945" y="42095"/>
                </a:moveTo>
                <a:lnTo>
                  <a:pt x="111519" y="42095"/>
                </a:lnTo>
                <a:lnTo>
                  <a:pt x="113130" y="41462"/>
                </a:lnTo>
                <a:lnTo>
                  <a:pt x="115879" y="38934"/>
                </a:lnTo>
                <a:lnTo>
                  <a:pt x="116466" y="37377"/>
                </a:lnTo>
                <a:lnTo>
                  <a:pt x="116565" y="31591"/>
                </a:lnTo>
                <a:lnTo>
                  <a:pt x="115289" y="29493"/>
                </a:lnTo>
                <a:lnTo>
                  <a:pt x="111288" y="27843"/>
                </a:lnTo>
                <a:lnTo>
                  <a:pt x="109002" y="27544"/>
                </a:lnTo>
                <a:lnTo>
                  <a:pt x="105876" y="27544"/>
                </a:lnTo>
                <a:lnTo>
                  <a:pt x="105876" y="20816"/>
                </a:lnTo>
                <a:lnTo>
                  <a:pt x="108934" y="20770"/>
                </a:lnTo>
                <a:lnTo>
                  <a:pt x="111068" y="20475"/>
                </a:lnTo>
                <a:lnTo>
                  <a:pt x="114368" y="18999"/>
                </a:lnTo>
                <a:lnTo>
                  <a:pt x="115409" y="17132"/>
                </a:lnTo>
                <a:lnTo>
                  <a:pt x="115409" y="12492"/>
                </a:lnTo>
                <a:lnTo>
                  <a:pt x="114876" y="11005"/>
                </a:lnTo>
                <a:lnTo>
                  <a:pt x="112746" y="8719"/>
                </a:lnTo>
                <a:lnTo>
                  <a:pt x="111242" y="8146"/>
                </a:lnTo>
                <a:lnTo>
                  <a:pt x="124248" y="8146"/>
                </a:lnTo>
                <a:lnTo>
                  <a:pt x="124879" y="9576"/>
                </a:lnTo>
                <a:lnTo>
                  <a:pt x="124879" y="16371"/>
                </a:lnTo>
                <a:lnTo>
                  <a:pt x="124043" y="18747"/>
                </a:lnTo>
                <a:lnTo>
                  <a:pt x="121316" y="21894"/>
                </a:lnTo>
                <a:lnTo>
                  <a:pt x="120217" y="22719"/>
                </a:lnTo>
                <a:lnTo>
                  <a:pt x="119072" y="23156"/>
                </a:lnTo>
                <a:lnTo>
                  <a:pt x="119929" y="23156"/>
                </a:lnTo>
                <a:lnTo>
                  <a:pt x="121163" y="23896"/>
                </a:lnTo>
                <a:lnTo>
                  <a:pt x="125164" y="27591"/>
                </a:lnTo>
                <a:lnTo>
                  <a:pt x="126366" y="30624"/>
                </a:lnTo>
                <a:lnTo>
                  <a:pt x="126366" y="38522"/>
                </a:lnTo>
                <a:lnTo>
                  <a:pt x="124945" y="42095"/>
                </a:lnTo>
                <a:close/>
              </a:path>
              <a:path w="286385" h="60325">
                <a:moveTo>
                  <a:pt x="115203" y="49748"/>
                </a:moveTo>
                <a:lnTo>
                  <a:pt x="102931" y="49748"/>
                </a:lnTo>
                <a:lnTo>
                  <a:pt x="98223" y="47536"/>
                </a:lnTo>
                <a:lnTo>
                  <a:pt x="94198" y="40762"/>
                </a:lnTo>
                <a:lnTo>
                  <a:pt x="93430" y="37686"/>
                </a:lnTo>
                <a:lnTo>
                  <a:pt x="93273" y="33881"/>
                </a:lnTo>
                <a:lnTo>
                  <a:pt x="102512" y="33881"/>
                </a:lnTo>
                <a:lnTo>
                  <a:pt x="102512" y="35794"/>
                </a:lnTo>
                <a:lnTo>
                  <a:pt x="102821" y="37377"/>
                </a:lnTo>
                <a:lnTo>
                  <a:pt x="104578" y="40940"/>
                </a:lnTo>
                <a:lnTo>
                  <a:pt x="106658" y="42095"/>
                </a:lnTo>
                <a:lnTo>
                  <a:pt x="124945" y="42095"/>
                </a:lnTo>
                <a:lnTo>
                  <a:pt x="119353" y="48215"/>
                </a:lnTo>
                <a:lnTo>
                  <a:pt x="115203" y="49748"/>
                </a:lnTo>
                <a:close/>
              </a:path>
              <a:path w="286385" h="60325">
                <a:moveTo>
                  <a:pt x="133542" y="60007"/>
                </a:moveTo>
                <a:lnTo>
                  <a:pt x="132948" y="60007"/>
                </a:lnTo>
                <a:lnTo>
                  <a:pt x="132948" y="56380"/>
                </a:lnTo>
                <a:lnTo>
                  <a:pt x="134839" y="55850"/>
                </a:lnTo>
                <a:lnTo>
                  <a:pt x="136238" y="54961"/>
                </a:lnTo>
                <a:lnTo>
                  <a:pt x="138011" y="52507"/>
                </a:lnTo>
                <a:lnTo>
                  <a:pt x="138520" y="50783"/>
                </a:lnTo>
                <a:lnTo>
                  <a:pt x="138655" y="48560"/>
                </a:lnTo>
                <a:lnTo>
                  <a:pt x="132948" y="48560"/>
                </a:lnTo>
                <a:lnTo>
                  <a:pt x="132948" y="38728"/>
                </a:lnTo>
                <a:lnTo>
                  <a:pt x="143107" y="38728"/>
                </a:lnTo>
                <a:lnTo>
                  <a:pt x="143107" y="48734"/>
                </a:lnTo>
                <a:lnTo>
                  <a:pt x="134623" y="59683"/>
                </a:lnTo>
                <a:lnTo>
                  <a:pt x="133542" y="60007"/>
                </a:lnTo>
                <a:close/>
              </a:path>
              <a:path w="286385" h="60325">
                <a:moveTo>
                  <a:pt x="161040" y="48560"/>
                </a:moveTo>
                <a:lnTo>
                  <a:pt x="151837" y="48560"/>
                </a:lnTo>
                <a:lnTo>
                  <a:pt x="151837" y="0"/>
                </a:lnTo>
                <a:lnTo>
                  <a:pt x="161204" y="0"/>
                </a:lnTo>
                <a:lnTo>
                  <a:pt x="161204" y="17285"/>
                </a:lnTo>
                <a:lnTo>
                  <a:pt x="182984" y="17285"/>
                </a:lnTo>
                <a:lnTo>
                  <a:pt x="185128" y="20023"/>
                </a:lnTo>
                <a:lnTo>
                  <a:pt x="165517" y="20023"/>
                </a:lnTo>
                <a:lnTo>
                  <a:pt x="163174" y="21574"/>
                </a:lnTo>
                <a:lnTo>
                  <a:pt x="161239" y="26325"/>
                </a:lnTo>
                <a:lnTo>
                  <a:pt x="160908" y="28458"/>
                </a:lnTo>
                <a:lnTo>
                  <a:pt x="160947" y="34297"/>
                </a:lnTo>
                <a:lnTo>
                  <a:pt x="161591" y="36705"/>
                </a:lnTo>
                <a:lnTo>
                  <a:pt x="164319" y="40751"/>
                </a:lnTo>
                <a:lnTo>
                  <a:pt x="166395" y="41765"/>
                </a:lnTo>
                <a:lnTo>
                  <a:pt x="184360" y="41765"/>
                </a:lnTo>
                <a:lnTo>
                  <a:pt x="182725" y="44041"/>
                </a:lnTo>
                <a:lnTo>
                  <a:pt x="161040" y="44041"/>
                </a:lnTo>
                <a:lnTo>
                  <a:pt x="161040" y="48560"/>
                </a:lnTo>
                <a:close/>
              </a:path>
              <a:path w="286385" h="60325">
                <a:moveTo>
                  <a:pt x="182984" y="17285"/>
                </a:moveTo>
                <a:lnTo>
                  <a:pt x="161204" y="17285"/>
                </a:lnTo>
                <a:lnTo>
                  <a:pt x="162391" y="15614"/>
                </a:lnTo>
                <a:lnTo>
                  <a:pt x="163700" y="14337"/>
                </a:lnTo>
                <a:lnTo>
                  <a:pt x="165129" y="13459"/>
                </a:lnTo>
                <a:lnTo>
                  <a:pt x="166826" y="12360"/>
                </a:lnTo>
                <a:lnTo>
                  <a:pt x="168981" y="11809"/>
                </a:lnTo>
                <a:lnTo>
                  <a:pt x="176324" y="11809"/>
                </a:lnTo>
                <a:lnTo>
                  <a:pt x="180026" y="13512"/>
                </a:lnTo>
                <a:lnTo>
                  <a:pt x="182984" y="17285"/>
                </a:lnTo>
                <a:close/>
              </a:path>
              <a:path w="286385" h="60325">
                <a:moveTo>
                  <a:pt x="184360" y="41765"/>
                </a:moveTo>
                <a:lnTo>
                  <a:pt x="171609" y="41765"/>
                </a:lnTo>
                <a:lnTo>
                  <a:pt x="173490" y="40787"/>
                </a:lnTo>
                <a:lnTo>
                  <a:pt x="176171" y="36872"/>
                </a:lnTo>
                <a:lnTo>
                  <a:pt x="176843" y="34297"/>
                </a:lnTo>
                <a:lnTo>
                  <a:pt x="176827" y="28458"/>
                </a:lnTo>
                <a:lnTo>
                  <a:pt x="176512" y="26445"/>
                </a:lnTo>
                <a:lnTo>
                  <a:pt x="174599" y="21606"/>
                </a:lnTo>
                <a:lnTo>
                  <a:pt x="172291" y="20023"/>
                </a:lnTo>
                <a:lnTo>
                  <a:pt x="185128" y="20023"/>
                </a:lnTo>
                <a:lnTo>
                  <a:pt x="185370" y="20333"/>
                </a:lnTo>
                <a:lnTo>
                  <a:pt x="186690" y="24675"/>
                </a:lnTo>
                <a:lnTo>
                  <a:pt x="186707" y="35705"/>
                </a:lnTo>
                <a:lnTo>
                  <a:pt x="185388" y="40335"/>
                </a:lnTo>
                <a:lnTo>
                  <a:pt x="184360" y="41765"/>
                </a:lnTo>
                <a:close/>
              </a:path>
              <a:path w="286385" h="60325">
                <a:moveTo>
                  <a:pt x="176423" y="49517"/>
                </a:moveTo>
                <a:lnTo>
                  <a:pt x="168728" y="49517"/>
                </a:lnTo>
                <a:lnTo>
                  <a:pt x="166342" y="48923"/>
                </a:lnTo>
                <a:lnTo>
                  <a:pt x="163458" y="47031"/>
                </a:lnTo>
                <a:lnTo>
                  <a:pt x="162295" y="45801"/>
                </a:lnTo>
                <a:lnTo>
                  <a:pt x="161040" y="44041"/>
                </a:lnTo>
                <a:lnTo>
                  <a:pt x="182725" y="44041"/>
                </a:lnTo>
                <a:lnTo>
                  <a:pt x="180107" y="47682"/>
                </a:lnTo>
                <a:lnTo>
                  <a:pt x="176423" y="49517"/>
                </a:lnTo>
                <a:close/>
              </a:path>
              <a:path w="286385" h="60325">
                <a:moveTo>
                  <a:pt x="227143" y="27313"/>
                </a:moveTo>
                <a:lnTo>
                  <a:pt x="191412" y="27313"/>
                </a:lnTo>
                <a:lnTo>
                  <a:pt x="191412" y="18636"/>
                </a:lnTo>
                <a:lnTo>
                  <a:pt x="227143" y="18636"/>
                </a:lnTo>
                <a:lnTo>
                  <a:pt x="227143" y="27313"/>
                </a:lnTo>
                <a:close/>
              </a:path>
              <a:path w="286385" h="60325">
                <a:moveTo>
                  <a:pt x="227143" y="42721"/>
                </a:moveTo>
                <a:lnTo>
                  <a:pt x="191412" y="42721"/>
                </a:lnTo>
                <a:lnTo>
                  <a:pt x="191412" y="34045"/>
                </a:lnTo>
                <a:lnTo>
                  <a:pt x="227143" y="34045"/>
                </a:lnTo>
                <a:lnTo>
                  <a:pt x="227143" y="42721"/>
                </a:lnTo>
                <a:close/>
              </a:path>
              <a:path w="286385" h="60325">
                <a:moveTo>
                  <a:pt x="248941" y="34176"/>
                </a:moveTo>
                <a:lnTo>
                  <a:pt x="230005" y="34176"/>
                </a:lnTo>
                <a:lnTo>
                  <a:pt x="230005" y="25268"/>
                </a:lnTo>
                <a:lnTo>
                  <a:pt x="248941" y="25268"/>
                </a:lnTo>
                <a:lnTo>
                  <a:pt x="248941" y="34176"/>
                </a:lnTo>
                <a:close/>
              </a:path>
              <a:path w="286385" h="60325">
                <a:moveTo>
                  <a:pt x="275280" y="49816"/>
                </a:moveTo>
                <a:lnTo>
                  <a:pt x="263648" y="49816"/>
                </a:lnTo>
                <a:lnTo>
                  <a:pt x="259203" y="47294"/>
                </a:lnTo>
                <a:lnTo>
                  <a:pt x="254125" y="38323"/>
                </a:lnTo>
                <a:lnTo>
                  <a:pt x="253012" y="33241"/>
                </a:lnTo>
                <a:lnTo>
                  <a:pt x="253110" y="21510"/>
                </a:lnTo>
                <a:lnTo>
                  <a:pt x="266892" y="263"/>
                </a:lnTo>
                <a:lnTo>
                  <a:pt x="274412" y="263"/>
                </a:lnTo>
                <a:lnTo>
                  <a:pt x="277954" y="1401"/>
                </a:lnTo>
                <a:lnTo>
                  <a:pt x="283231" y="5952"/>
                </a:lnTo>
                <a:lnTo>
                  <a:pt x="284228" y="7983"/>
                </a:lnTo>
                <a:lnTo>
                  <a:pt x="267144" y="7983"/>
                </a:lnTo>
                <a:lnTo>
                  <a:pt x="264968" y="9697"/>
                </a:lnTo>
                <a:lnTo>
                  <a:pt x="262966" y="15020"/>
                </a:lnTo>
                <a:lnTo>
                  <a:pt x="262481" y="17836"/>
                </a:lnTo>
                <a:lnTo>
                  <a:pt x="262219" y="21510"/>
                </a:lnTo>
                <a:lnTo>
                  <a:pt x="281686" y="21510"/>
                </a:lnTo>
                <a:lnTo>
                  <a:pt x="284711" y="24721"/>
                </a:lnTo>
                <a:lnTo>
                  <a:pt x="284827" y="25037"/>
                </a:lnTo>
                <a:lnTo>
                  <a:pt x="267869" y="25037"/>
                </a:lnTo>
                <a:lnTo>
                  <a:pt x="266451" y="25521"/>
                </a:lnTo>
                <a:lnTo>
                  <a:pt x="263371" y="27918"/>
                </a:lnTo>
                <a:lnTo>
                  <a:pt x="262450" y="30229"/>
                </a:lnTo>
                <a:lnTo>
                  <a:pt x="262515" y="36189"/>
                </a:lnTo>
                <a:lnTo>
                  <a:pt x="263140" y="38091"/>
                </a:lnTo>
                <a:lnTo>
                  <a:pt x="265868" y="41292"/>
                </a:lnTo>
                <a:lnTo>
                  <a:pt x="267670" y="42159"/>
                </a:lnTo>
                <a:lnTo>
                  <a:pt x="284062" y="42159"/>
                </a:lnTo>
                <a:lnTo>
                  <a:pt x="279416" y="48109"/>
                </a:lnTo>
                <a:lnTo>
                  <a:pt x="275280" y="49816"/>
                </a:lnTo>
                <a:close/>
              </a:path>
              <a:path w="286385" h="60325">
                <a:moveTo>
                  <a:pt x="285048" y="12766"/>
                </a:moveTo>
                <a:lnTo>
                  <a:pt x="275678" y="12766"/>
                </a:lnTo>
                <a:lnTo>
                  <a:pt x="275678" y="11997"/>
                </a:lnTo>
                <a:lnTo>
                  <a:pt x="275380" y="11148"/>
                </a:lnTo>
                <a:lnTo>
                  <a:pt x="274786" y="10227"/>
                </a:lnTo>
                <a:lnTo>
                  <a:pt x="273776" y="8729"/>
                </a:lnTo>
                <a:lnTo>
                  <a:pt x="272247" y="7983"/>
                </a:lnTo>
                <a:lnTo>
                  <a:pt x="284228" y="7983"/>
                </a:lnTo>
                <a:lnTo>
                  <a:pt x="284718" y="8982"/>
                </a:lnTo>
                <a:lnTo>
                  <a:pt x="285048" y="12766"/>
                </a:lnTo>
                <a:close/>
              </a:path>
              <a:path w="286385" h="60325">
                <a:moveTo>
                  <a:pt x="281686" y="21510"/>
                </a:moveTo>
                <a:lnTo>
                  <a:pt x="262219" y="21510"/>
                </a:lnTo>
                <a:lnTo>
                  <a:pt x="263382" y="20123"/>
                </a:lnTo>
                <a:lnTo>
                  <a:pt x="264737" y="19109"/>
                </a:lnTo>
                <a:lnTo>
                  <a:pt x="267816" y="17836"/>
                </a:lnTo>
                <a:lnTo>
                  <a:pt x="269573" y="17516"/>
                </a:lnTo>
                <a:lnTo>
                  <a:pt x="275799" y="17516"/>
                </a:lnTo>
                <a:lnTo>
                  <a:pt x="279281" y="18957"/>
                </a:lnTo>
                <a:lnTo>
                  <a:pt x="281686" y="21510"/>
                </a:lnTo>
                <a:close/>
              </a:path>
              <a:path w="286385" h="60325">
                <a:moveTo>
                  <a:pt x="284062" y="42159"/>
                </a:moveTo>
                <a:lnTo>
                  <a:pt x="271895" y="42159"/>
                </a:lnTo>
                <a:lnTo>
                  <a:pt x="273538" y="41374"/>
                </a:lnTo>
                <a:lnTo>
                  <a:pt x="275864" y="38323"/>
                </a:lnTo>
                <a:lnTo>
                  <a:pt x="275975" y="38091"/>
                </a:lnTo>
                <a:lnTo>
                  <a:pt x="276535" y="36189"/>
                </a:lnTo>
                <a:lnTo>
                  <a:pt x="276535" y="30887"/>
                </a:lnTo>
                <a:lnTo>
                  <a:pt x="275853" y="28750"/>
                </a:lnTo>
                <a:lnTo>
                  <a:pt x="273125" y="25780"/>
                </a:lnTo>
                <a:lnTo>
                  <a:pt x="271454" y="25037"/>
                </a:lnTo>
                <a:lnTo>
                  <a:pt x="284827" y="25037"/>
                </a:lnTo>
                <a:lnTo>
                  <a:pt x="286069" y="28405"/>
                </a:lnTo>
                <a:lnTo>
                  <a:pt x="286069" y="37355"/>
                </a:lnTo>
                <a:lnTo>
                  <a:pt x="284739" y="41292"/>
                </a:lnTo>
                <a:lnTo>
                  <a:pt x="284062" y="42159"/>
                </a:lnTo>
                <a:close/>
              </a:path>
            </a:pathLst>
          </a:custGeom>
          <a:solidFill>
            <a:srgbClr val="000000"/>
          </a:solidFill>
        </p:spPr>
        <p:txBody>
          <a:bodyPr wrap="square" lIns="0" tIns="0" rIns="0" bIns="0" rtlCol="0"/>
          <a:lstStyle/>
          <a:p>
            <a:endParaRPr sz="3804"/>
          </a:p>
        </p:txBody>
      </p:sp>
      <p:sp>
        <p:nvSpPr>
          <p:cNvPr id="96" name="object 96"/>
          <p:cNvSpPr/>
          <p:nvPr/>
        </p:nvSpPr>
        <p:spPr>
          <a:xfrm>
            <a:off x="7382150" y="5737911"/>
            <a:ext cx="65762" cy="150312"/>
          </a:xfrm>
          <a:custGeom>
            <a:avLst/>
            <a:gdLst/>
            <a:ahLst/>
            <a:cxnLst/>
            <a:rect l="l" t="t" r="r" b="b"/>
            <a:pathLst>
              <a:path w="31114" h="71119">
                <a:moveTo>
                  <a:pt x="30777" y="70494"/>
                </a:moveTo>
                <a:lnTo>
                  <a:pt x="16581" y="70494"/>
                </a:lnTo>
                <a:lnTo>
                  <a:pt x="16581" y="21876"/>
                </a:lnTo>
                <a:lnTo>
                  <a:pt x="0" y="21876"/>
                </a:lnTo>
                <a:lnTo>
                  <a:pt x="0" y="12445"/>
                </a:lnTo>
                <a:lnTo>
                  <a:pt x="4377" y="12250"/>
                </a:lnTo>
                <a:lnTo>
                  <a:pt x="7439" y="11958"/>
                </a:lnTo>
                <a:lnTo>
                  <a:pt x="19252" y="615"/>
                </a:lnTo>
                <a:lnTo>
                  <a:pt x="19252" y="0"/>
                </a:lnTo>
                <a:lnTo>
                  <a:pt x="30777" y="0"/>
                </a:lnTo>
                <a:lnTo>
                  <a:pt x="30777" y="70494"/>
                </a:lnTo>
                <a:close/>
              </a:path>
            </a:pathLst>
          </a:custGeom>
          <a:solidFill>
            <a:srgbClr val="000000"/>
          </a:solidFill>
        </p:spPr>
        <p:txBody>
          <a:bodyPr wrap="square" lIns="0" tIns="0" rIns="0" bIns="0" rtlCol="0"/>
          <a:lstStyle/>
          <a:p>
            <a:endParaRPr sz="3804"/>
          </a:p>
        </p:txBody>
      </p:sp>
      <p:sp>
        <p:nvSpPr>
          <p:cNvPr id="100" name="object 100"/>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6D14EF-D839-4840-ABC5-ABE96A29CCA3}"/>
              </a:ext>
            </a:extLst>
          </p:cNvPr>
          <p:cNvSpPr>
            <a:spLocks noGrp="1"/>
          </p:cNvSpPr>
          <p:nvPr>
            <p:ph idx="1"/>
          </p:nvPr>
        </p:nvSpPr>
        <p:spPr>
          <a:xfrm>
            <a:off x="838200" y="2040778"/>
            <a:ext cx="10515600" cy="4351338"/>
          </a:xfrm>
        </p:spPr>
        <p:txBody>
          <a:bodyPr/>
          <a:lstStyle/>
          <a:p>
            <a:r>
              <a:rPr lang="en-US" dirty="0"/>
              <a:t>For 1-dimensional input we needed 2 neurons to construct a tower </a:t>
            </a:r>
          </a:p>
          <a:p>
            <a:r>
              <a:rPr lang="en-US" dirty="0"/>
              <a:t>For 2-dimensional input we needed 4 neurons to construct a tower</a:t>
            </a:r>
          </a:p>
          <a:p>
            <a:r>
              <a:rPr lang="en-US" dirty="0"/>
              <a:t>How many neurons will you need to construct a tower in n dimensions ?</a:t>
            </a:r>
          </a:p>
          <a:p>
            <a:endParaRPr lang="en-US" dirty="0"/>
          </a:p>
        </p:txBody>
      </p:sp>
    </p:spTree>
    <p:extLst>
      <p:ext uri="{BB962C8B-B14F-4D97-AF65-F5344CB8AC3E}">
        <p14:creationId xmlns:p14="http://schemas.microsoft.com/office/powerpoint/2010/main" val="855169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9AAF82-4AE9-4764-A6E2-825D18523488}"/>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6970"/>
          <a:stretch/>
        </p:blipFill>
        <p:spPr>
          <a:xfrm>
            <a:off x="0" y="892885"/>
            <a:ext cx="12192000" cy="5238971"/>
          </a:xfrm>
        </p:spPr>
      </p:pic>
    </p:spTree>
    <p:extLst>
      <p:ext uri="{BB962C8B-B14F-4D97-AF65-F5344CB8AC3E}">
        <p14:creationId xmlns:p14="http://schemas.microsoft.com/office/powerpoint/2010/main" val="83596480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570FC8-7980-4382-BCDF-CC3327C030BE}"/>
              </a:ext>
            </a:extLst>
          </p:cNvPr>
          <p:cNvSpPr>
            <a:spLocks noGrp="1"/>
          </p:cNvSpPr>
          <p:nvPr>
            <p:ph idx="1"/>
          </p:nvPr>
        </p:nvSpPr>
        <p:spPr/>
        <p:txBody>
          <a:bodyPr/>
          <a:lstStyle/>
          <a:p>
            <a:pPr marL="289560">
              <a:lnSpc>
                <a:spcPct val="100000"/>
              </a:lnSpc>
              <a:spcBef>
                <a:spcPts val="295"/>
              </a:spcBef>
            </a:pPr>
            <a:r>
              <a:rPr lang="en-US" spc="5" dirty="0">
                <a:latin typeface="Georgia"/>
                <a:cs typeface="Georgia"/>
              </a:rPr>
              <a:t>Why </a:t>
            </a:r>
            <a:r>
              <a:rPr lang="en-US" spc="-40" dirty="0">
                <a:latin typeface="Georgia"/>
                <a:cs typeface="Georgia"/>
              </a:rPr>
              <a:t>do </a:t>
            </a:r>
            <a:r>
              <a:rPr lang="en-US" spc="-55" dirty="0">
                <a:latin typeface="Georgia"/>
                <a:cs typeface="Georgia"/>
              </a:rPr>
              <a:t>we </a:t>
            </a:r>
            <a:r>
              <a:rPr lang="en-US" spc="-25" dirty="0">
                <a:latin typeface="Georgia"/>
                <a:cs typeface="Georgia"/>
              </a:rPr>
              <a:t>care </a:t>
            </a:r>
            <a:r>
              <a:rPr lang="en-US" spc="-10" dirty="0">
                <a:latin typeface="Georgia"/>
                <a:cs typeface="Georgia"/>
              </a:rPr>
              <a:t>about </a:t>
            </a:r>
            <a:r>
              <a:rPr lang="en-US" spc="-25" dirty="0">
                <a:latin typeface="Georgia"/>
                <a:cs typeface="Georgia"/>
              </a:rPr>
              <a:t>approximating </a:t>
            </a:r>
            <a:r>
              <a:rPr lang="en-US" spc="-20" dirty="0">
                <a:latin typeface="Georgia"/>
                <a:cs typeface="Georgia"/>
              </a:rPr>
              <a:t>any </a:t>
            </a:r>
            <a:r>
              <a:rPr lang="en-US" spc="-10" dirty="0">
                <a:latin typeface="Georgia"/>
                <a:cs typeface="Georgia"/>
              </a:rPr>
              <a:t>arbitrary </a:t>
            </a:r>
            <a:r>
              <a:rPr lang="en-US" spc="-25" dirty="0">
                <a:latin typeface="Georgia"/>
                <a:cs typeface="Georgia"/>
              </a:rPr>
              <a:t>function</a:t>
            </a:r>
            <a:r>
              <a:rPr lang="en-US" spc="-110" dirty="0">
                <a:latin typeface="Georgia"/>
                <a:cs typeface="Georgia"/>
              </a:rPr>
              <a:t> </a:t>
            </a:r>
            <a:r>
              <a:rPr lang="en-US" spc="-15" dirty="0">
                <a:latin typeface="Georgia"/>
                <a:cs typeface="Georgia"/>
              </a:rPr>
              <a:t>?</a:t>
            </a:r>
            <a:endParaRPr lang="en-US" dirty="0">
              <a:latin typeface="Georgia"/>
              <a:cs typeface="Georgia"/>
            </a:endParaRPr>
          </a:p>
          <a:p>
            <a:pPr marL="289560" marR="5080">
              <a:lnSpc>
                <a:spcPct val="102600"/>
              </a:lnSpc>
              <a:spcBef>
                <a:spcPts val="300"/>
              </a:spcBef>
            </a:pPr>
            <a:r>
              <a:rPr lang="en-US" spc="5" dirty="0">
                <a:latin typeface="Georgia"/>
                <a:cs typeface="Georgia"/>
              </a:rPr>
              <a:t>Can </a:t>
            </a:r>
            <a:r>
              <a:rPr lang="en-US" spc="-55" dirty="0">
                <a:latin typeface="Georgia"/>
                <a:cs typeface="Georgia"/>
              </a:rPr>
              <a:t>we </a:t>
            </a:r>
            <a:r>
              <a:rPr lang="en-US" spc="-10" dirty="0">
                <a:latin typeface="Georgia"/>
                <a:cs typeface="Georgia"/>
              </a:rPr>
              <a:t>tie </a:t>
            </a:r>
            <a:r>
              <a:rPr lang="en-US" spc="-15" dirty="0">
                <a:latin typeface="Georgia"/>
                <a:cs typeface="Georgia"/>
              </a:rPr>
              <a:t>all this </a:t>
            </a:r>
            <a:r>
              <a:rPr lang="en-US" spc="-20" dirty="0">
                <a:latin typeface="Georgia"/>
                <a:cs typeface="Georgia"/>
              </a:rPr>
              <a:t>back </a:t>
            </a:r>
            <a:r>
              <a:rPr lang="en-US" spc="-5" dirty="0">
                <a:latin typeface="Georgia"/>
                <a:cs typeface="Georgia"/>
              </a:rPr>
              <a:t>to </a:t>
            </a:r>
            <a:r>
              <a:rPr lang="en-US" spc="-15" dirty="0">
                <a:latin typeface="Georgia"/>
                <a:cs typeface="Georgia"/>
              </a:rPr>
              <a:t>the </a:t>
            </a:r>
            <a:r>
              <a:rPr lang="en-US" spc="-25" dirty="0">
                <a:latin typeface="Georgia"/>
                <a:cs typeface="Georgia"/>
              </a:rPr>
              <a:t>classification </a:t>
            </a:r>
            <a:r>
              <a:rPr lang="en-US" spc="-35" dirty="0">
                <a:latin typeface="Georgia"/>
                <a:cs typeface="Georgia"/>
              </a:rPr>
              <a:t>problem </a:t>
            </a:r>
            <a:r>
              <a:rPr lang="en-US" spc="10" dirty="0">
                <a:latin typeface="Georgia"/>
                <a:cs typeface="Georgia"/>
              </a:rPr>
              <a:t>that </a:t>
            </a:r>
            <a:r>
              <a:rPr lang="en-US" spc="-55" dirty="0">
                <a:latin typeface="Georgia"/>
                <a:cs typeface="Georgia"/>
              </a:rPr>
              <a:t>we </a:t>
            </a:r>
            <a:r>
              <a:rPr lang="en-US" spc="-35" dirty="0">
                <a:latin typeface="Georgia"/>
                <a:cs typeface="Georgia"/>
              </a:rPr>
              <a:t>have </a:t>
            </a:r>
            <a:r>
              <a:rPr lang="en-US" spc="-30" dirty="0">
                <a:latin typeface="Georgia"/>
                <a:cs typeface="Georgia"/>
              </a:rPr>
              <a:t>been </a:t>
            </a:r>
            <a:r>
              <a:rPr lang="en-US" spc="-25" dirty="0">
                <a:latin typeface="Georgia"/>
                <a:cs typeface="Georgia"/>
              </a:rPr>
              <a:t>dealing  </a:t>
            </a:r>
            <a:r>
              <a:rPr lang="en-US" spc="-10" dirty="0">
                <a:latin typeface="Georgia"/>
                <a:cs typeface="Georgia"/>
              </a:rPr>
              <a:t>with</a:t>
            </a:r>
            <a:r>
              <a:rPr lang="en-US" spc="90" dirty="0">
                <a:latin typeface="Georgia"/>
                <a:cs typeface="Georgia"/>
              </a:rPr>
              <a:t> </a:t>
            </a:r>
            <a:r>
              <a:rPr lang="en-US" spc="-15" dirty="0">
                <a:latin typeface="Georgia"/>
                <a:cs typeface="Georgia"/>
              </a:rPr>
              <a:t>? (oil mining)</a:t>
            </a:r>
            <a:endParaRPr lang="en-US" dirty="0">
              <a:latin typeface="Georgia"/>
              <a:cs typeface="Georgia"/>
            </a:endParaRPr>
          </a:p>
          <a:p>
            <a:endParaRPr lang="en-US" dirty="0"/>
          </a:p>
        </p:txBody>
      </p:sp>
    </p:spTree>
    <p:extLst>
      <p:ext uri="{BB962C8B-B14F-4D97-AF65-F5344CB8AC3E}">
        <p14:creationId xmlns:p14="http://schemas.microsoft.com/office/powerpoint/2010/main" val="5888374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009786" y="826663"/>
            <a:ext cx="2796936" cy="2445205"/>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815824" y="3852989"/>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815824" y="4548236"/>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txBox="1"/>
          <p:nvPr/>
        </p:nvSpPr>
        <p:spPr>
          <a:xfrm>
            <a:off x="1069019" y="3724459"/>
            <a:ext cx="4795232" cy="1613144"/>
          </a:xfrm>
          <a:prstGeom prst="rect">
            <a:avLst/>
          </a:prstGeom>
        </p:spPr>
        <p:txBody>
          <a:bodyPr vert="horz" wrap="square" lIns="0" tIns="21473" rIns="0" bIns="0" rtlCol="0">
            <a:spAutoFit/>
          </a:bodyPr>
          <a:lstStyle/>
          <a:p>
            <a:pPr marL="369741" marR="10737" indent="-342900" algn="just">
              <a:lnSpc>
                <a:spcPct val="101499"/>
              </a:lnSpc>
              <a:spcBef>
                <a:spcPts val="169"/>
              </a:spcBef>
              <a:buFont typeface="Arial" panose="020B0604020202020204" pitchFamily="34" charset="0"/>
              <a:buChar char="•"/>
            </a:pPr>
            <a:r>
              <a:rPr sz="1902" spc="21" dirty="0">
                <a:latin typeface="Times New Roman"/>
                <a:cs typeface="Times New Roman"/>
              </a:rPr>
              <a:t>We </a:t>
            </a:r>
            <a:r>
              <a:rPr sz="1902" spc="85" dirty="0">
                <a:latin typeface="Times New Roman"/>
                <a:cs typeface="Times New Roman"/>
              </a:rPr>
              <a:t>are interested </a:t>
            </a:r>
            <a:r>
              <a:rPr sz="1902" spc="63" dirty="0">
                <a:latin typeface="Times New Roman"/>
                <a:cs typeface="Times New Roman"/>
              </a:rPr>
              <a:t>in </a:t>
            </a:r>
            <a:r>
              <a:rPr sz="1902" spc="95" dirty="0">
                <a:latin typeface="Times New Roman"/>
                <a:cs typeface="Times New Roman"/>
              </a:rPr>
              <a:t>separating </a:t>
            </a:r>
            <a:r>
              <a:rPr sz="1902" spc="116" dirty="0">
                <a:latin typeface="Times New Roman"/>
                <a:cs typeface="Times New Roman"/>
              </a:rPr>
              <a:t>the </a:t>
            </a:r>
            <a:r>
              <a:rPr sz="1902" spc="63" dirty="0">
                <a:latin typeface="Times New Roman"/>
                <a:cs typeface="Times New Roman"/>
              </a:rPr>
              <a:t>blue  </a:t>
            </a:r>
            <a:r>
              <a:rPr sz="1902" spc="85" dirty="0">
                <a:latin typeface="Times New Roman"/>
                <a:cs typeface="Times New Roman"/>
              </a:rPr>
              <a:t>points </a:t>
            </a: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a:t>
            </a:r>
            <a:r>
              <a:rPr sz="1902" spc="391"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a:p>
            <a:pPr marL="369741" marR="10737" indent="-342900" algn="just">
              <a:lnSpc>
                <a:spcPct val="106100"/>
              </a:lnSpc>
              <a:spcBef>
                <a:spcPts val="729"/>
              </a:spcBef>
              <a:buFont typeface="Arial" panose="020B0604020202020204" pitchFamily="34" charset="0"/>
              <a:buChar char="•"/>
            </a:pPr>
            <a:r>
              <a:rPr sz="1902" spc="74" dirty="0">
                <a:latin typeface="Times New Roman"/>
                <a:cs typeface="Times New Roman"/>
              </a:rPr>
              <a:t>Suppose </a:t>
            </a:r>
            <a:r>
              <a:rPr sz="1902" dirty="0">
                <a:latin typeface="Times New Roman"/>
                <a:cs typeface="Times New Roman"/>
              </a:rPr>
              <a:t>we </a:t>
            </a:r>
            <a:r>
              <a:rPr sz="1902" spc="53" dirty="0">
                <a:latin typeface="Times New Roman"/>
                <a:cs typeface="Times New Roman"/>
              </a:rPr>
              <a:t>use </a:t>
            </a:r>
            <a:r>
              <a:rPr sz="1902" spc="127" dirty="0">
                <a:latin typeface="Times New Roman"/>
                <a:cs typeface="Times New Roman"/>
              </a:rPr>
              <a:t>a </a:t>
            </a:r>
            <a:r>
              <a:rPr sz="1902" spc="32" dirty="0">
                <a:latin typeface="Times New Roman"/>
                <a:cs typeface="Times New Roman"/>
              </a:rPr>
              <a:t>single </a:t>
            </a:r>
            <a:r>
              <a:rPr sz="1902" spc="53" dirty="0">
                <a:latin typeface="Times New Roman"/>
                <a:cs typeface="Times New Roman"/>
              </a:rPr>
              <a:t>sigmoidal </a:t>
            </a:r>
            <a:r>
              <a:rPr sz="1902" spc="85" dirty="0">
                <a:latin typeface="Times New Roman"/>
                <a:cs typeface="Times New Roman"/>
              </a:rPr>
              <a:t>neuron  </a:t>
            </a:r>
            <a:r>
              <a:rPr sz="1902" spc="116" dirty="0">
                <a:latin typeface="Times New Roman"/>
                <a:cs typeface="Times New Roman"/>
              </a:rPr>
              <a:t>to </a:t>
            </a:r>
            <a:r>
              <a:rPr sz="1902" spc="95" dirty="0">
                <a:latin typeface="Times New Roman"/>
                <a:cs typeface="Times New Roman"/>
              </a:rPr>
              <a:t>approximate </a:t>
            </a:r>
            <a:r>
              <a:rPr sz="1902" spc="116" dirty="0">
                <a:latin typeface="Times New Roman"/>
                <a:cs typeface="Times New Roman"/>
              </a:rPr>
              <a:t>the </a:t>
            </a:r>
            <a:r>
              <a:rPr sz="1902" spc="85" dirty="0">
                <a:latin typeface="Times New Roman"/>
                <a:cs typeface="Times New Roman"/>
              </a:rPr>
              <a:t>relation </a:t>
            </a:r>
            <a:r>
              <a:rPr sz="1902" spc="63" dirty="0">
                <a:latin typeface="Times New Roman"/>
                <a:cs typeface="Times New Roman"/>
              </a:rPr>
              <a:t>between </a:t>
            </a:r>
            <a:r>
              <a:rPr sz="1902" i="1" spc="148" dirty="0">
                <a:latin typeface="Georgia"/>
                <a:cs typeface="Georgia"/>
              </a:rPr>
              <a:t>x </a:t>
            </a:r>
            <a:r>
              <a:rPr sz="1902" spc="431" dirty="0">
                <a:latin typeface="Times New Roman"/>
                <a:cs typeface="Times New Roman"/>
              </a:rPr>
              <a:t>=  </a:t>
            </a:r>
            <a:r>
              <a:rPr sz="2853" spc="110" baseline="6172" dirty="0">
                <a:latin typeface="Times New Roman"/>
                <a:cs typeface="Times New Roman"/>
              </a:rPr>
              <a:t>[</a:t>
            </a:r>
            <a:r>
              <a:rPr sz="2853" i="1" spc="110" baseline="6172" dirty="0">
                <a:latin typeface="Georgia"/>
                <a:cs typeface="Georgia"/>
              </a:rPr>
              <a:t>x</a:t>
            </a:r>
            <a:r>
              <a:rPr sz="1268" spc="74" dirty="0">
                <a:latin typeface="Times New Roman"/>
                <a:cs typeface="Times New Roman"/>
              </a:rPr>
              <a:t>1</a:t>
            </a:r>
            <a:r>
              <a:rPr sz="2853" i="1" spc="110" baseline="6172" dirty="0">
                <a:latin typeface="Georgia"/>
                <a:cs typeface="Georgia"/>
              </a:rPr>
              <a:t>, </a:t>
            </a:r>
            <a:r>
              <a:rPr sz="2853" i="1" spc="142" baseline="6172" dirty="0">
                <a:latin typeface="Georgia"/>
                <a:cs typeface="Georgia"/>
              </a:rPr>
              <a:t>x</a:t>
            </a:r>
            <a:r>
              <a:rPr sz="1268" spc="95" dirty="0">
                <a:latin typeface="Times New Roman"/>
                <a:cs typeface="Times New Roman"/>
              </a:rPr>
              <a:t>2</a:t>
            </a:r>
            <a:r>
              <a:rPr sz="2853" spc="142" baseline="6172" dirty="0">
                <a:latin typeface="Times New Roman"/>
                <a:cs typeface="Times New Roman"/>
              </a:rPr>
              <a:t>] </a:t>
            </a:r>
            <a:r>
              <a:rPr sz="2853" spc="188" baseline="6172" dirty="0">
                <a:latin typeface="Times New Roman"/>
                <a:cs typeface="Times New Roman"/>
              </a:rPr>
              <a:t>and</a:t>
            </a:r>
            <a:r>
              <a:rPr sz="2853" spc="32" baseline="6172" dirty="0">
                <a:latin typeface="Times New Roman"/>
                <a:cs typeface="Times New Roman"/>
              </a:rPr>
              <a:t> </a:t>
            </a:r>
            <a:r>
              <a:rPr sz="2853" i="1" spc="-159" baseline="6172" dirty="0">
                <a:latin typeface="Georgia"/>
                <a:cs typeface="Georgia"/>
              </a:rPr>
              <a:t>y</a:t>
            </a:r>
            <a:endParaRPr sz="2853" baseline="6172" dirty="0">
              <a:latin typeface="Georgia"/>
              <a:cs typeface="Georgia"/>
            </a:endParaRPr>
          </a:p>
        </p:txBody>
      </p:sp>
      <p:sp>
        <p:nvSpPr>
          <p:cNvPr id="10" name="object 10"/>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99639" y="813136"/>
            <a:ext cx="2827374" cy="2465496"/>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815824" y="3852989"/>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815824" y="4548236"/>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815824" y="5537666"/>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txBox="1"/>
          <p:nvPr/>
        </p:nvSpPr>
        <p:spPr>
          <a:xfrm>
            <a:off x="1069019" y="3724460"/>
            <a:ext cx="4795232" cy="2580845"/>
          </a:xfrm>
          <a:prstGeom prst="rect">
            <a:avLst/>
          </a:prstGeom>
        </p:spPr>
        <p:txBody>
          <a:bodyPr vert="horz" wrap="square" lIns="0" tIns="21473" rIns="0" bIns="0" rtlCol="0">
            <a:spAutoFit/>
          </a:bodyPr>
          <a:lstStyle/>
          <a:p>
            <a:pPr marL="369741" marR="10737" indent="-342900" algn="just">
              <a:lnSpc>
                <a:spcPct val="101499"/>
              </a:lnSpc>
              <a:spcBef>
                <a:spcPts val="169"/>
              </a:spcBef>
              <a:buFont typeface="Arial" panose="020B0604020202020204" pitchFamily="34" charset="0"/>
              <a:buChar char="•"/>
            </a:pPr>
            <a:r>
              <a:rPr sz="1902" spc="21" dirty="0">
                <a:latin typeface="Times New Roman"/>
                <a:cs typeface="Times New Roman"/>
              </a:rPr>
              <a:t>We </a:t>
            </a:r>
            <a:r>
              <a:rPr sz="1902" spc="85" dirty="0">
                <a:latin typeface="Times New Roman"/>
                <a:cs typeface="Times New Roman"/>
              </a:rPr>
              <a:t>are interested </a:t>
            </a:r>
            <a:r>
              <a:rPr sz="1902" spc="63" dirty="0">
                <a:latin typeface="Times New Roman"/>
                <a:cs typeface="Times New Roman"/>
              </a:rPr>
              <a:t>in </a:t>
            </a:r>
            <a:r>
              <a:rPr sz="1902" spc="95" dirty="0">
                <a:latin typeface="Times New Roman"/>
                <a:cs typeface="Times New Roman"/>
              </a:rPr>
              <a:t>separating </a:t>
            </a:r>
            <a:r>
              <a:rPr sz="1902" spc="116" dirty="0">
                <a:latin typeface="Times New Roman"/>
                <a:cs typeface="Times New Roman"/>
              </a:rPr>
              <a:t>the </a:t>
            </a:r>
            <a:r>
              <a:rPr sz="1902" spc="63" dirty="0">
                <a:latin typeface="Times New Roman"/>
                <a:cs typeface="Times New Roman"/>
              </a:rPr>
              <a:t>blue  </a:t>
            </a:r>
            <a:r>
              <a:rPr sz="1902" spc="85" dirty="0">
                <a:latin typeface="Times New Roman"/>
                <a:cs typeface="Times New Roman"/>
              </a:rPr>
              <a:t>points </a:t>
            </a: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a:t>
            </a:r>
            <a:r>
              <a:rPr sz="1902" spc="391" dirty="0">
                <a:latin typeface="Times New Roman"/>
                <a:cs typeface="Times New Roman"/>
              </a:rPr>
              <a:t> </a:t>
            </a:r>
            <a:r>
              <a:rPr sz="1902" spc="85" dirty="0">
                <a:latin typeface="Times New Roman"/>
                <a:cs typeface="Times New Roman"/>
              </a:rPr>
              <a:t>points</a:t>
            </a:r>
            <a:r>
              <a:rPr lang="en-US" sz="1902" spc="85" dirty="0">
                <a:latin typeface="Times New Roman"/>
                <a:cs typeface="Times New Roman"/>
              </a:rPr>
              <a:t>.</a:t>
            </a:r>
            <a:endParaRPr sz="1902" dirty="0">
              <a:latin typeface="Times New Roman"/>
              <a:cs typeface="Times New Roman"/>
            </a:endParaRPr>
          </a:p>
          <a:p>
            <a:pPr marL="369741" marR="10737" indent="-342900" algn="just">
              <a:lnSpc>
                <a:spcPct val="106100"/>
              </a:lnSpc>
              <a:spcBef>
                <a:spcPts val="729"/>
              </a:spcBef>
              <a:buFont typeface="Arial" panose="020B0604020202020204" pitchFamily="34" charset="0"/>
              <a:buChar char="•"/>
            </a:pPr>
            <a:r>
              <a:rPr sz="1902" spc="74" dirty="0">
                <a:latin typeface="Times New Roman"/>
                <a:cs typeface="Times New Roman"/>
              </a:rPr>
              <a:t>Suppose </a:t>
            </a:r>
            <a:r>
              <a:rPr sz="1902" dirty="0">
                <a:latin typeface="Times New Roman"/>
                <a:cs typeface="Times New Roman"/>
              </a:rPr>
              <a:t>we </a:t>
            </a:r>
            <a:r>
              <a:rPr sz="1902" spc="53" dirty="0">
                <a:latin typeface="Times New Roman"/>
                <a:cs typeface="Times New Roman"/>
              </a:rPr>
              <a:t>use </a:t>
            </a:r>
            <a:r>
              <a:rPr sz="1902" spc="127" dirty="0">
                <a:latin typeface="Times New Roman"/>
                <a:cs typeface="Times New Roman"/>
              </a:rPr>
              <a:t>a </a:t>
            </a:r>
            <a:r>
              <a:rPr sz="1902" spc="32" dirty="0">
                <a:latin typeface="Times New Roman"/>
                <a:cs typeface="Times New Roman"/>
              </a:rPr>
              <a:t>single </a:t>
            </a:r>
            <a:r>
              <a:rPr sz="1902" spc="53" dirty="0">
                <a:latin typeface="Times New Roman"/>
                <a:cs typeface="Times New Roman"/>
              </a:rPr>
              <a:t>sigmoidal </a:t>
            </a:r>
            <a:r>
              <a:rPr sz="1902" spc="85" dirty="0">
                <a:latin typeface="Times New Roman"/>
                <a:cs typeface="Times New Roman"/>
              </a:rPr>
              <a:t>neuron  </a:t>
            </a:r>
            <a:r>
              <a:rPr sz="1902" spc="116" dirty="0">
                <a:latin typeface="Times New Roman"/>
                <a:cs typeface="Times New Roman"/>
              </a:rPr>
              <a:t>to </a:t>
            </a:r>
            <a:r>
              <a:rPr sz="1902" spc="95" dirty="0">
                <a:latin typeface="Times New Roman"/>
                <a:cs typeface="Times New Roman"/>
              </a:rPr>
              <a:t>approximate </a:t>
            </a:r>
            <a:r>
              <a:rPr sz="1902" spc="116" dirty="0">
                <a:latin typeface="Times New Roman"/>
                <a:cs typeface="Times New Roman"/>
              </a:rPr>
              <a:t>the </a:t>
            </a:r>
            <a:r>
              <a:rPr sz="1902" spc="85" dirty="0">
                <a:latin typeface="Times New Roman"/>
                <a:cs typeface="Times New Roman"/>
              </a:rPr>
              <a:t>relation </a:t>
            </a:r>
            <a:r>
              <a:rPr sz="1902" spc="63" dirty="0">
                <a:latin typeface="Times New Roman"/>
                <a:cs typeface="Times New Roman"/>
              </a:rPr>
              <a:t>between </a:t>
            </a:r>
            <a:r>
              <a:rPr sz="1902" i="1" spc="148" dirty="0">
                <a:latin typeface="Georgia"/>
                <a:cs typeface="Georgia"/>
              </a:rPr>
              <a:t>x </a:t>
            </a:r>
            <a:r>
              <a:rPr sz="1902" spc="431" dirty="0">
                <a:latin typeface="Times New Roman"/>
                <a:cs typeface="Times New Roman"/>
              </a:rPr>
              <a:t>=  </a:t>
            </a:r>
            <a:r>
              <a:rPr sz="2853" spc="110" baseline="6172" dirty="0">
                <a:latin typeface="Times New Roman"/>
                <a:cs typeface="Times New Roman"/>
              </a:rPr>
              <a:t>[</a:t>
            </a:r>
            <a:r>
              <a:rPr sz="2853" i="1" spc="110" baseline="6172" dirty="0">
                <a:latin typeface="Georgia"/>
                <a:cs typeface="Georgia"/>
              </a:rPr>
              <a:t>x</a:t>
            </a:r>
            <a:r>
              <a:rPr sz="1268" spc="74" dirty="0">
                <a:latin typeface="Times New Roman"/>
                <a:cs typeface="Times New Roman"/>
              </a:rPr>
              <a:t>1</a:t>
            </a:r>
            <a:r>
              <a:rPr sz="2853" i="1" spc="110" baseline="6172" dirty="0">
                <a:latin typeface="Georgia"/>
                <a:cs typeface="Georgia"/>
              </a:rPr>
              <a:t>, </a:t>
            </a:r>
            <a:r>
              <a:rPr sz="2853" i="1" spc="142" baseline="6172" dirty="0">
                <a:latin typeface="Georgia"/>
                <a:cs typeface="Georgia"/>
              </a:rPr>
              <a:t>x</a:t>
            </a:r>
            <a:r>
              <a:rPr sz="1268" spc="95" dirty="0">
                <a:latin typeface="Times New Roman"/>
                <a:cs typeface="Times New Roman"/>
              </a:rPr>
              <a:t>2</a:t>
            </a:r>
            <a:r>
              <a:rPr sz="2853" spc="142" baseline="6172" dirty="0">
                <a:latin typeface="Times New Roman"/>
                <a:cs typeface="Times New Roman"/>
              </a:rPr>
              <a:t>] </a:t>
            </a:r>
            <a:r>
              <a:rPr sz="2853" spc="188" baseline="6172" dirty="0">
                <a:latin typeface="Times New Roman"/>
                <a:cs typeface="Times New Roman"/>
              </a:rPr>
              <a:t>and</a:t>
            </a:r>
            <a:r>
              <a:rPr sz="2853" spc="32" baseline="6172" dirty="0">
                <a:latin typeface="Times New Roman"/>
                <a:cs typeface="Times New Roman"/>
              </a:rPr>
              <a:t> </a:t>
            </a:r>
            <a:r>
              <a:rPr sz="2853" i="1" spc="-159" baseline="6172" dirty="0">
                <a:latin typeface="Georgia"/>
                <a:cs typeface="Georgia"/>
              </a:rPr>
              <a:t>y</a:t>
            </a:r>
            <a:r>
              <a:rPr lang="en-US" sz="2853" i="1" spc="-159" baseline="6172" dirty="0">
                <a:latin typeface="Georgia"/>
                <a:cs typeface="Georgia"/>
              </a:rPr>
              <a:t>.</a:t>
            </a:r>
            <a:endParaRPr sz="2853" baseline="6172" dirty="0">
              <a:latin typeface="Georgia"/>
              <a:cs typeface="Georgia"/>
            </a:endParaRPr>
          </a:p>
          <a:p>
            <a:pPr marL="369741" marR="10737" indent="-342900" algn="just">
              <a:lnSpc>
                <a:spcPct val="101499"/>
              </a:lnSpc>
              <a:spcBef>
                <a:spcPts val="634"/>
              </a:spcBef>
              <a:buFont typeface="Arial" panose="020B0604020202020204" pitchFamily="34" charset="0"/>
              <a:buChar char="•"/>
            </a:pPr>
            <a:r>
              <a:rPr sz="1902" spc="42" dirty="0">
                <a:latin typeface="Times New Roman"/>
                <a:cs typeface="Times New Roman"/>
              </a:rPr>
              <a:t>Obviously, </a:t>
            </a:r>
            <a:r>
              <a:rPr sz="1902" spc="95" dirty="0">
                <a:latin typeface="Times New Roman"/>
                <a:cs typeface="Times New Roman"/>
              </a:rPr>
              <a:t>there </a:t>
            </a:r>
            <a:r>
              <a:rPr sz="1902" spc="11" dirty="0">
                <a:latin typeface="Times New Roman"/>
                <a:cs typeface="Times New Roman"/>
              </a:rPr>
              <a:t>will </a:t>
            </a:r>
            <a:r>
              <a:rPr sz="1902" spc="95" dirty="0">
                <a:latin typeface="Times New Roman"/>
                <a:cs typeface="Times New Roman"/>
              </a:rPr>
              <a:t>be </a:t>
            </a:r>
            <a:r>
              <a:rPr sz="1902" spc="74" dirty="0">
                <a:latin typeface="Times New Roman"/>
                <a:cs typeface="Times New Roman"/>
              </a:rPr>
              <a:t>errors </a:t>
            </a:r>
            <a:r>
              <a:rPr sz="1902" spc="63" dirty="0">
                <a:latin typeface="Times New Roman"/>
                <a:cs typeface="Times New Roman"/>
              </a:rPr>
              <a:t>(some blue  </a:t>
            </a:r>
            <a:r>
              <a:rPr sz="1902" spc="85" dirty="0">
                <a:latin typeface="Times New Roman"/>
                <a:cs typeface="Times New Roman"/>
              </a:rPr>
              <a:t>points get </a:t>
            </a:r>
            <a:r>
              <a:rPr sz="1902" spc="21" dirty="0">
                <a:latin typeface="Times New Roman"/>
                <a:cs typeface="Times New Roman"/>
              </a:rPr>
              <a:t>classified </a:t>
            </a:r>
            <a:r>
              <a:rPr sz="1902" spc="74" dirty="0">
                <a:latin typeface="Times New Roman"/>
                <a:cs typeface="Times New Roman"/>
              </a:rPr>
              <a:t>as </a:t>
            </a:r>
            <a:r>
              <a:rPr sz="1902" spc="21" dirty="0">
                <a:latin typeface="Times New Roman"/>
                <a:cs typeface="Times New Roman"/>
              </a:rPr>
              <a:t>1 </a:t>
            </a:r>
            <a:r>
              <a:rPr sz="1902" spc="116" dirty="0">
                <a:latin typeface="Times New Roman"/>
                <a:cs typeface="Times New Roman"/>
              </a:rPr>
              <a:t>and </a:t>
            </a:r>
            <a:r>
              <a:rPr sz="1902" spc="53" dirty="0">
                <a:latin typeface="Times New Roman"/>
                <a:cs typeface="Times New Roman"/>
              </a:rPr>
              <a:t>some </a:t>
            </a:r>
            <a:r>
              <a:rPr sz="1902" spc="85" dirty="0">
                <a:latin typeface="Times New Roman"/>
                <a:cs typeface="Times New Roman"/>
              </a:rPr>
              <a:t>red</a:t>
            </a:r>
            <a:r>
              <a:rPr sz="1902" spc="-254"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p:txBody>
      </p:sp>
      <p:sp>
        <p:nvSpPr>
          <p:cNvPr id="9" name="object 9"/>
          <p:cNvSpPr/>
          <p:nvPr/>
        </p:nvSpPr>
        <p:spPr>
          <a:xfrm>
            <a:off x="6649069" y="3852989"/>
            <a:ext cx="133643" cy="133643"/>
          </a:xfrm>
          <a:prstGeom prst="rect">
            <a:avLst/>
          </a:prstGeom>
          <a:blipFill>
            <a:blip r:embed="rId5" cstate="print"/>
            <a:stretch>
              <a:fillRect/>
            </a:stretch>
          </a:blipFill>
        </p:spPr>
        <p:txBody>
          <a:bodyPr wrap="square" lIns="0" tIns="0" rIns="0" bIns="0" rtlCol="0"/>
          <a:lstStyle/>
          <a:p>
            <a:endParaRPr sz="3804"/>
          </a:p>
        </p:txBody>
      </p:sp>
      <p:sp>
        <p:nvSpPr>
          <p:cNvPr id="10" name="object 10"/>
          <p:cNvSpPr/>
          <p:nvPr/>
        </p:nvSpPr>
        <p:spPr>
          <a:xfrm>
            <a:off x="6649069" y="4254081"/>
            <a:ext cx="133643" cy="133643"/>
          </a:xfrm>
          <a:prstGeom prst="rect">
            <a:avLst/>
          </a:prstGeom>
          <a:blipFill>
            <a:blip r:embed="rId6" cstate="print"/>
            <a:stretch>
              <a:fillRect/>
            </a:stretch>
          </a:blipFill>
        </p:spPr>
        <p:txBody>
          <a:bodyPr wrap="square" lIns="0" tIns="0" rIns="0" bIns="0" rtlCol="0"/>
          <a:lstStyle/>
          <a:p>
            <a:endParaRPr sz="3804"/>
          </a:p>
        </p:txBody>
      </p:sp>
      <p:sp>
        <p:nvSpPr>
          <p:cNvPr id="11" name="object 11"/>
          <p:cNvSpPr/>
          <p:nvPr/>
        </p:nvSpPr>
        <p:spPr>
          <a:xfrm>
            <a:off x="6649069" y="5537666"/>
            <a:ext cx="133643" cy="133643"/>
          </a:xfrm>
          <a:prstGeom prst="rect">
            <a:avLst/>
          </a:prstGeom>
          <a:blipFill>
            <a:blip r:embed="rId7" cstate="print"/>
            <a:stretch>
              <a:fillRect/>
            </a:stretch>
          </a:blipFill>
        </p:spPr>
        <p:txBody>
          <a:bodyPr wrap="square" lIns="0" tIns="0" rIns="0" bIns="0" rtlCol="0"/>
          <a:lstStyle/>
          <a:p>
            <a:endParaRPr sz="3804"/>
          </a:p>
        </p:txBody>
      </p:sp>
      <p:sp>
        <p:nvSpPr>
          <p:cNvPr id="15" name="object 15"/>
          <p:cNvSpPr txBox="1"/>
          <p:nvPr/>
        </p:nvSpPr>
        <p:spPr>
          <a:xfrm>
            <a:off x="2112512" y="6027481"/>
            <a:ext cx="2025190" cy="256480"/>
          </a:xfrm>
          <a:prstGeom prst="rect">
            <a:avLst/>
          </a:prstGeom>
        </p:spPr>
        <p:txBody>
          <a:bodyPr vert="horz" wrap="square" lIns="0" tIns="0" rIns="0" bIns="0" rtlCol="0">
            <a:spAutoFit/>
          </a:bodyPr>
          <a:lstStyle/>
          <a:p>
            <a:pPr marL="26841">
              <a:lnSpc>
                <a:spcPts val="2008"/>
              </a:lnSpc>
            </a:pPr>
            <a:r>
              <a:rPr sz="1902" spc="85" dirty="0">
                <a:latin typeface="Times New Roman"/>
                <a:cs typeface="Times New Roman"/>
              </a:rPr>
              <a:t>get </a:t>
            </a:r>
            <a:r>
              <a:rPr sz="1902" spc="21" dirty="0">
                <a:latin typeface="Times New Roman"/>
                <a:cs typeface="Times New Roman"/>
              </a:rPr>
              <a:t>classified </a:t>
            </a:r>
            <a:r>
              <a:rPr sz="1902" spc="74" dirty="0">
                <a:latin typeface="Times New Roman"/>
                <a:cs typeface="Times New Roman"/>
              </a:rPr>
              <a:t>as</a:t>
            </a:r>
            <a:r>
              <a:rPr sz="1902" spc="306" dirty="0">
                <a:latin typeface="Times New Roman"/>
                <a:cs typeface="Times New Roman"/>
              </a:rPr>
              <a:t> </a:t>
            </a:r>
            <a:r>
              <a:rPr sz="1902" spc="63" dirty="0">
                <a:latin typeface="Times New Roman"/>
                <a:cs typeface="Times New Roman"/>
              </a:rPr>
              <a:t>0)</a:t>
            </a:r>
            <a:endParaRPr sz="1902" dirty="0">
              <a:latin typeface="Times New Roman"/>
              <a:cs typeface="Times New Roman"/>
            </a:endParaRPr>
          </a:p>
        </p:txBody>
      </p:sp>
      <p:sp>
        <p:nvSpPr>
          <p:cNvPr id="18" name="object 18"/>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99639" y="813136"/>
            <a:ext cx="2827374" cy="2465496"/>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815824" y="3852989"/>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815824" y="4548236"/>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815824" y="5537666"/>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txBox="1"/>
          <p:nvPr/>
        </p:nvSpPr>
        <p:spPr>
          <a:xfrm>
            <a:off x="1069019" y="3724460"/>
            <a:ext cx="4795232" cy="2580845"/>
          </a:xfrm>
          <a:prstGeom prst="rect">
            <a:avLst/>
          </a:prstGeom>
        </p:spPr>
        <p:txBody>
          <a:bodyPr vert="horz" wrap="square" lIns="0" tIns="21473" rIns="0" bIns="0" rtlCol="0">
            <a:spAutoFit/>
          </a:bodyPr>
          <a:lstStyle/>
          <a:p>
            <a:pPr marL="369741" marR="10737" indent="-342900" algn="just">
              <a:lnSpc>
                <a:spcPct val="101499"/>
              </a:lnSpc>
              <a:spcBef>
                <a:spcPts val="169"/>
              </a:spcBef>
              <a:buFont typeface="Arial" panose="020B0604020202020204" pitchFamily="34" charset="0"/>
              <a:buChar char="•"/>
            </a:pPr>
            <a:r>
              <a:rPr sz="1902" spc="21" dirty="0">
                <a:latin typeface="Times New Roman"/>
                <a:cs typeface="Times New Roman"/>
              </a:rPr>
              <a:t>We </a:t>
            </a:r>
            <a:r>
              <a:rPr sz="1902" spc="85" dirty="0">
                <a:latin typeface="Times New Roman"/>
                <a:cs typeface="Times New Roman"/>
              </a:rPr>
              <a:t>are interested </a:t>
            </a:r>
            <a:r>
              <a:rPr sz="1902" spc="63" dirty="0">
                <a:latin typeface="Times New Roman"/>
                <a:cs typeface="Times New Roman"/>
              </a:rPr>
              <a:t>in </a:t>
            </a:r>
            <a:r>
              <a:rPr sz="1902" spc="95" dirty="0">
                <a:latin typeface="Times New Roman"/>
                <a:cs typeface="Times New Roman"/>
              </a:rPr>
              <a:t>separating </a:t>
            </a:r>
            <a:r>
              <a:rPr sz="1902" spc="116" dirty="0">
                <a:latin typeface="Times New Roman"/>
                <a:cs typeface="Times New Roman"/>
              </a:rPr>
              <a:t>the </a:t>
            </a:r>
            <a:r>
              <a:rPr sz="1902" spc="63" dirty="0">
                <a:latin typeface="Times New Roman"/>
                <a:cs typeface="Times New Roman"/>
              </a:rPr>
              <a:t>blue  </a:t>
            </a:r>
            <a:r>
              <a:rPr sz="1902" spc="85" dirty="0">
                <a:latin typeface="Times New Roman"/>
                <a:cs typeface="Times New Roman"/>
              </a:rPr>
              <a:t>points </a:t>
            </a: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a:t>
            </a:r>
            <a:r>
              <a:rPr sz="1902" spc="391" dirty="0">
                <a:latin typeface="Times New Roman"/>
                <a:cs typeface="Times New Roman"/>
              </a:rPr>
              <a:t> </a:t>
            </a:r>
            <a:r>
              <a:rPr sz="1902" spc="85" dirty="0">
                <a:latin typeface="Times New Roman"/>
                <a:cs typeface="Times New Roman"/>
              </a:rPr>
              <a:t>points</a:t>
            </a:r>
            <a:r>
              <a:rPr lang="en-US" sz="1902" spc="85" dirty="0">
                <a:latin typeface="Times New Roman"/>
                <a:cs typeface="Times New Roman"/>
              </a:rPr>
              <a:t>.</a:t>
            </a:r>
            <a:endParaRPr sz="1902" dirty="0">
              <a:latin typeface="Times New Roman"/>
              <a:cs typeface="Times New Roman"/>
            </a:endParaRPr>
          </a:p>
          <a:p>
            <a:pPr marL="369741" marR="10737" indent="-342900" algn="just">
              <a:lnSpc>
                <a:spcPct val="106100"/>
              </a:lnSpc>
              <a:spcBef>
                <a:spcPts val="729"/>
              </a:spcBef>
              <a:buFont typeface="Arial" panose="020B0604020202020204" pitchFamily="34" charset="0"/>
              <a:buChar char="•"/>
            </a:pPr>
            <a:r>
              <a:rPr sz="1902" spc="74" dirty="0">
                <a:latin typeface="Times New Roman"/>
                <a:cs typeface="Times New Roman"/>
              </a:rPr>
              <a:t>Suppose </a:t>
            </a:r>
            <a:r>
              <a:rPr sz="1902" dirty="0">
                <a:latin typeface="Times New Roman"/>
                <a:cs typeface="Times New Roman"/>
              </a:rPr>
              <a:t>we </a:t>
            </a:r>
            <a:r>
              <a:rPr sz="1902" spc="53" dirty="0">
                <a:latin typeface="Times New Roman"/>
                <a:cs typeface="Times New Roman"/>
              </a:rPr>
              <a:t>use </a:t>
            </a:r>
            <a:r>
              <a:rPr sz="1902" spc="127" dirty="0">
                <a:latin typeface="Times New Roman"/>
                <a:cs typeface="Times New Roman"/>
              </a:rPr>
              <a:t>a </a:t>
            </a:r>
            <a:r>
              <a:rPr sz="1902" spc="32" dirty="0">
                <a:latin typeface="Times New Roman"/>
                <a:cs typeface="Times New Roman"/>
              </a:rPr>
              <a:t>single </a:t>
            </a:r>
            <a:r>
              <a:rPr sz="1902" spc="53" dirty="0">
                <a:latin typeface="Times New Roman"/>
                <a:cs typeface="Times New Roman"/>
              </a:rPr>
              <a:t>sigmoidal </a:t>
            </a:r>
            <a:r>
              <a:rPr sz="1902" spc="85" dirty="0">
                <a:latin typeface="Times New Roman"/>
                <a:cs typeface="Times New Roman"/>
              </a:rPr>
              <a:t>neuron  </a:t>
            </a:r>
            <a:r>
              <a:rPr sz="1902" spc="116" dirty="0">
                <a:latin typeface="Times New Roman"/>
                <a:cs typeface="Times New Roman"/>
              </a:rPr>
              <a:t>to </a:t>
            </a:r>
            <a:r>
              <a:rPr sz="1902" spc="95" dirty="0">
                <a:latin typeface="Times New Roman"/>
                <a:cs typeface="Times New Roman"/>
              </a:rPr>
              <a:t>approximate </a:t>
            </a:r>
            <a:r>
              <a:rPr sz="1902" spc="116" dirty="0">
                <a:latin typeface="Times New Roman"/>
                <a:cs typeface="Times New Roman"/>
              </a:rPr>
              <a:t>the </a:t>
            </a:r>
            <a:r>
              <a:rPr sz="1902" spc="85" dirty="0">
                <a:latin typeface="Times New Roman"/>
                <a:cs typeface="Times New Roman"/>
              </a:rPr>
              <a:t>relation </a:t>
            </a:r>
            <a:r>
              <a:rPr sz="1902" spc="63" dirty="0">
                <a:latin typeface="Times New Roman"/>
                <a:cs typeface="Times New Roman"/>
              </a:rPr>
              <a:t>between </a:t>
            </a:r>
            <a:r>
              <a:rPr sz="1902" i="1" spc="148" dirty="0">
                <a:latin typeface="Georgia"/>
                <a:cs typeface="Georgia"/>
              </a:rPr>
              <a:t>x </a:t>
            </a:r>
            <a:r>
              <a:rPr sz="1902" spc="431" dirty="0">
                <a:latin typeface="Times New Roman"/>
                <a:cs typeface="Times New Roman"/>
              </a:rPr>
              <a:t>=  </a:t>
            </a:r>
            <a:r>
              <a:rPr sz="2853" spc="110" baseline="6172" dirty="0">
                <a:latin typeface="Times New Roman"/>
                <a:cs typeface="Times New Roman"/>
              </a:rPr>
              <a:t>[</a:t>
            </a:r>
            <a:r>
              <a:rPr sz="2853" i="1" spc="110" baseline="6172" dirty="0">
                <a:latin typeface="Georgia"/>
                <a:cs typeface="Georgia"/>
              </a:rPr>
              <a:t>x</a:t>
            </a:r>
            <a:r>
              <a:rPr sz="1268" spc="74" dirty="0">
                <a:latin typeface="Times New Roman"/>
                <a:cs typeface="Times New Roman"/>
              </a:rPr>
              <a:t>1</a:t>
            </a:r>
            <a:r>
              <a:rPr sz="2853" i="1" spc="110" baseline="6172" dirty="0">
                <a:latin typeface="Georgia"/>
                <a:cs typeface="Georgia"/>
              </a:rPr>
              <a:t>, </a:t>
            </a:r>
            <a:r>
              <a:rPr sz="2853" i="1" spc="142" baseline="6172" dirty="0">
                <a:latin typeface="Georgia"/>
                <a:cs typeface="Georgia"/>
              </a:rPr>
              <a:t>x</a:t>
            </a:r>
            <a:r>
              <a:rPr sz="1268" spc="95" dirty="0">
                <a:latin typeface="Times New Roman"/>
                <a:cs typeface="Times New Roman"/>
              </a:rPr>
              <a:t>2</a:t>
            </a:r>
            <a:r>
              <a:rPr sz="2853" spc="142" baseline="6172" dirty="0">
                <a:latin typeface="Times New Roman"/>
                <a:cs typeface="Times New Roman"/>
              </a:rPr>
              <a:t>] </a:t>
            </a:r>
            <a:r>
              <a:rPr sz="2853" spc="188" baseline="6172" dirty="0">
                <a:latin typeface="Times New Roman"/>
                <a:cs typeface="Times New Roman"/>
              </a:rPr>
              <a:t>and</a:t>
            </a:r>
            <a:r>
              <a:rPr sz="2853" spc="32" baseline="6172" dirty="0">
                <a:latin typeface="Times New Roman"/>
                <a:cs typeface="Times New Roman"/>
              </a:rPr>
              <a:t> </a:t>
            </a:r>
            <a:r>
              <a:rPr sz="2853" i="1" spc="-159" baseline="6172" dirty="0">
                <a:latin typeface="Georgia"/>
                <a:cs typeface="Georgia"/>
              </a:rPr>
              <a:t>y</a:t>
            </a:r>
            <a:r>
              <a:rPr lang="en-US" sz="2853" i="1" spc="-159" baseline="6172" dirty="0">
                <a:latin typeface="Georgia"/>
                <a:cs typeface="Georgia"/>
              </a:rPr>
              <a:t>.</a:t>
            </a:r>
            <a:endParaRPr sz="2853" baseline="6172" dirty="0">
              <a:latin typeface="Georgia"/>
              <a:cs typeface="Georgia"/>
            </a:endParaRPr>
          </a:p>
          <a:p>
            <a:pPr marL="369741" marR="10737" indent="-342900" algn="just">
              <a:lnSpc>
                <a:spcPct val="101499"/>
              </a:lnSpc>
              <a:spcBef>
                <a:spcPts val="634"/>
              </a:spcBef>
              <a:buFont typeface="Arial" panose="020B0604020202020204" pitchFamily="34" charset="0"/>
              <a:buChar char="•"/>
            </a:pPr>
            <a:r>
              <a:rPr sz="1902" spc="42" dirty="0">
                <a:latin typeface="Times New Roman"/>
                <a:cs typeface="Times New Roman"/>
              </a:rPr>
              <a:t>Obviously, </a:t>
            </a:r>
            <a:r>
              <a:rPr sz="1902" spc="95" dirty="0">
                <a:latin typeface="Times New Roman"/>
                <a:cs typeface="Times New Roman"/>
              </a:rPr>
              <a:t>there </a:t>
            </a:r>
            <a:r>
              <a:rPr sz="1902" spc="11" dirty="0">
                <a:latin typeface="Times New Roman"/>
                <a:cs typeface="Times New Roman"/>
              </a:rPr>
              <a:t>will </a:t>
            </a:r>
            <a:r>
              <a:rPr sz="1902" spc="95" dirty="0">
                <a:latin typeface="Times New Roman"/>
                <a:cs typeface="Times New Roman"/>
              </a:rPr>
              <a:t>be </a:t>
            </a:r>
            <a:r>
              <a:rPr sz="1902" spc="74" dirty="0">
                <a:latin typeface="Times New Roman"/>
                <a:cs typeface="Times New Roman"/>
              </a:rPr>
              <a:t>errors </a:t>
            </a:r>
            <a:r>
              <a:rPr sz="1902" spc="63" dirty="0">
                <a:latin typeface="Times New Roman"/>
                <a:cs typeface="Times New Roman"/>
              </a:rPr>
              <a:t>(some blue  </a:t>
            </a:r>
            <a:r>
              <a:rPr sz="1902" spc="85" dirty="0">
                <a:latin typeface="Times New Roman"/>
                <a:cs typeface="Times New Roman"/>
              </a:rPr>
              <a:t>points get </a:t>
            </a:r>
            <a:r>
              <a:rPr sz="1902" spc="21" dirty="0">
                <a:latin typeface="Times New Roman"/>
                <a:cs typeface="Times New Roman"/>
              </a:rPr>
              <a:t>classified </a:t>
            </a:r>
            <a:r>
              <a:rPr sz="1902" spc="74" dirty="0">
                <a:latin typeface="Times New Roman"/>
                <a:cs typeface="Times New Roman"/>
              </a:rPr>
              <a:t>as </a:t>
            </a:r>
            <a:r>
              <a:rPr sz="1902" spc="21" dirty="0">
                <a:latin typeface="Times New Roman"/>
                <a:cs typeface="Times New Roman"/>
              </a:rPr>
              <a:t>1 </a:t>
            </a:r>
            <a:r>
              <a:rPr sz="1902" spc="116" dirty="0">
                <a:latin typeface="Times New Roman"/>
                <a:cs typeface="Times New Roman"/>
              </a:rPr>
              <a:t>and </a:t>
            </a:r>
            <a:r>
              <a:rPr sz="1902" spc="53" dirty="0">
                <a:latin typeface="Times New Roman"/>
                <a:cs typeface="Times New Roman"/>
              </a:rPr>
              <a:t>some </a:t>
            </a:r>
            <a:r>
              <a:rPr sz="1902" spc="85" dirty="0">
                <a:latin typeface="Times New Roman"/>
                <a:cs typeface="Times New Roman"/>
              </a:rPr>
              <a:t>red</a:t>
            </a:r>
            <a:r>
              <a:rPr sz="1902" spc="-254"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p:txBody>
      </p:sp>
      <p:sp>
        <p:nvSpPr>
          <p:cNvPr id="8" name="object 8"/>
          <p:cNvSpPr/>
          <p:nvPr/>
        </p:nvSpPr>
        <p:spPr>
          <a:xfrm>
            <a:off x="7839677" y="840193"/>
            <a:ext cx="2796936" cy="2428294"/>
          </a:xfrm>
          <a:prstGeom prst="rect">
            <a:avLst/>
          </a:prstGeom>
          <a:blipFill>
            <a:blip r:embed="rId5" cstate="print"/>
            <a:stretch>
              <a:fillRect/>
            </a:stretch>
          </a:blipFill>
        </p:spPr>
        <p:txBody>
          <a:bodyPr wrap="square" lIns="0" tIns="0" rIns="0" bIns="0" rtlCol="0"/>
          <a:lstStyle/>
          <a:p>
            <a:endParaRPr sz="3804"/>
          </a:p>
        </p:txBody>
      </p:sp>
      <p:sp>
        <p:nvSpPr>
          <p:cNvPr id="9" name="object 9"/>
          <p:cNvSpPr/>
          <p:nvPr/>
        </p:nvSpPr>
        <p:spPr>
          <a:xfrm>
            <a:off x="6649069" y="3852989"/>
            <a:ext cx="133643" cy="133643"/>
          </a:xfrm>
          <a:prstGeom prst="rect">
            <a:avLst/>
          </a:prstGeom>
          <a:blipFill>
            <a:blip r:embed="rId6" cstate="print"/>
            <a:stretch>
              <a:fillRect/>
            </a:stretch>
          </a:blipFill>
        </p:spPr>
        <p:txBody>
          <a:bodyPr wrap="square" lIns="0" tIns="0" rIns="0" bIns="0" rtlCol="0"/>
          <a:lstStyle/>
          <a:p>
            <a:endParaRPr sz="3804"/>
          </a:p>
        </p:txBody>
      </p:sp>
      <p:sp>
        <p:nvSpPr>
          <p:cNvPr id="10" name="object 10"/>
          <p:cNvSpPr/>
          <p:nvPr/>
        </p:nvSpPr>
        <p:spPr>
          <a:xfrm>
            <a:off x="6649069" y="4254081"/>
            <a:ext cx="133643" cy="133643"/>
          </a:xfrm>
          <a:prstGeom prst="rect">
            <a:avLst/>
          </a:prstGeom>
          <a:blipFill>
            <a:blip r:embed="rId7" cstate="print"/>
            <a:stretch>
              <a:fillRect/>
            </a:stretch>
          </a:blipFill>
        </p:spPr>
        <p:txBody>
          <a:bodyPr wrap="square" lIns="0" tIns="0" rIns="0" bIns="0" rtlCol="0"/>
          <a:lstStyle/>
          <a:p>
            <a:endParaRPr sz="3804"/>
          </a:p>
        </p:txBody>
      </p:sp>
      <p:sp>
        <p:nvSpPr>
          <p:cNvPr id="11" name="object 11"/>
          <p:cNvSpPr/>
          <p:nvPr/>
        </p:nvSpPr>
        <p:spPr>
          <a:xfrm>
            <a:off x="6649069" y="5537666"/>
            <a:ext cx="133643" cy="133643"/>
          </a:xfrm>
          <a:prstGeom prst="rect">
            <a:avLst/>
          </a:prstGeom>
          <a:blipFill>
            <a:blip r:embed="rId8" cstate="print"/>
            <a:stretch>
              <a:fillRect/>
            </a:stretch>
          </a:blipFill>
        </p:spPr>
        <p:txBody>
          <a:bodyPr wrap="square" lIns="0" tIns="0" rIns="0" bIns="0" rtlCol="0"/>
          <a:lstStyle/>
          <a:p>
            <a:endParaRPr sz="3804"/>
          </a:p>
        </p:txBody>
      </p:sp>
      <p:sp>
        <p:nvSpPr>
          <p:cNvPr id="12" name="object 12"/>
          <p:cNvSpPr txBox="1"/>
          <p:nvPr/>
        </p:nvSpPr>
        <p:spPr>
          <a:xfrm>
            <a:off x="6902292" y="3612146"/>
            <a:ext cx="4795232" cy="432293"/>
          </a:xfrm>
          <a:prstGeom prst="rect">
            <a:avLst/>
          </a:prstGeom>
        </p:spPr>
        <p:txBody>
          <a:bodyPr vert="horz" wrap="square" lIns="0" tIns="138234" rIns="0" bIns="0" rtlCol="0">
            <a:spAutoFit/>
          </a:bodyPr>
          <a:lstStyle/>
          <a:p>
            <a:pPr marL="369741" indent="-342900">
              <a:spcBef>
                <a:spcPts val="1088"/>
              </a:spcBef>
              <a:buFont typeface="Arial" panose="020B0604020202020204" pitchFamily="34" charset="0"/>
              <a:buChar char="•"/>
            </a:pPr>
            <a:r>
              <a:rPr sz="1902" spc="95" dirty="0">
                <a:latin typeface="Times New Roman"/>
                <a:cs typeface="Times New Roman"/>
              </a:rPr>
              <a:t>This </a:t>
            </a:r>
            <a:r>
              <a:rPr sz="1902" spc="11" dirty="0">
                <a:latin typeface="Times New Roman"/>
                <a:cs typeface="Times New Roman"/>
              </a:rPr>
              <a:t>is </a:t>
            </a:r>
            <a:r>
              <a:rPr sz="1902" spc="127" dirty="0">
                <a:latin typeface="Times New Roman"/>
                <a:cs typeface="Times New Roman"/>
              </a:rPr>
              <a:t>what </a:t>
            </a:r>
            <a:r>
              <a:rPr sz="1902" spc="-11" dirty="0">
                <a:latin typeface="Times New Roman"/>
                <a:cs typeface="Times New Roman"/>
              </a:rPr>
              <a:t>we </a:t>
            </a:r>
            <a:r>
              <a:rPr sz="1902" spc="85" dirty="0">
                <a:latin typeface="Times New Roman"/>
                <a:cs typeface="Times New Roman"/>
              </a:rPr>
              <a:t>actually</a:t>
            </a:r>
            <a:r>
              <a:rPr sz="1902" spc="137" dirty="0">
                <a:latin typeface="Times New Roman"/>
                <a:cs typeface="Times New Roman"/>
              </a:rPr>
              <a:t> </a:t>
            </a:r>
            <a:r>
              <a:rPr sz="1902" spc="95" dirty="0">
                <a:latin typeface="Times New Roman"/>
                <a:cs typeface="Times New Roman"/>
              </a:rPr>
              <a:t>want</a:t>
            </a:r>
            <a:r>
              <a:rPr lang="en-US" sz="1902" spc="95" dirty="0">
                <a:latin typeface="Times New Roman"/>
                <a:cs typeface="Times New Roman"/>
              </a:rPr>
              <a:t>.</a:t>
            </a:r>
            <a:endParaRPr sz="1902" dirty="0">
              <a:latin typeface="Times New Roman"/>
              <a:cs typeface="Times New Roman"/>
            </a:endParaRPr>
          </a:p>
        </p:txBody>
      </p:sp>
      <p:sp>
        <p:nvSpPr>
          <p:cNvPr id="15" name="object 15"/>
          <p:cNvSpPr txBox="1"/>
          <p:nvPr/>
        </p:nvSpPr>
        <p:spPr>
          <a:xfrm>
            <a:off x="2112512" y="6027481"/>
            <a:ext cx="2025190" cy="256480"/>
          </a:xfrm>
          <a:prstGeom prst="rect">
            <a:avLst/>
          </a:prstGeom>
        </p:spPr>
        <p:txBody>
          <a:bodyPr vert="horz" wrap="square" lIns="0" tIns="0" rIns="0" bIns="0" rtlCol="0">
            <a:spAutoFit/>
          </a:bodyPr>
          <a:lstStyle/>
          <a:p>
            <a:pPr marL="26841">
              <a:lnSpc>
                <a:spcPts val="2008"/>
              </a:lnSpc>
            </a:pPr>
            <a:r>
              <a:rPr sz="1902" spc="85" dirty="0">
                <a:latin typeface="Times New Roman"/>
                <a:cs typeface="Times New Roman"/>
              </a:rPr>
              <a:t>get </a:t>
            </a:r>
            <a:r>
              <a:rPr sz="1902" spc="21" dirty="0">
                <a:latin typeface="Times New Roman"/>
                <a:cs typeface="Times New Roman"/>
              </a:rPr>
              <a:t>classified </a:t>
            </a:r>
            <a:r>
              <a:rPr sz="1902" spc="74" dirty="0">
                <a:latin typeface="Times New Roman"/>
                <a:cs typeface="Times New Roman"/>
              </a:rPr>
              <a:t>as</a:t>
            </a:r>
            <a:r>
              <a:rPr sz="1902" spc="306" dirty="0">
                <a:latin typeface="Times New Roman"/>
                <a:cs typeface="Times New Roman"/>
              </a:rPr>
              <a:t> </a:t>
            </a:r>
            <a:r>
              <a:rPr sz="1902" spc="63" dirty="0">
                <a:latin typeface="Times New Roman"/>
                <a:cs typeface="Times New Roman"/>
              </a:rPr>
              <a:t>0)</a:t>
            </a:r>
            <a:endParaRPr sz="1902" dirty="0">
              <a:latin typeface="Times New Roman"/>
              <a:cs typeface="Times New Roman"/>
            </a:endParaRPr>
          </a:p>
        </p:txBody>
      </p:sp>
      <p:sp>
        <p:nvSpPr>
          <p:cNvPr id="18" name="object 18"/>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1214223794"/>
      </p:ext>
    </p:extLst>
  </p:cSld>
  <p:clrMapOvr>
    <a:masterClrMapping/>
  </p:clrMapOvr>
  <p:transition>
    <p:cut/>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99639" y="813136"/>
            <a:ext cx="2827374" cy="2465496"/>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815824" y="3852989"/>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815824" y="4548236"/>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815824" y="5537666"/>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txBox="1"/>
          <p:nvPr/>
        </p:nvSpPr>
        <p:spPr>
          <a:xfrm>
            <a:off x="1069019" y="3724460"/>
            <a:ext cx="4795232" cy="2580845"/>
          </a:xfrm>
          <a:prstGeom prst="rect">
            <a:avLst/>
          </a:prstGeom>
        </p:spPr>
        <p:txBody>
          <a:bodyPr vert="horz" wrap="square" lIns="0" tIns="21473" rIns="0" bIns="0" rtlCol="0">
            <a:spAutoFit/>
          </a:bodyPr>
          <a:lstStyle/>
          <a:p>
            <a:pPr marL="369741" marR="10737" indent="-342900" algn="just">
              <a:lnSpc>
                <a:spcPct val="101499"/>
              </a:lnSpc>
              <a:spcBef>
                <a:spcPts val="169"/>
              </a:spcBef>
              <a:buFont typeface="Arial" panose="020B0604020202020204" pitchFamily="34" charset="0"/>
              <a:buChar char="•"/>
            </a:pPr>
            <a:r>
              <a:rPr sz="1902" spc="21" dirty="0">
                <a:latin typeface="Times New Roman"/>
                <a:cs typeface="Times New Roman"/>
              </a:rPr>
              <a:t>We </a:t>
            </a:r>
            <a:r>
              <a:rPr sz="1902" spc="85" dirty="0">
                <a:latin typeface="Times New Roman"/>
                <a:cs typeface="Times New Roman"/>
              </a:rPr>
              <a:t>are interested </a:t>
            </a:r>
            <a:r>
              <a:rPr sz="1902" spc="63" dirty="0">
                <a:latin typeface="Times New Roman"/>
                <a:cs typeface="Times New Roman"/>
              </a:rPr>
              <a:t>in </a:t>
            </a:r>
            <a:r>
              <a:rPr sz="1902" spc="95" dirty="0">
                <a:latin typeface="Times New Roman"/>
                <a:cs typeface="Times New Roman"/>
              </a:rPr>
              <a:t>separating </a:t>
            </a:r>
            <a:r>
              <a:rPr sz="1902" spc="116" dirty="0">
                <a:latin typeface="Times New Roman"/>
                <a:cs typeface="Times New Roman"/>
              </a:rPr>
              <a:t>the </a:t>
            </a:r>
            <a:r>
              <a:rPr sz="1902" spc="63" dirty="0">
                <a:latin typeface="Times New Roman"/>
                <a:cs typeface="Times New Roman"/>
              </a:rPr>
              <a:t>blue  </a:t>
            </a:r>
            <a:r>
              <a:rPr sz="1902" spc="85" dirty="0">
                <a:latin typeface="Times New Roman"/>
                <a:cs typeface="Times New Roman"/>
              </a:rPr>
              <a:t>points </a:t>
            </a: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a:t>
            </a:r>
            <a:r>
              <a:rPr sz="1902" spc="391" dirty="0">
                <a:latin typeface="Times New Roman"/>
                <a:cs typeface="Times New Roman"/>
              </a:rPr>
              <a:t> </a:t>
            </a:r>
            <a:r>
              <a:rPr sz="1902" spc="85" dirty="0">
                <a:latin typeface="Times New Roman"/>
                <a:cs typeface="Times New Roman"/>
              </a:rPr>
              <a:t>points</a:t>
            </a:r>
            <a:r>
              <a:rPr lang="en-US" sz="1902" spc="85" dirty="0">
                <a:latin typeface="Times New Roman"/>
                <a:cs typeface="Times New Roman"/>
              </a:rPr>
              <a:t>.</a:t>
            </a:r>
            <a:endParaRPr sz="1902" dirty="0">
              <a:latin typeface="Times New Roman"/>
              <a:cs typeface="Times New Roman"/>
            </a:endParaRPr>
          </a:p>
          <a:p>
            <a:pPr marL="369741" marR="10737" indent="-342900" algn="just">
              <a:lnSpc>
                <a:spcPct val="106100"/>
              </a:lnSpc>
              <a:spcBef>
                <a:spcPts val="729"/>
              </a:spcBef>
              <a:buFont typeface="Arial" panose="020B0604020202020204" pitchFamily="34" charset="0"/>
              <a:buChar char="•"/>
            </a:pPr>
            <a:r>
              <a:rPr sz="1902" spc="74" dirty="0">
                <a:latin typeface="Times New Roman"/>
                <a:cs typeface="Times New Roman"/>
              </a:rPr>
              <a:t>Suppose </a:t>
            </a:r>
            <a:r>
              <a:rPr sz="1902" dirty="0">
                <a:latin typeface="Times New Roman"/>
                <a:cs typeface="Times New Roman"/>
              </a:rPr>
              <a:t>we </a:t>
            </a:r>
            <a:r>
              <a:rPr sz="1902" spc="53" dirty="0">
                <a:latin typeface="Times New Roman"/>
                <a:cs typeface="Times New Roman"/>
              </a:rPr>
              <a:t>use </a:t>
            </a:r>
            <a:r>
              <a:rPr sz="1902" spc="127" dirty="0">
                <a:latin typeface="Times New Roman"/>
                <a:cs typeface="Times New Roman"/>
              </a:rPr>
              <a:t>a </a:t>
            </a:r>
            <a:r>
              <a:rPr sz="1902" spc="32" dirty="0">
                <a:latin typeface="Times New Roman"/>
                <a:cs typeface="Times New Roman"/>
              </a:rPr>
              <a:t>single </a:t>
            </a:r>
            <a:r>
              <a:rPr sz="1902" spc="53" dirty="0">
                <a:latin typeface="Times New Roman"/>
                <a:cs typeface="Times New Roman"/>
              </a:rPr>
              <a:t>sigmoidal </a:t>
            </a:r>
            <a:r>
              <a:rPr sz="1902" spc="85" dirty="0">
                <a:latin typeface="Times New Roman"/>
                <a:cs typeface="Times New Roman"/>
              </a:rPr>
              <a:t>neuron  </a:t>
            </a:r>
            <a:r>
              <a:rPr sz="1902" spc="116" dirty="0">
                <a:latin typeface="Times New Roman"/>
                <a:cs typeface="Times New Roman"/>
              </a:rPr>
              <a:t>to </a:t>
            </a:r>
            <a:r>
              <a:rPr sz="1902" spc="95" dirty="0">
                <a:latin typeface="Times New Roman"/>
                <a:cs typeface="Times New Roman"/>
              </a:rPr>
              <a:t>approximate </a:t>
            </a:r>
            <a:r>
              <a:rPr sz="1902" spc="116" dirty="0">
                <a:latin typeface="Times New Roman"/>
                <a:cs typeface="Times New Roman"/>
              </a:rPr>
              <a:t>the </a:t>
            </a:r>
            <a:r>
              <a:rPr sz="1902" spc="85" dirty="0">
                <a:latin typeface="Times New Roman"/>
                <a:cs typeface="Times New Roman"/>
              </a:rPr>
              <a:t>relation </a:t>
            </a:r>
            <a:r>
              <a:rPr sz="1902" spc="63" dirty="0">
                <a:latin typeface="Times New Roman"/>
                <a:cs typeface="Times New Roman"/>
              </a:rPr>
              <a:t>between </a:t>
            </a:r>
            <a:r>
              <a:rPr sz="1902" i="1" spc="148" dirty="0">
                <a:latin typeface="Georgia"/>
                <a:cs typeface="Georgia"/>
              </a:rPr>
              <a:t>x </a:t>
            </a:r>
            <a:r>
              <a:rPr sz="1902" spc="431" dirty="0">
                <a:latin typeface="Times New Roman"/>
                <a:cs typeface="Times New Roman"/>
              </a:rPr>
              <a:t>=  </a:t>
            </a:r>
            <a:r>
              <a:rPr sz="2853" spc="110" baseline="6172" dirty="0">
                <a:latin typeface="Times New Roman"/>
                <a:cs typeface="Times New Roman"/>
              </a:rPr>
              <a:t>[</a:t>
            </a:r>
            <a:r>
              <a:rPr sz="2853" i="1" spc="110" baseline="6172" dirty="0">
                <a:latin typeface="Georgia"/>
                <a:cs typeface="Georgia"/>
              </a:rPr>
              <a:t>x</a:t>
            </a:r>
            <a:r>
              <a:rPr sz="1268" spc="74" dirty="0">
                <a:latin typeface="Times New Roman"/>
                <a:cs typeface="Times New Roman"/>
              </a:rPr>
              <a:t>1</a:t>
            </a:r>
            <a:r>
              <a:rPr sz="2853" i="1" spc="110" baseline="6172" dirty="0">
                <a:latin typeface="Georgia"/>
                <a:cs typeface="Georgia"/>
              </a:rPr>
              <a:t>, </a:t>
            </a:r>
            <a:r>
              <a:rPr sz="2853" i="1" spc="142" baseline="6172" dirty="0">
                <a:latin typeface="Georgia"/>
                <a:cs typeface="Georgia"/>
              </a:rPr>
              <a:t>x</a:t>
            </a:r>
            <a:r>
              <a:rPr sz="1268" spc="95" dirty="0">
                <a:latin typeface="Times New Roman"/>
                <a:cs typeface="Times New Roman"/>
              </a:rPr>
              <a:t>2</a:t>
            </a:r>
            <a:r>
              <a:rPr sz="2853" spc="142" baseline="6172" dirty="0">
                <a:latin typeface="Times New Roman"/>
                <a:cs typeface="Times New Roman"/>
              </a:rPr>
              <a:t>] </a:t>
            </a:r>
            <a:r>
              <a:rPr sz="2853" spc="188" baseline="6172" dirty="0">
                <a:latin typeface="Times New Roman"/>
                <a:cs typeface="Times New Roman"/>
              </a:rPr>
              <a:t>and</a:t>
            </a:r>
            <a:r>
              <a:rPr sz="2853" spc="32" baseline="6172" dirty="0">
                <a:latin typeface="Times New Roman"/>
                <a:cs typeface="Times New Roman"/>
              </a:rPr>
              <a:t> </a:t>
            </a:r>
            <a:r>
              <a:rPr sz="2853" i="1" spc="-159" baseline="6172" dirty="0">
                <a:latin typeface="Georgia"/>
                <a:cs typeface="Georgia"/>
              </a:rPr>
              <a:t>y</a:t>
            </a:r>
            <a:r>
              <a:rPr lang="en-US" sz="2853" i="1" spc="-159" baseline="6172" dirty="0">
                <a:latin typeface="Georgia"/>
                <a:cs typeface="Georgia"/>
              </a:rPr>
              <a:t>.</a:t>
            </a:r>
            <a:endParaRPr sz="2853" baseline="6172" dirty="0">
              <a:latin typeface="Georgia"/>
              <a:cs typeface="Georgia"/>
            </a:endParaRPr>
          </a:p>
          <a:p>
            <a:pPr marL="369741" marR="10737" indent="-342900" algn="just">
              <a:lnSpc>
                <a:spcPct val="101499"/>
              </a:lnSpc>
              <a:spcBef>
                <a:spcPts val="634"/>
              </a:spcBef>
              <a:buFont typeface="Arial" panose="020B0604020202020204" pitchFamily="34" charset="0"/>
              <a:buChar char="•"/>
            </a:pPr>
            <a:r>
              <a:rPr sz="1902" spc="42" dirty="0">
                <a:latin typeface="Times New Roman"/>
                <a:cs typeface="Times New Roman"/>
              </a:rPr>
              <a:t>Obviously, </a:t>
            </a:r>
            <a:r>
              <a:rPr sz="1902" spc="95" dirty="0">
                <a:latin typeface="Times New Roman"/>
                <a:cs typeface="Times New Roman"/>
              </a:rPr>
              <a:t>there </a:t>
            </a:r>
            <a:r>
              <a:rPr sz="1902" spc="11" dirty="0">
                <a:latin typeface="Times New Roman"/>
                <a:cs typeface="Times New Roman"/>
              </a:rPr>
              <a:t>will </a:t>
            </a:r>
            <a:r>
              <a:rPr sz="1902" spc="95" dirty="0">
                <a:latin typeface="Times New Roman"/>
                <a:cs typeface="Times New Roman"/>
              </a:rPr>
              <a:t>be </a:t>
            </a:r>
            <a:r>
              <a:rPr sz="1902" spc="74" dirty="0">
                <a:latin typeface="Times New Roman"/>
                <a:cs typeface="Times New Roman"/>
              </a:rPr>
              <a:t>errors </a:t>
            </a:r>
            <a:r>
              <a:rPr sz="1902" spc="63" dirty="0">
                <a:latin typeface="Times New Roman"/>
                <a:cs typeface="Times New Roman"/>
              </a:rPr>
              <a:t>(some blue  </a:t>
            </a:r>
            <a:r>
              <a:rPr sz="1902" spc="85" dirty="0">
                <a:latin typeface="Times New Roman"/>
                <a:cs typeface="Times New Roman"/>
              </a:rPr>
              <a:t>points get </a:t>
            </a:r>
            <a:r>
              <a:rPr sz="1902" spc="21" dirty="0">
                <a:latin typeface="Times New Roman"/>
                <a:cs typeface="Times New Roman"/>
              </a:rPr>
              <a:t>classified </a:t>
            </a:r>
            <a:r>
              <a:rPr sz="1902" spc="74" dirty="0">
                <a:latin typeface="Times New Roman"/>
                <a:cs typeface="Times New Roman"/>
              </a:rPr>
              <a:t>as </a:t>
            </a:r>
            <a:r>
              <a:rPr sz="1902" spc="21" dirty="0">
                <a:latin typeface="Times New Roman"/>
                <a:cs typeface="Times New Roman"/>
              </a:rPr>
              <a:t>1 </a:t>
            </a:r>
            <a:r>
              <a:rPr sz="1902" spc="116" dirty="0">
                <a:latin typeface="Times New Roman"/>
                <a:cs typeface="Times New Roman"/>
              </a:rPr>
              <a:t>and </a:t>
            </a:r>
            <a:r>
              <a:rPr sz="1902" spc="53" dirty="0">
                <a:latin typeface="Times New Roman"/>
                <a:cs typeface="Times New Roman"/>
              </a:rPr>
              <a:t>some </a:t>
            </a:r>
            <a:r>
              <a:rPr sz="1902" spc="85" dirty="0">
                <a:latin typeface="Times New Roman"/>
                <a:cs typeface="Times New Roman"/>
              </a:rPr>
              <a:t>red</a:t>
            </a:r>
            <a:r>
              <a:rPr sz="1902" spc="-254"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p:txBody>
      </p:sp>
      <p:sp>
        <p:nvSpPr>
          <p:cNvPr id="8" name="object 8"/>
          <p:cNvSpPr/>
          <p:nvPr/>
        </p:nvSpPr>
        <p:spPr>
          <a:xfrm>
            <a:off x="7839677" y="840193"/>
            <a:ext cx="2796936" cy="2428294"/>
          </a:xfrm>
          <a:prstGeom prst="rect">
            <a:avLst/>
          </a:prstGeom>
          <a:blipFill>
            <a:blip r:embed="rId5" cstate="print"/>
            <a:stretch>
              <a:fillRect/>
            </a:stretch>
          </a:blipFill>
        </p:spPr>
        <p:txBody>
          <a:bodyPr wrap="square" lIns="0" tIns="0" rIns="0" bIns="0" rtlCol="0"/>
          <a:lstStyle/>
          <a:p>
            <a:endParaRPr sz="3804"/>
          </a:p>
        </p:txBody>
      </p:sp>
      <p:sp>
        <p:nvSpPr>
          <p:cNvPr id="9" name="object 9"/>
          <p:cNvSpPr/>
          <p:nvPr/>
        </p:nvSpPr>
        <p:spPr>
          <a:xfrm>
            <a:off x="6649069" y="3852989"/>
            <a:ext cx="133643" cy="133643"/>
          </a:xfrm>
          <a:prstGeom prst="rect">
            <a:avLst/>
          </a:prstGeom>
          <a:blipFill>
            <a:blip r:embed="rId6" cstate="print"/>
            <a:stretch>
              <a:fillRect/>
            </a:stretch>
          </a:blipFill>
        </p:spPr>
        <p:txBody>
          <a:bodyPr wrap="square" lIns="0" tIns="0" rIns="0" bIns="0" rtlCol="0"/>
          <a:lstStyle/>
          <a:p>
            <a:endParaRPr sz="3804"/>
          </a:p>
        </p:txBody>
      </p:sp>
      <p:sp>
        <p:nvSpPr>
          <p:cNvPr id="10" name="object 10"/>
          <p:cNvSpPr/>
          <p:nvPr/>
        </p:nvSpPr>
        <p:spPr>
          <a:xfrm>
            <a:off x="6649069" y="4254081"/>
            <a:ext cx="133643" cy="133643"/>
          </a:xfrm>
          <a:prstGeom prst="rect">
            <a:avLst/>
          </a:prstGeom>
          <a:blipFill>
            <a:blip r:embed="rId7" cstate="print"/>
            <a:stretch>
              <a:fillRect/>
            </a:stretch>
          </a:blipFill>
        </p:spPr>
        <p:txBody>
          <a:bodyPr wrap="square" lIns="0" tIns="0" rIns="0" bIns="0" rtlCol="0"/>
          <a:lstStyle/>
          <a:p>
            <a:endParaRPr sz="3804"/>
          </a:p>
        </p:txBody>
      </p:sp>
      <p:sp>
        <p:nvSpPr>
          <p:cNvPr id="11" name="object 11"/>
          <p:cNvSpPr/>
          <p:nvPr/>
        </p:nvSpPr>
        <p:spPr>
          <a:xfrm>
            <a:off x="6649069" y="5537666"/>
            <a:ext cx="133643" cy="133643"/>
          </a:xfrm>
          <a:prstGeom prst="rect">
            <a:avLst/>
          </a:prstGeom>
          <a:blipFill>
            <a:blip r:embed="rId8" cstate="print"/>
            <a:stretch>
              <a:fillRect/>
            </a:stretch>
          </a:blipFill>
        </p:spPr>
        <p:txBody>
          <a:bodyPr wrap="square" lIns="0" tIns="0" rIns="0" bIns="0" rtlCol="0"/>
          <a:lstStyle/>
          <a:p>
            <a:endParaRPr sz="3804"/>
          </a:p>
        </p:txBody>
      </p:sp>
      <p:sp>
        <p:nvSpPr>
          <p:cNvPr id="12" name="object 12"/>
          <p:cNvSpPr txBox="1"/>
          <p:nvPr/>
        </p:nvSpPr>
        <p:spPr>
          <a:xfrm>
            <a:off x="6902292" y="3612146"/>
            <a:ext cx="4795232" cy="1996503"/>
          </a:xfrm>
          <a:prstGeom prst="rect">
            <a:avLst/>
          </a:prstGeom>
        </p:spPr>
        <p:txBody>
          <a:bodyPr vert="horz" wrap="square" lIns="0" tIns="138234" rIns="0" bIns="0" rtlCol="0">
            <a:spAutoFit/>
          </a:bodyPr>
          <a:lstStyle/>
          <a:p>
            <a:pPr marL="369741" indent="-342900">
              <a:spcBef>
                <a:spcPts val="1088"/>
              </a:spcBef>
              <a:buFont typeface="Arial" panose="020B0604020202020204" pitchFamily="34" charset="0"/>
              <a:buChar char="•"/>
            </a:pPr>
            <a:r>
              <a:rPr sz="1902" spc="95" dirty="0">
                <a:latin typeface="Times New Roman"/>
                <a:cs typeface="Times New Roman"/>
              </a:rPr>
              <a:t>This </a:t>
            </a:r>
            <a:r>
              <a:rPr sz="1902" spc="11" dirty="0">
                <a:latin typeface="Times New Roman"/>
                <a:cs typeface="Times New Roman"/>
              </a:rPr>
              <a:t>is </a:t>
            </a:r>
            <a:r>
              <a:rPr sz="1902" spc="127" dirty="0">
                <a:latin typeface="Times New Roman"/>
                <a:cs typeface="Times New Roman"/>
              </a:rPr>
              <a:t>what </a:t>
            </a:r>
            <a:r>
              <a:rPr sz="1902" spc="-11" dirty="0">
                <a:latin typeface="Times New Roman"/>
                <a:cs typeface="Times New Roman"/>
              </a:rPr>
              <a:t>we </a:t>
            </a:r>
            <a:r>
              <a:rPr sz="1902" spc="85" dirty="0">
                <a:latin typeface="Times New Roman"/>
                <a:cs typeface="Times New Roman"/>
              </a:rPr>
              <a:t>actually</a:t>
            </a:r>
            <a:r>
              <a:rPr sz="1902" spc="137" dirty="0">
                <a:latin typeface="Times New Roman"/>
                <a:cs typeface="Times New Roman"/>
              </a:rPr>
              <a:t> </a:t>
            </a:r>
            <a:r>
              <a:rPr sz="1902" spc="95" dirty="0">
                <a:latin typeface="Times New Roman"/>
                <a:cs typeface="Times New Roman"/>
              </a:rPr>
              <a:t>want</a:t>
            </a:r>
            <a:r>
              <a:rPr lang="en-US" sz="1902" spc="95" dirty="0">
                <a:latin typeface="Times New Roman"/>
                <a:cs typeface="Times New Roman"/>
              </a:rPr>
              <a:t>.</a:t>
            </a:r>
            <a:endParaRPr sz="1902" dirty="0">
              <a:latin typeface="Times New Roman"/>
              <a:cs typeface="Times New Roman"/>
            </a:endParaRPr>
          </a:p>
          <a:p>
            <a:pPr marL="369741" marR="10737" indent="-342900" algn="just">
              <a:lnSpc>
                <a:spcPct val="101499"/>
              </a:lnSpc>
              <a:spcBef>
                <a:spcPts val="835"/>
              </a:spcBef>
              <a:buFont typeface="Arial" panose="020B0604020202020204" pitchFamily="34" charset="0"/>
              <a:buChar char="•"/>
            </a:pPr>
            <a:r>
              <a:rPr sz="1902" spc="127" dirty="0">
                <a:latin typeface="Times New Roman"/>
                <a:cs typeface="Times New Roman"/>
              </a:rPr>
              <a:t>The </a:t>
            </a:r>
            <a:r>
              <a:rPr sz="1902" spc="74" dirty="0">
                <a:latin typeface="Times New Roman"/>
                <a:cs typeface="Times New Roman"/>
              </a:rPr>
              <a:t>illustrative </a:t>
            </a:r>
            <a:r>
              <a:rPr sz="1902" spc="53" dirty="0">
                <a:latin typeface="Times New Roman"/>
                <a:cs typeface="Times New Roman"/>
              </a:rPr>
              <a:t>proof </a:t>
            </a:r>
            <a:r>
              <a:rPr sz="1902" spc="169" dirty="0">
                <a:latin typeface="Times New Roman"/>
                <a:cs typeface="Times New Roman"/>
              </a:rPr>
              <a:t>that </a:t>
            </a:r>
            <a:r>
              <a:rPr sz="1902" dirty="0">
                <a:latin typeface="Times New Roman"/>
                <a:cs typeface="Times New Roman"/>
              </a:rPr>
              <a:t>we </a:t>
            </a:r>
            <a:r>
              <a:rPr sz="1902" spc="106" dirty="0">
                <a:latin typeface="Times New Roman"/>
                <a:cs typeface="Times New Roman"/>
              </a:rPr>
              <a:t>just </a:t>
            </a:r>
            <a:r>
              <a:rPr sz="1902" spc="42" dirty="0">
                <a:latin typeface="Times New Roman"/>
                <a:cs typeface="Times New Roman"/>
              </a:rPr>
              <a:t>saw </a:t>
            </a:r>
            <a:r>
              <a:rPr sz="1902" spc="53" dirty="0">
                <a:latin typeface="Times New Roman"/>
                <a:cs typeface="Times New Roman"/>
              </a:rPr>
              <a:t>tells  </a:t>
            </a:r>
            <a:r>
              <a:rPr sz="1902" spc="74" dirty="0">
                <a:latin typeface="Times New Roman"/>
                <a:cs typeface="Times New Roman"/>
              </a:rPr>
              <a:t>us </a:t>
            </a:r>
            <a:r>
              <a:rPr sz="1902" spc="169" dirty="0">
                <a:latin typeface="Times New Roman"/>
                <a:cs typeface="Times New Roman"/>
              </a:rPr>
              <a:t>that </a:t>
            </a:r>
            <a:r>
              <a:rPr sz="1902" spc="-11" dirty="0">
                <a:latin typeface="Times New Roman"/>
                <a:cs typeface="Times New Roman"/>
              </a:rPr>
              <a:t>we </a:t>
            </a:r>
            <a:r>
              <a:rPr sz="1902" spc="85" dirty="0">
                <a:latin typeface="Times New Roman"/>
                <a:cs typeface="Times New Roman"/>
              </a:rPr>
              <a:t>can </a:t>
            </a:r>
            <a:r>
              <a:rPr sz="1902" spc="53" dirty="0">
                <a:latin typeface="Times New Roman"/>
                <a:cs typeface="Times New Roman"/>
              </a:rPr>
              <a:t>have </a:t>
            </a:r>
            <a:r>
              <a:rPr sz="1902" spc="127" dirty="0">
                <a:latin typeface="Times New Roman"/>
                <a:cs typeface="Times New Roman"/>
              </a:rPr>
              <a:t>a </a:t>
            </a:r>
            <a:r>
              <a:rPr sz="1902" spc="85" dirty="0">
                <a:latin typeface="Times New Roman"/>
                <a:cs typeface="Times New Roman"/>
              </a:rPr>
              <a:t>neural </a:t>
            </a:r>
            <a:r>
              <a:rPr sz="1902" spc="74" dirty="0">
                <a:latin typeface="Times New Roman"/>
                <a:cs typeface="Times New Roman"/>
              </a:rPr>
              <a:t>network </a:t>
            </a:r>
            <a:r>
              <a:rPr sz="1902" spc="95" dirty="0">
                <a:latin typeface="Times New Roman"/>
                <a:cs typeface="Times New Roman"/>
              </a:rPr>
              <a:t>with  </a:t>
            </a:r>
            <a:r>
              <a:rPr sz="1902" spc="53" dirty="0">
                <a:latin typeface="Times New Roman"/>
                <a:cs typeface="Times New Roman"/>
              </a:rPr>
              <a:t>two </a:t>
            </a:r>
            <a:r>
              <a:rPr sz="1902" spc="85" dirty="0">
                <a:latin typeface="Times New Roman"/>
                <a:cs typeface="Times New Roman"/>
              </a:rPr>
              <a:t>hidden </a:t>
            </a:r>
            <a:r>
              <a:rPr sz="1902" spc="42" dirty="0">
                <a:latin typeface="Times New Roman"/>
                <a:cs typeface="Times New Roman"/>
              </a:rPr>
              <a:t>layers which </a:t>
            </a:r>
            <a:r>
              <a:rPr sz="1902" spc="85" dirty="0">
                <a:latin typeface="Times New Roman"/>
                <a:cs typeface="Times New Roman"/>
              </a:rPr>
              <a:t>can </a:t>
            </a:r>
            <a:r>
              <a:rPr sz="1902" spc="95" dirty="0">
                <a:latin typeface="Times New Roman"/>
                <a:cs typeface="Times New Roman"/>
              </a:rPr>
              <a:t>approximate  </a:t>
            </a:r>
            <a:r>
              <a:rPr sz="1902" spc="116" dirty="0">
                <a:latin typeface="Times New Roman"/>
                <a:cs typeface="Times New Roman"/>
              </a:rPr>
              <a:t>the </a:t>
            </a:r>
            <a:r>
              <a:rPr sz="1902" spc="53" dirty="0">
                <a:latin typeface="Times New Roman"/>
                <a:cs typeface="Times New Roman"/>
              </a:rPr>
              <a:t>above </a:t>
            </a:r>
            <a:r>
              <a:rPr sz="1902" spc="74" dirty="0">
                <a:latin typeface="Times New Roman"/>
                <a:cs typeface="Times New Roman"/>
              </a:rPr>
              <a:t>function </a:t>
            </a:r>
            <a:r>
              <a:rPr sz="1902" spc="63" dirty="0">
                <a:latin typeface="Times New Roman"/>
                <a:cs typeface="Times New Roman"/>
              </a:rPr>
              <a:t>by </a:t>
            </a:r>
            <a:r>
              <a:rPr sz="1902" spc="127" dirty="0">
                <a:latin typeface="Times New Roman"/>
                <a:cs typeface="Times New Roman"/>
              </a:rPr>
              <a:t>a </a:t>
            </a:r>
            <a:r>
              <a:rPr sz="1902" spc="95" dirty="0">
                <a:latin typeface="Times New Roman"/>
                <a:cs typeface="Times New Roman"/>
              </a:rPr>
              <a:t>sum </a:t>
            </a:r>
            <a:r>
              <a:rPr sz="1902" spc="-11" dirty="0">
                <a:latin typeface="Times New Roman"/>
                <a:cs typeface="Times New Roman"/>
              </a:rPr>
              <a:t>of</a:t>
            </a:r>
            <a:r>
              <a:rPr sz="1902" spc="159" dirty="0">
                <a:latin typeface="Times New Roman"/>
                <a:cs typeface="Times New Roman"/>
              </a:rPr>
              <a:t> </a:t>
            </a:r>
            <a:r>
              <a:rPr sz="1902" spc="53" dirty="0">
                <a:latin typeface="Times New Roman"/>
                <a:cs typeface="Times New Roman"/>
              </a:rPr>
              <a:t>towers</a:t>
            </a:r>
            <a:r>
              <a:rPr lang="en-US" sz="1902" spc="53" dirty="0">
                <a:latin typeface="Times New Roman"/>
                <a:cs typeface="Times New Roman"/>
              </a:rPr>
              <a:t>.</a:t>
            </a:r>
            <a:endParaRPr sz="1902" dirty="0">
              <a:latin typeface="Times New Roman"/>
              <a:cs typeface="Times New Roman"/>
            </a:endParaRPr>
          </a:p>
        </p:txBody>
      </p:sp>
      <p:sp>
        <p:nvSpPr>
          <p:cNvPr id="15" name="object 15"/>
          <p:cNvSpPr txBox="1"/>
          <p:nvPr/>
        </p:nvSpPr>
        <p:spPr>
          <a:xfrm>
            <a:off x="2112512" y="6027481"/>
            <a:ext cx="2025190" cy="256480"/>
          </a:xfrm>
          <a:prstGeom prst="rect">
            <a:avLst/>
          </a:prstGeom>
        </p:spPr>
        <p:txBody>
          <a:bodyPr vert="horz" wrap="square" lIns="0" tIns="0" rIns="0" bIns="0" rtlCol="0">
            <a:spAutoFit/>
          </a:bodyPr>
          <a:lstStyle/>
          <a:p>
            <a:pPr marL="26841">
              <a:lnSpc>
                <a:spcPts val="2008"/>
              </a:lnSpc>
            </a:pPr>
            <a:r>
              <a:rPr sz="1902" spc="85" dirty="0">
                <a:latin typeface="Times New Roman"/>
                <a:cs typeface="Times New Roman"/>
              </a:rPr>
              <a:t>get </a:t>
            </a:r>
            <a:r>
              <a:rPr sz="1902" spc="21" dirty="0">
                <a:latin typeface="Times New Roman"/>
                <a:cs typeface="Times New Roman"/>
              </a:rPr>
              <a:t>classified </a:t>
            </a:r>
            <a:r>
              <a:rPr sz="1902" spc="74" dirty="0">
                <a:latin typeface="Times New Roman"/>
                <a:cs typeface="Times New Roman"/>
              </a:rPr>
              <a:t>as</a:t>
            </a:r>
            <a:r>
              <a:rPr sz="1902" spc="306" dirty="0">
                <a:latin typeface="Times New Roman"/>
                <a:cs typeface="Times New Roman"/>
              </a:rPr>
              <a:t> </a:t>
            </a:r>
            <a:r>
              <a:rPr sz="1902" spc="63" dirty="0">
                <a:latin typeface="Times New Roman"/>
                <a:cs typeface="Times New Roman"/>
              </a:rPr>
              <a:t>0)</a:t>
            </a:r>
            <a:endParaRPr sz="1902" dirty="0">
              <a:latin typeface="Times New Roman"/>
              <a:cs typeface="Times New Roman"/>
            </a:endParaRPr>
          </a:p>
        </p:txBody>
      </p:sp>
      <p:sp>
        <p:nvSpPr>
          <p:cNvPr id="18" name="object 18"/>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658164719"/>
      </p:ext>
    </p:extLst>
  </p:cSld>
  <p:clrMapOvr>
    <a:masterClrMapping/>
  </p:clrMapOvr>
  <p:transition>
    <p:cut/>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99639" y="813136"/>
            <a:ext cx="2827374" cy="2465496"/>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815824" y="3852989"/>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815824" y="4548236"/>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815824" y="5537666"/>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txBox="1"/>
          <p:nvPr/>
        </p:nvSpPr>
        <p:spPr>
          <a:xfrm>
            <a:off x="1069019" y="3724460"/>
            <a:ext cx="4795232" cy="2580845"/>
          </a:xfrm>
          <a:prstGeom prst="rect">
            <a:avLst/>
          </a:prstGeom>
        </p:spPr>
        <p:txBody>
          <a:bodyPr vert="horz" wrap="square" lIns="0" tIns="21473" rIns="0" bIns="0" rtlCol="0">
            <a:spAutoFit/>
          </a:bodyPr>
          <a:lstStyle/>
          <a:p>
            <a:pPr marL="369741" marR="10737" indent="-342900" algn="just">
              <a:lnSpc>
                <a:spcPct val="101499"/>
              </a:lnSpc>
              <a:spcBef>
                <a:spcPts val="169"/>
              </a:spcBef>
              <a:buFont typeface="Arial" panose="020B0604020202020204" pitchFamily="34" charset="0"/>
              <a:buChar char="•"/>
            </a:pPr>
            <a:r>
              <a:rPr sz="1902" spc="21" dirty="0">
                <a:latin typeface="Times New Roman"/>
                <a:cs typeface="Times New Roman"/>
              </a:rPr>
              <a:t>We </a:t>
            </a:r>
            <a:r>
              <a:rPr sz="1902" spc="85" dirty="0">
                <a:latin typeface="Times New Roman"/>
                <a:cs typeface="Times New Roman"/>
              </a:rPr>
              <a:t>are interested </a:t>
            </a:r>
            <a:r>
              <a:rPr sz="1902" spc="63" dirty="0">
                <a:latin typeface="Times New Roman"/>
                <a:cs typeface="Times New Roman"/>
              </a:rPr>
              <a:t>in </a:t>
            </a:r>
            <a:r>
              <a:rPr sz="1902" spc="95" dirty="0">
                <a:latin typeface="Times New Roman"/>
                <a:cs typeface="Times New Roman"/>
              </a:rPr>
              <a:t>separating </a:t>
            </a:r>
            <a:r>
              <a:rPr sz="1902" spc="116" dirty="0">
                <a:latin typeface="Times New Roman"/>
                <a:cs typeface="Times New Roman"/>
              </a:rPr>
              <a:t>the </a:t>
            </a:r>
            <a:r>
              <a:rPr sz="1902" spc="63" dirty="0">
                <a:latin typeface="Times New Roman"/>
                <a:cs typeface="Times New Roman"/>
              </a:rPr>
              <a:t>blue  </a:t>
            </a:r>
            <a:r>
              <a:rPr sz="1902" spc="85" dirty="0">
                <a:latin typeface="Times New Roman"/>
                <a:cs typeface="Times New Roman"/>
              </a:rPr>
              <a:t>points </a:t>
            </a: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a:t>
            </a:r>
            <a:r>
              <a:rPr sz="1902" spc="391" dirty="0">
                <a:latin typeface="Times New Roman"/>
                <a:cs typeface="Times New Roman"/>
              </a:rPr>
              <a:t> </a:t>
            </a:r>
            <a:r>
              <a:rPr sz="1902" spc="85" dirty="0">
                <a:latin typeface="Times New Roman"/>
                <a:cs typeface="Times New Roman"/>
              </a:rPr>
              <a:t>points</a:t>
            </a:r>
            <a:r>
              <a:rPr lang="en-US" sz="1902" spc="85" dirty="0">
                <a:latin typeface="Times New Roman"/>
                <a:cs typeface="Times New Roman"/>
              </a:rPr>
              <a:t>.</a:t>
            </a:r>
            <a:endParaRPr sz="1902" dirty="0">
              <a:latin typeface="Times New Roman"/>
              <a:cs typeface="Times New Roman"/>
            </a:endParaRPr>
          </a:p>
          <a:p>
            <a:pPr marL="369741" marR="10737" indent="-342900" algn="just">
              <a:lnSpc>
                <a:spcPct val="106100"/>
              </a:lnSpc>
              <a:spcBef>
                <a:spcPts val="729"/>
              </a:spcBef>
              <a:buFont typeface="Arial" panose="020B0604020202020204" pitchFamily="34" charset="0"/>
              <a:buChar char="•"/>
            </a:pPr>
            <a:r>
              <a:rPr sz="1902" spc="74" dirty="0">
                <a:latin typeface="Times New Roman"/>
                <a:cs typeface="Times New Roman"/>
              </a:rPr>
              <a:t>Suppose </a:t>
            </a:r>
            <a:r>
              <a:rPr sz="1902" dirty="0">
                <a:latin typeface="Times New Roman"/>
                <a:cs typeface="Times New Roman"/>
              </a:rPr>
              <a:t>we </a:t>
            </a:r>
            <a:r>
              <a:rPr sz="1902" spc="53" dirty="0">
                <a:latin typeface="Times New Roman"/>
                <a:cs typeface="Times New Roman"/>
              </a:rPr>
              <a:t>use </a:t>
            </a:r>
            <a:r>
              <a:rPr sz="1902" spc="127" dirty="0">
                <a:latin typeface="Times New Roman"/>
                <a:cs typeface="Times New Roman"/>
              </a:rPr>
              <a:t>a </a:t>
            </a:r>
            <a:r>
              <a:rPr sz="1902" spc="32" dirty="0">
                <a:latin typeface="Times New Roman"/>
                <a:cs typeface="Times New Roman"/>
              </a:rPr>
              <a:t>single </a:t>
            </a:r>
            <a:r>
              <a:rPr sz="1902" spc="53" dirty="0">
                <a:latin typeface="Times New Roman"/>
                <a:cs typeface="Times New Roman"/>
              </a:rPr>
              <a:t>sigmoidal </a:t>
            </a:r>
            <a:r>
              <a:rPr sz="1902" spc="85" dirty="0">
                <a:latin typeface="Times New Roman"/>
                <a:cs typeface="Times New Roman"/>
              </a:rPr>
              <a:t>neuron  </a:t>
            </a:r>
            <a:r>
              <a:rPr sz="1902" spc="116" dirty="0">
                <a:latin typeface="Times New Roman"/>
                <a:cs typeface="Times New Roman"/>
              </a:rPr>
              <a:t>to </a:t>
            </a:r>
            <a:r>
              <a:rPr sz="1902" spc="95" dirty="0">
                <a:latin typeface="Times New Roman"/>
                <a:cs typeface="Times New Roman"/>
              </a:rPr>
              <a:t>approximate </a:t>
            </a:r>
            <a:r>
              <a:rPr sz="1902" spc="116" dirty="0">
                <a:latin typeface="Times New Roman"/>
                <a:cs typeface="Times New Roman"/>
              </a:rPr>
              <a:t>the </a:t>
            </a:r>
            <a:r>
              <a:rPr sz="1902" spc="85" dirty="0">
                <a:latin typeface="Times New Roman"/>
                <a:cs typeface="Times New Roman"/>
              </a:rPr>
              <a:t>relation </a:t>
            </a:r>
            <a:r>
              <a:rPr sz="1902" spc="63" dirty="0">
                <a:latin typeface="Times New Roman"/>
                <a:cs typeface="Times New Roman"/>
              </a:rPr>
              <a:t>between </a:t>
            </a:r>
            <a:r>
              <a:rPr sz="1902" i="1" spc="148" dirty="0">
                <a:latin typeface="Georgia"/>
                <a:cs typeface="Georgia"/>
              </a:rPr>
              <a:t>x </a:t>
            </a:r>
            <a:r>
              <a:rPr sz="1902" spc="431" dirty="0">
                <a:latin typeface="Times New Roman"/>
                <a:cs typeface="Times New Roman"/>
              </a:rPr>
              <a:t>=  </a:t>
            </a:r>
            <a:r>
              <a:rPr sz="2853" spc="110" baseline="6172" dirty="0">
                <a:latin typeface="Times New Roman"/>
                <a:cs typeface="Times New Roman"/>
              </a:rPr>
              <a:t>[</a:t>
            </a:r>
            <a:r>
              <a:rPr sz="2853" i="1" spc="110" baseline="6172" dirty="0">
                <a:latin typeface="Georgia"/>
                <a:cs typeface="Georgia"/>
              </a:rPr>
              <a:t>x</a:t>
            </a:r>
            <a:r>
              <a:rPr sz="1268" spc="74" dirty="0">
                <a:latin typeface="Times New Roman"/>
                <a:cs typeface="Times New Roman"/>
              </a:rPr>
              <a:t>1</a:t>
            </a:r>
            <a:r>
              <a:rPr sz="2853" i="1" spc="110" baseline="6172" dirty="0">
                <a:latin typeface="Georgia"/>
                <a:cs typeface="Georgia"/>
              </a:rPr>
              <a:t>, </a:t>
            </a:r>
            <a:r>
              <a:rPr sz="2853" i="1" spc="142" baseline="6172" dirty="0">
                <a:latin typeface="Georgia"/>
                <a:cs typeface="Georgia"/>
              </a:rPr>
              <a:t>x</a:t>
            </a:r>
            <a:r>
              <a:rPr sz="1268" spc="95" dirty="0">
                <a:latin typeface="Times New Roman"/>
                <a:cs typeface="Times New Roman"/>
              </a:rPr>
              <a:t>2</a:t>
            </a:r>
            <a:r>
              <a:rPr sz="2853" spc="142" baseline="6172" dirty="0">
                <a:latin typeface="Times New Roman"/>
                <a:cs typeface="Times New Roman"/>
              </a:rPr>
              <a:t>] </a:t>
            </a:r>
            <a:r>
              <a:rPr sz="2853" spc="188" baseline="6172" dirty="0">
                <a:latin typeface="Times New Roman"/>
                <a:cs typeface="Times New Roman"/>
              </a:rPr>
              <a:t>and</a:t>
            </a:r>
            <a:r>
              <a:rPr sz="2853" spc="32" baseline="6172" dirty="0">
                <a:latin typeface="Times New Roman"/>
                <a:cs typeface="Times New Roman"/>
              </a:rPr>
              <a:t> </a:t>
            </a:r>
            <a:r>
              <a:rPr sz="2853" i="1" spc="-159" baseline="6172" dirty="0">
                <a:latin typeface="Georgia"/>
                <a:cs typeface="Georgia"/>
              </a:rPr>
              <a:t>y</a:t>
            </a:r>
            <a:r>
              <a:rPr lang="en-US" sz="2853" i="1" spc="-159" baseline="6172" dirty="0">
                <a:latin typeface="Georgia"/>
                <a:cs typeface="Georgia"/>
              </a:rPr>
              <a:t>.</a:t>
            </a:r>
            <a:endParaRPr sz="2853" baseline="6172" dirty="0">
              <a:latin typeface="Georgia"/>
              <a:cs typeface="Georgia"/>
            </a:endParaRPr>
          </a:p>
          <a:p>
            <a:pPr marL="369741" marR="10737" indent="-342900" algn="just">
              <a:lnSpc>
                <a:spcPct val="101499"/>
              </a:lnSpc>
              <a:spcBef>
                <a:spcPts val="634"/>
              </a:spcBef>
              <a:buFont typeface="Arial" panose="020B0604020202020204" pitchFamily="34" charset="0"/>
              <a:buChar char="•"/>
            </a:pPr>
            <a:r>
              <a:rPr sz="1902" spc="42" dirty="0">
                <a:latin typeface="Times New Roman"/>
                <a:cs typeface="Times New Roman"/>
              </a:rPr>
              <a:t>Obviously, </a:t>
            </a:r>
            <a:r>
              <a:rPr sz="1902" spc="95" dirty="0">
                <a:latin typeface="Times New Roman"/>
                <a:cs typeface="Times New Roman"/>
              </a:rPr>
              <a:t>there </a:t>
            </a:r>
            <a:r>
              <a:rPr sz="1902" spc="11" dirty="0">
                <a:latin typeface="Times New Roman"/>
                <a:cs typeface="Times New Roman"/>
              </a:rPr>
              <a:t>will </a:t>
            </a:r>
            <a:r>
              <a:rPr sz="1902" spc="95" dirty="0">
                <a:latin typeface="Times New Roman"/>
                <a:cs typeface="Times New Roman"/>
              </a:rPr>
              <a:t>be </a:t>
            </a:r>
            <a:r>
              <a:rPr sz="1902" spc="74" dirty="0">
                <a:latin typeface="Times New Roman"/>
                <a:cs typeface="Times New Roman"/>
              </a:rPr>
              <a:t>errors </a:t>
            </a:r>
            <a:r>
              <a:rPr sz="1902" spc="63" dirty="0">
                <a:latin typeface="Times New Roman"/>
                <a:cs typeface="Times New Roman"/>
              </a:rPr>
              <a:t>(some blue  </a:t>
            </a:r>
            <a:r>
              <a:rPr sz="1902" spc="85" dirty="0">
                <a:latin typeface="Times New Roman"/>
                <a:cs typeface="Times New Roman"/>
              </a:rPr>
              <a:t>points get </a:t>
            </a:r>
            <a:r>
              <a:rPr sz="1902" spc="21" dirty="0">
                <a:latin typeface="Times New Roman"/>
                <a:cs typeface="Times New Roman"/>
              </a:rPr>
              <a:t>classified </a:t>
            </a:r>
            <a:r>
              <a:rPr sz="1902" spc="74" dirty="0">
                <a:latin typeface="Times New Roman"/>
                <a:cs typeface="Times New Roman"/>
              </a:rPr>
              <a:t>as </a:t>
            </a:r>
            <a:r>
              <a:rPr sz="1902" spc="21" dirty="0">
                <a:latin typeface="Times New Roman"/>
                <a:cs typeface="Times New Roman"/>
              </a:rPr>
              <a:t>1 </a:t>
            </a:r>
            <a:r>
              <a:rPr sz="1902" spc="116" dirty="0">
                <a:latin typeface="Times New Roman"/>
                <a:cs typeface="Times New Roman"/>
              </a:rPr>
              <a:t>and </a:t>
            </a:r>
            <a:r>
              <a:rPr sz="1902" spc="53" dirty="0">
                <a:latin typeface="Times New Roman"/>
                <a:cs typeface="Times New Roman"/>
              </a:rPr>
              <a:t>some </a:t>
            </a:r>
            <a:r>
              <a:rPr sz="1902" spc="85" dirty="0">
                <a:latin typeface="Times New Roman"/>
                <a:cs typeface="Times New Roman"/>
              </a:rPr>
              <a:t>red</a:t>
            </a:r>
            <a:r>
              <a:rPr sz="1902" spc="-254"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p:txBody>
      </p:sp>
      <p:sp>
        <p:nvSpPr>
          <p:cNvPr id="8" name="object 8"/>
          <p:cNvSpPr/>
          <p:nvPr/>
        </p:nvSpPr>
        <p:spPr>
          <a:xfrm>
            <a:off x="7839677" y="840193"/>
            <a:ext cx="2796936" cy="2428294"/>
          </a:xfrm>
          <a:prstGeom prst="rect">
            <a:avLst/>
          </a:prstGeom>
          <a:blipFill>
            <a:blip r:embed="rId5" cstate="print"/>
            <a:stretch>
              <a:fillRect/>
            </a:stretch>
          </a:blipFill>
        </p:spPr>
        <p:txBody>
          <a:bodyPr wrap="square" lIns="0" tIns="0" rIns="0" bIns="0" rtlCol="0"/>
          <a:lstStyle/>
          <a:p>
            <a:endParaRPr sz="3804"/>
          </a:p>
        </p:txBody>
      </p:sp>
      <p:sp>
        <p:nvSpPr>
          <p:cNvPr id="9" name="object 9"/>
          <p:cNvSpPr/>
          <p:nvPr/>
        </p:nvSpPr>
        <p:spPr>
          <a:xfrm>
            <a:off x="6649069" y="3852989"/>
            <a:ext cx="133643" cy="133643"/>
          </a:xfrm>
          <a:prstGeom prst="rect">
            <a:avLst/>
          </a:prstGeom>
          <a:blipFill>
            <a:blip r:embed="rId6" cstate="print"/>
            <a:stretch>
              <a:fillRect/>
            </a:stretch>
          </a:blipFill>
        </p:spPr>
        <p:txBody>
          <a:bodyPr wrap="square" lIns="0" tIns="0" rIns="0" bIns="0" rtlCol="0"/>
          <a:lstStyle/>
          <a:p>
            <a:endParaRPr sz="3804"/>
          </a:p>
        </p:txBody>
      </p:sp>
      <p:sp>
        <p:nvSpPr>
          <p:cNvPr id="10" name="object 10"/>
          <p:cNvSpPr/>
          <p:nvPr/>
        </p:nvSpPr>
        <p:spPr>
          <a:xfrm>
            <a:off x="6649069" y="4254081"/>
            <a:ext cx="133643" cy="133643"/>
          </a:xfrm>
          <a:prstGeom prst="rect">
            <a:avLst/>
          </a:prstGeom>
          <a:blipFill>
            <a:blip r:embed="rId7" cstate="print"/>
            <a:stretch>
              <a:fillRect/>
            </a:stretch>
          </a:blipFill>
        </p:spPr>
        <p:txBody>
          <a:bodyPr wrap="square" lIns="0" tIns="0" rIns="0" bIns="0" rtlCol="0"/>
          <a:lstStyle/>
          <a:p>
            <a:endParaRPr sz="3804"/>
          </a:p>
        </p:txBody>
      </p:sp>
      <p:sp>
        <p:nvSpPr>
          <p:cNvPr id="11" name="object 11"/>
          <p:cNvSpPr/>
          <p:nvPr/>
        </p:nvSpPr>
        <p:spPr>
          <a:xfrm>
            <a:off x="6649069" y="5537666"/>
            <a:ext cx="133643" cy="133643"/>
          </a:xfrm>
          <a:prstGeom prst="rect">
            <a:avLst/>
          </a:prstGeom>
          <a:blipFill>
            <a:blip r:embed="rId8" cstate="print"/>
            <a:stretch>
              <a:fillRect/>
            </a:stretch>
          </a:blipFill>
        </p:spPr>
        <p:txBody>
          <a:bodyPr wrap="square" lIns="0" tIns="0" rIns="0" bIns="0" rtlCol="0"/>
          <a:lstStyle/>
          <a:p>
            <a:endParaRPr sz="3804"/>
          </a:p>
        </p:txBody>
      </p:sp>
      <p:sp>
        <p:nvSpPr>
          <p:cNvPr id="12" name="object 12"/>
          <p:cNvSpPr txBox="1"/>
          <p:nvPr/>
        </p:nvSpPr>
        <p:spPr>
          <a:xfrm>
            <a:off x="6902292" y="3612146"/>
            <a:ext cx="4795232" cy="2986069"/>
          </a:xfrm>
          <a:prstGeom prst="rect">
            <a:avLst/>
          </a:prstGeom>
        </p:spPr>
        <p:txBody>
          <a:bodyPr vert="horz" wrap="square" lIns="0" tIns="138234" rIns="0" bIns="0" rtlCol="0">
            <a:spAutoFit/>
          </a:bodyPr>
          <a:lstStyle/>
          <a:p>
            <a:pPr marL="369741" indent="-342900">
              <a:spcBef>
                <a:spcPts val="1088"/>
              </a:spcBef>
              <a:buFont typeface="Arial" panose="020B0604020202020204" pitchFamily="34" charset="0"/>
              <a:buChar char="•"/>
            </a:pPr>
            <a:r>
              <a:rPr sz="1902" spc="95" dirty="0">
                <a:latin typeface="Times New Roman"/>
                <a:cs typeface="Times New Roman"/>
              </a:rPr>
              <a:t>This </a:t>
            </a:r>
            <a:r>
              <a:rPr sz="1902" spc="11" dirty="0">
                <a:latin typeface="Times New Roman"/>
                <a:cs typeface="Times New Roman"/>
              </a:rPr>
              <a:t>is </a:t>
            </a:r>
            <a:r>
              <a:rPr sz="1902" spc="127" dirty="0">
                <a:latin typeface="Times New Roman"/>
                <a:cs typeface="Times New Roman"/>
              </a:rPr>
              <a:t>what </a:t>
            </a:r>
            <a:r>
              <a:rPr sz="1902" spc="-11" dirty="0">
                <a:latin typeface="Times New Roman"/>
                <a:cs typeface="Times New Roman"/>
              </a:rPr>
              <a:t>we </a:t>
            </a:r>
            <a:r>
              <a:rPr sz="1902" spc="85" dirty="0">
                <a:latin typeface="Times New Roman"/>
                <a:cs typeface="Times New Roman"/>
              </a:rPr>
              <a:t>actually</a:t>
            </a:r>
            <a:r>
              <a:rPr sz="1902" spc="137" dirty="0">
                <a:latin typeface="Times New Roman"/>
                <a:cs typeface="Times New Roman"/>
              </a:rPr>
              <a:t> </a:t>
            </a:r>
            <a:r>
              <a:rPr sz="1902" spc="95" dirty="0">
                <a:latin typeface="Times New Roman"/>
                <a:cs typeface="Times New Roman"/>
              </a:rPr>
              <a:t>want</a:t>
            </a:r>
            <a:endParaRPr sz="1902" dirty="0">
              <a:latin typeface="Times New Roman"/>
              <a:cs typeface="Times New Roman"/>
            </a:endParaRPr>
          </a:p>
          <a:p>
            <a:pPr marL="369741" marR="10737" indent="-342900" algn="just">
              <a:lnSpc>
                <a:spcPct val="101499"/>
              </a:lnSpc>
              <a:spcBef>
                <a:spcPts val="835"/>
              </a:spcBef>
              <a:buFont typeface="Arial" panose="020B0604020202020204" pitchFamily="34" charset="0"/>
              <a:buChar char="•"/>
            </a:pPr>
            <a:r>
              <a:rPr sz="1902" spc="127" dirty="0">
                <a:latin typeface="Times New Roman"/>
                <a:cs typeface="Times New Roman"/>
              </a:rPr>
              <a:t>The </a:t>
            </a:r>
            <a:r>
              <a:rPr sz="1902" spc="74" dirty="0">
                <a:latin typeface="Times New Roman"/>
                <a:cs typeface="Times New Roman"/>
              </a:rPr>
              <a:t>illustrative </a:t>
            </a:r>
            <a:r>
              <a:rPr sz="1902" spc="53" dirty="0">
                <a:latin typeface="Times New Roman"/>
                <a:cs typeface="Times New Roman"/>
              </a:rPr>
              <a:t>proof </a:t>
            </a:r>
            <a:r>
              <a:rPr sz="1902" spc="169" dirty="0">
                <a:latin typeface="Times New Roman"/>
                <a:cs typeface="Times New Roman"/>
              </a:rPr>
              <a:t>that </a:t>
            </a:r>
            <a:r>
              <a:rPr sz="1902" dirty="0">
                <a:latin typeface="Times New Roman"/>
                <a:cs typeface="Times New Roman"/>
              </a:rPr>
              <a:t>we </a:t>
            </a:r>
            <a:r>
              <a:rPr sz="1902" spc="106" dirty="0">
                <a:latin typeface="Times New Roman"/>
                <a:cs typeface="Times New Roman"/>
              </a:rPr>
              <a:t>just </a:t>
            </a:r>
            <a:r>
              <a:rPr sz="1902" spc="42" dirty="0">
                <a:latin typeface="Times New Roman"/>
                <a:cs typeface="Times New Roman"/>
              </a:rPr>
              <a:t>saw </a:t>
            </a:r>
            <a:r>
              <a:rPr sz="1902" spc="53" dirty="0">
                <a:latin typeface="Times New Roman"/>
                <a:cs typeface="Times New Roman"/>
              </a:rPr>
              <a:t>tells  </a:t>
            </a:r>
            <a:r>
              <a:rPr sz="1902" spc="74" dirty="0">
                <a:latin typeface="Times New Roman"/>
                <a:cs typeface="Times New Roman"/>
              </a:rPr>
              <a:t>us </a:t>
            </a:r>
            <a:r>
              <a:rPr sz="1902" spc="169" dirty="0">
                <a:latin typeface="Times New Roman"/>
                <a:cs typeface="Times New Roman"/>
              </a:rPr>
              <a:t>that </a:t>
            </a:r>
            <a:r>
              <a:rPr sz="1902" spc="-11" dirty="0">
                <a:latin typeface="Times New Roman"/>
                <a:cs typeface="Times New Roman"/>
              </a:rPr>
              <a:t>we </a:t>
            </a:r>
            <a:r>
              <a:rPr sz="1902" spc="85" dirty="0">
                <a:latin typeface="Times New Roman"/>
                <a:cs typeface="Times New Roman"/>
              </a:rPr>
              <a:t>can </a:t>
            </a:r>
            <a:r>
              <a:rPr sz="1902" spc="53" dirty="0">
                <a:latin typeface="Times New Roman"/>
                <a:cs typeface="Times New Roman"/>
              </a:rPr>
              <a:t>have </a:t>
            </a:r>
            <a:r>
              <a:rPr sz="1902" spc="127" dirty="0">
                <a:latin typeface="Times New Roman"/>
                <a:cs typeface="Times New Roman"/>
              </a:rPr>
              <a:t>a </a:t>
            </a:r>
            <a:r>
              <a:rPr sz="1902" spc="85" dirty="0">
                <a:latin typeface="Times New Roman"/>
                <a:cs typeface="Times New Roman"/>
              </a:rPr>
              <a:t>neural </a:t>
            </a:r>
            <a:r>
              <a:rPr sz="1902" spc="74" dirty="0">
                <a:latin typeface="Times New Roman"/>
                <a:cs typeface="Times New Roman"/>
              </a:rPr>
              <a:t>network </a:t>
            </a:r>
            <a:r>
              <a:rPr sz="1902" spc="95" dirty="0">
                <a:latin typeface="Times New Roman"/>
                <a:cs typeface="Times New Roman"/>
              </a:rPr>
              <a:t>with  </a:t>
            </a:r>
            <a:r>
              <a:rPr sz="1902" spc="53" dirty="0">
                <a:latin typeface="Times New Roman"/>
                <a:cs typeface="Times New Roman"/>
              </a:rPr>
              <a:t>two </a:t>
            </a:r>
            <a:r>
              <a:rPr sz="1902" spc="85" dirty="0">
                <a:latin typeface="Times New Roman"/>
                <a:cs typeface="Times New Roman"/>
              </a:rPr>
              <a:t>hidden </a:t>
            </a:r>
            <a:r>
              <a:rPr sz="1902" spc="42" dirty="0">
                <a:latin typeface="Times New Roman"/>
                <a:cs typeface="Times New Roman"/>
              </a:rPr>
              <a:t>layers which </a:t>
            </a:r>
            <a:r>
              <a:rPr sz="1902" spc="85" dirty="0">
                <a:latin typeface="Times New Roman"/>
                <a:cs typeface="Times New Roman"/>
              </a:rPr>
              <a:t>can </a:t>
            </a:r>
            <a:r>
              <a:rPr sz="1902" spc="95" dirty="0">
                <a:latin typeface="Times New Roman"/>
                <a:cs typeface="Times New Roman"/>
              </a:rPr>
              <a:t>approximate  </a:t>
            </a:r>
            <a:r>
              <a:rPr sz="1902" spc="116" dirty="0">
                <a:latin typeface="Times New Roman"/>
                <a:cs typeface="Times New Roman"/>
              </a:rPr>
              <a:t>the </a:t>
            </a:r>
            <a:r>
              <a:rPr sz="1902" spc="53" dirty="0">
                <a:latin typeface="Times New Roman"/>
                <a:cs typeface="Times New Roman"/>
              </a:rPr>
              <a:t>above </a:t>
            </a:r>
            <a:r>
              <a:rPr sz="1902" spc="74" dirty="0">
                <a:latin typeface="Times New Roman"/>
                <a:cs typeface="Times New Roman"/>
              </a:rPr>
              <a:t>function </a:t>
            </a:r>
            <a:r>
              <a:rPr sz="1902" spc="63" dirty="0">
                <a:latin typeface="Times New Roman"/>
                <a:cs typeface="Times New Roman"/>
              </a:rPr>
              <a:t>by </a:t>
            </a:r>
            <a:r>
              <a:rPr sz="1902" spc="127" dirty="0">
                <a:latin typeface="Times New Roman"/>
                <a:cs typeface="Times New Roman"/>
              </a:rPr>
              <a:t>a </a:t>
            </a:r>
            <a:r>
              <a:rPr sz="1902" spc="95" dirty="0">
                <a:latin typeface="Times New Roman"/>
                <a:cs typeface="Times New Roman"/>
              </a:rPr>
              <a:t>sum </a:t>
            </a:r>
            <a:r>
              <a:rPr sz="1902" spc="-11" dirty="0">
                <a:latin typeface="Times New Roman"/>
                <a:cs typeface="Times New Roman"/>
              </a:rPr>
              <a:t>of</a:t>
            </a:r>
            <a:r>
              <a:rPr sz="1902" spc="159" dirty="0">
                <a:latin typeface="Times New Roman"/>
                <a:cs typeface="Times New Roman"/>
              </a:rPr>
              <a:t> </a:t>
            </a:r>
            <a:r>
              <a:rPr sz="1902" spc="53" dirty="0">
                <a:latin typeface="Times New Roman"/>
                <a:cs typeface="Times New Roman"/>
              </a:rPr>
              <a:t>towers</a:t>
            </a:r>
            <a:endParaRPr sz="1902" dirty="0">
              <a:latin typeface="Times New Roman"/>
              <a:cs typeface="Times New Roman"/>
            </a:endParaRPr>
          </a:p>
          <a:p>
            <a:pPr marL="369741" marR="10737" indent="-342900" algn="just">
              <a:lnSpc>
                <a:spcPct val="101499"/>
              </a:lnSpc>
              <a:spcBef>
                <a:spcPts val="845"/>
              </a:spcBef>
              <a:buFont typeface="Arial" panose="020B0604020202020204" pitchFamily="34" charset="0"/>
              <a:buChar char="•"/>
            </a:pPr>
            <a:r>
              <a:rPr sz="1902" spc="85" dirty="0">
                <a:latin typeface="Times New Roman"/>
                <a:cs typeface="Times New Roman"/>
              </a:rPr>
              <a:t>Which means </a:t>
            </a:r>
            <a:r>
              <a:rPr sz="1902" dirty="0">
                <a:latin typeface="Times New Roman"/>
                <a:cs typeface="Times New Roman"/>
              </a:rPr>
              <a:t>we </a:t>
            </a:r>
            <a:r>
              <a:rPr sz="1902" spc="85" dirty="0">
                <a:latin typeface="Times New Roman"/>
                <a:cs typeface="Times New Roman"/>
              </a:rPr>
              <a:t>can </a:t>
            </a:r>
            <a:r>
              <a:rPr sz="1902" spc="53" dirty="0">
                <a:latin typeface="Times New Roman"/>
                <a:cs typeface="Times New Roman"/>
              </a:rPr>
              <a:t>have </a:t>
            </a:r>
            <a:r>
              <a:rPr sz="1902" spc="127" dirty="0">
                <a:latin typeface="Times New Roman"/>
                <a:cs typeface="Times New Roman"/>
              </a:rPr>
              <a:t>a </a:t>
            </a:r>
            <a:r>
              <a:rPr sz="1902" spc="85" dirty="0">
                <a:latin typeface="Times New Roman"/>
                <a:cs typeface="Times New Roman"/>
              </a:rPr>
              <a:t>neural </a:t>
            </a:r>
            <a:r>
              <a:rPr sz="1902" spc="74" dirty="0">
                <a:latin typeface="Times New Roman"/>
                <a:cs typeface="Times New Roman"/>
              </a:rPr>
              <a:t>network  </a:t>
            </a:r>
            <a:r>
              <a:rPr sz="1902" spc="42" dirty="0">
                <a:latin typeface="Times New Roman"/>
                <a:cs typeface="Times New Roman"/>
              </a:rPr>
              <a:t>which </a:t>
            </a:r>
            <a:r>
              <a:rPr sz="1902" spc="85" dirty="0">
                <a:latin typeface="Times New Roman"/>
                <a:cs typeface="Times New Roman"/>
              </a:rPr>
              <a:t>can </a:t>
            </a:r>
            <a:r>
              <a:rPr sz="1902" spc="74" dirty="0">
                <a:latin typeface="Times New Roman"/>
                <a:cs typeface="Times New Roman"/>
              </a:rPr>
              <a:t>exactly </a:t>
            </a:r>
            <a:r>
              <a:rPr sz="1902" spc="95" dirty="0">
                <a:latin typeface="Times New Roman"/>
                <a:cs typeface="Times New Roman"/>
              </a:rPr>
              <a:t>separate </a:t>
            </a:r>
            <a:r>
              <a:rPr sz="1902" spc="116" dirty="0">
                <a:latin typeface="Times New Roman"/>
                <a:cs typeface="Times New Roman"/>
              </a:rPr>
              <a:t>the </a:t>
            </a:r>
            <a:r>
              <a:rPr sz="1902" spc="63" dirty="0">
                <a:latin typeface="Times New Roman"/>
                <a:cs typeface="Times New Roman"/>
              </a:rPr>
              <a:t>blue</a:t>
            </a:r>
            <a:r>
              <a:rPr sz="1902" spc="32"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p:txBody>
      </p:sp>
      <p:sp>
        <p:nvSpPr>
          <p:cNvPr id="15" name="object 15"/>
          <p:cNvSpPr txBox="1"/>
          <p:nvPr/>
        </p:nvSpPr>
        <p:spPr>
          <a:xfrm>
            <a:off x="2112512" y="6027481"/>
            <a:ext cx="2025190" cy="256480"/>
          </a:xfrm>
          <a:prstGeom prst="rect">
            <a:avLst/>
          </a:prstGeom>
        </p:spPr>
        <p:txBody>
          <a:bodyPr vert="horz" wrap="square" lIns="0" tIns="0" rIns="0" bIns="0" rtlCol="0">
            <a:spAutoFit/>
          </a:bodyPr>
          <a:lstStyle/>
          <a:p>
            <a:pPr marL="26841">
              <a:lnSpc>
                <a:spcPts val="2008"/>
              </a:lnSpc>
            </a:pPr>
            <a:r>
              <a:rPr sz="1902" spc="85" dirty="0">
                <a:latin typeface="Times New Roman"/>
                <a:cs typeface="Times New Roman"/>
              </a:rPr>
              <a:t>get </a:t>
            </a:r>
            <a:r>
              <a:rPr sz="1902" spc="21" dirty="0">
                <a:latin typeface="Times New Roman"/>
                <a:cs typeface="Times New Roman"/>
              </a:rPr>
              <a:t>classified </a:t>
            </a:r>
            <a:r>
              <a:rPr sz="1902" spc="74" dirty="0">
                <a:latin typeface="Times New Roman"/>
                <a:cs typeface="Times New Roman"/>
              </a:rPr>
              <a:t>as</a:t>
            </a:r>
            <a:r>
              <a:rPr sz="1902" spc="306" dirty="0">
                <a:latin typeface="Times New Roman"/>
                <a:cs typeface="Times New Roman"/>
              </a:rPr>
              <a:t> </a:t>
            </a:r>
            <a:r>
              <a:rPr sz="1902" spc="63" dirty="0">
                <a:latin typeface="Times New Roman"/>
                <a:cs typeface="Times New Roman"/>
              </a:rPr>
              <a:t>0)</a:t>
            </a:r>
            <a:endParaRPr sz="1902" dirty="0">
              <a:latin typeface="Times New Roman"/>
              <a:cs typeface="Times New Roman"/>
            </a:endParaRPr>
          </a:p>
        </p:txBody>
      </p:sp>
      <p:sp>
        <p:nvSpPr>
          <p:cNvPr id="16" name="object 16"/>
          <p:cNvSpPr txBox="1"/>
          <p:nvPr/>
        </p:nvSpPr>
        <p:spPr>
          <a:xfrm>
            <a:off x="8462151" y="6328315"/>
            <a:ext cx="2371445" cy="256480"/>
          </a:xfrm>
          <a:prstGeom prst="rect">
            <a:avLst/>
          </a:prstGeom>
        </p:spPr>
        <p:txBody>
          <a:bodyPr vert="horz" wrap="square" lIns="0" tIns="0" rIns="0" bIns="0" rtlCol="0">
            <a:spAutoFit/>
          </a:bodyPr>
          <a:lstStyle/>
          <a:p>
            <a:pPr marL="26841">
              <a:lnSpc>
                <a:spcPts val="2008"/>
              </a:lnSpc>
            </a:pP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 points</a:t>
            </a:r>
            <a:r>
              <a:rPr sz="1902" spc="306" dirty="0">
                <a:latin typeface="Times New Roman"/>
                <a:cs typeface="Times New Roman"/>
              </a:rPr>
              <a:t> </a:t>
            </a:r>
            <a:r>
              <a:rPr sz="1902" spc="-95" dirty="0">
                <a:latin typeface="Times New Roman"/>
                <a:cs typeface="Times New Roman"/>
              </a:rPr>
              <a:t>!!</a:t>
            </a:r>
            <a:endParaRPr sz="1902">
              <a:latin typeface="Times New Roman"/>
              <a:cs typeface="Times New Roman"/>
            </a:endParaRPr>
          </a:p>
        </p:txBody>
      </p:sp>
      <p:sp>
        <p:nvSpPr>
          <p:cNvPr id="18" name="object 18"/>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3742402320"/>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81894D-6265-4E70-AF47-2E18D96F1E26}"/>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1856" b="6723"/>
          <a:stretch/>
        </p:blipFill>
        <p:spPr>
          <a:xfrm>
            <a:off x="0" y="697506"/>
            <a:ext cx="11768866" cy="5194384"/>
          </a:xfrm>
        </p:spPr>
      </p:pic>
    </p:spTree>
    <p:extLst>
      <p:ext uri="{BB962C8B-B14F-4D97-AF65-F5344CB8AC3E}">
        <p14:creationId xmlns:p14="http://schemas.microsoft.com/office/powerpoint/2010/main" val="121739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7CECED-2C1B-4D84-B975-EC92BBDE94C6}"/>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8479"/>
          <a:stretch/>
        </p:blipFill>
        <p:spPr>
          <a:xfrm>
            <a:off x="0" y="712694"/>
            <a:ext cx="12027996" cy="5432611"/>
          </a:xfrm>
        </p:spPr>
      </p:pic>
      <p:sp>
        <p:nvSpPr>
          <p:cNvPr id="6" name="TextBox 5">
            <a:extLst>
              <a:ext uri="{FF2B5EF4-FFF2-40B4-BE49-F238E27FC236}">
                <a16:creationId xmlns:a16="http://schemas.microsoft.com/office/drawing/2014/main" id="{908DD788-5C0E-4D87-A2FE-D8C6AE5130A9}"/>
              </a:ext>
            </a:extLst>
          </p:cNvPr>
          <p:cNvSpPr txBox="1"/>
          <p:nvPr/>
        </p:nvSpPr>
        <p:spPr>
          <a:xfrm>
            <a:off x="2807746" y="193638"/>
            <a:ext cx="5895190" cy="461665"/>
          </a:xfrm>
          <a:prstGeom prst="rect">
            <a:avLst/>
          </a:prstGeom>
          <a:noFill/>
        </p:spPr>
        <p:txBody>
          <a:bodyPr wrap="square" rtlCol="0">
            <a:spAutoFit/>
          </a:bodyPr>
          <a:lstStyle/>
          <a:p>
            <a:r>
              <a:rPr lang="en-US" sz="2400" b="1" dirty="0"/>
              <a:t>Sum of Squared Residuals = 1.1</a:t>
            </a:r>
            <a:r>
              <a:rPr lang="en-US" sz="2400" b="1" baseline="30000" dirty="0"/>
              <a:t>2</a:t>
            </a:r>
          </a:p>
        </p:txBody>
      </p:sp>
    </p:spTree>
    <p:extLst>
      <p:ext uri="{BB962C8B-B14F-4D97-AF65-F5344CB8AC3E}">
        <p14:creationId xmlns:p14="http://schemas.microsoft.com/office/powerpoint/2010/main" val="1415100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66D003-43F4-481B-9077-DC275308937C}"/>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546" b="7958"/>
          <a:stretch/>
        </p:blipFill>
        <p:spPr>
          <a:xfrm>
            <a:off x="86061" y="787349"/>
            <a:ext cx="8799755" cy="5283302"/>
          </a:xfrm>
        </p:spPr>
      </p:pic>
      <p:sp>
        <p:nvSpPr>
          <p:cNvPr id="6" name="TextBox 5">
            <a:extLst>
              <a:ext uri="{FF2B5EF4-FFF2-40B4-BE49-F238E27FC236}">
                <a16:creationId xmlns:a16="http://schemas.microsoft.com/office/drawing/2014/main" id="{2A77AD1C-F6CB-4317-B1FC-50E2977346C4}"/>
              </a:ext>
            </a:extLst>
          </p:cNvPr>
          <p:cNvSpPr txBox="1"/>
          <p:nvPr/>
        </p:nvSpPr>
        <p:spPr>
          <a:xfrm>
            <a:off x="2850776" y="325684"/>
            <a:ext cx="5895190" cy="461665"/>
          </a:xfrm>
          <a:prstGeom prst="rect">
            <a:avLst/>
          </a:prstGeom>
          <a:noFill/>
        </p:spPr>
        <p:txBody>
          <a:bodyPr wrap="square" rtlCol="0">
            <a:spAutoFit/>
          </a:bodyPr>
          <a:lstStyle/>
          <a:p>
            <a:r>
              <a:rPr lang="en-US" sz="2400" b="1" dirty="0"/>
              <a:t>Sum of Squared Residuals = 1.1</a:t>
            </a:r>
            <a:r>
              <a:rPr lang="en-US" sz="2400" b="1" baseline="30000" dirty="0"/>
              <a:t>2</a:t>
            </a:r>
            <a:r>
              <a:rPr lang="en-US" sz="2400" b="1" dirty="0"/>
              <a:t> + 0.4</a:t>
            </a:r>
            <a:r>
              <a:rPr lang="en-US" sz="2400" b="1" baseline="30000" dirty="0"/>
              <a:t>2</a:t>
            </a:r>
          </a:p>
        </p:txBody>
      </p:sp>
    </p:spTree>
    <p:extLst>
      <p:ext uri="{BB962C8B-B14F-4D97-AF65-F5344CB8AC3E}">
        <p14:creationId xmlns:p14="http://schemas.microsoft.com/office/powerpoint/2010/main" val="2179433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B8D0C4-0088-465E-B0E7-64549621278F}"/>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524" b="5733"/>
          <a:stretch/>
        </p:blipFill>
        <p:spPr>
          <a:xfrm>
            <a:off x="0" y="781503"/>
            <a:ext cx="9234635" cy="5294993"/>
          </a:xfrm>
        </p:spPr>
      </p:pic>
      <p:sp>
        <p:nvSpPr>
          <p:cNvPr id="6" name="TextBox 5">
            <a:extLst>
              <a:ext uri="{FF2B5EF4-FFF2-40B4-BE49-F238E27FC236}">
                <a16:creationId xmlns:a16="http://schemas.microsoft.com/office/drawing/2014/main" id="{7B41D1D8-3CE8-4707-BD3A-DA94AA4D6934}"/>
              </a:ext>
            </a:extLst>
          </p:cNvPr>
          <p:cNvSpPr txBox="1"/>
          <p:nvPr/>
        </p:nvSpPr>
        <p:spPr>
          <a:xfrm>
            <a:off x="3019312" y="342928"/>
            <a:ext cx="6153375" cy="461665"/>
          </a:xfrm>
          <a:prstGeom prst="rect">
            <a:avLst/>
          </a:prstGeom>
          <a:noFill/>
        </p:spPr>
        <p:txBody>
          <a:bodyPr wrap="square" rtlCol="0">
            <a:spAutoFit/>
          </a:bodyPr>
          <a:lstStyle/>
          <a:p>
            <a:r>
              <a:rPr lang="en-US" sz="2400" b="1" dirty="0"/>
              <a:t>Sum of Squared Residuals = 1.1</a:t>
            </a:r>
            <a:r>
              <a:rPr lang="en-US" sz="2400" b="1" baseline="30000" dirty="0"/>
              <a:t>2</a:t>
            </a:r>
            <a:r>
              <a:rPr lang="en-US" sz="2400" b="1" dirty="0"/>
              <a:t> + 0.4</a:t>
            </a:r>
            <a:r>
              <a:rPr lang="en-US" sz="2400" b="1" baseline="30000" dirty="0"/>
              <a:t>2</a:t>
            </a:r>
            <a:r>
              <a:rPr lang="en-US" sz="2400" b="1" dirty="0"/>
              <a:t> + 1.3</a:t>
            </a:r>
            <a:r>
              <a:rPr lang="en-US" sz="2400" b="1" baseline="30000" dirty="0"/>
              <a:t>2</a:t>
            </a:r>
          </a:p>
        </p:txBody>
      </p:sp>
    </p:spTree>
    <p:extLst>
      <p:ext uri="{BB962C8B-B14F-4D97-AF65-F5344CB8AC3E}">
        <p14:creationId xmlns:p14="http://schemas.microsoft.com/office/powerpoint/2010/main" val="3475726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8056-6989-43C3-B745-3453D5A12C6A}"/>
              </a:ext>
            </a:extLst>
          </p:cNvPr>
          <p:cNvSpPr>
            <a:spLocks noGrp="1"/>
          </p:cNvSpPr>
          <p:nvPr>
            <p:ph type="title"/>
          </p:nvPr>
        </p:nvSpPr>
        <p:spPr>
          <a:xfrm>
            <a:off x="278802" y="128458"/>
            <a:ext cx="7014882" cy="872004"/>
          </a:xfrm>
        </p:spPr>
        <p:txBody>
          <a:bodyPr>
            <a:normAutofit/>
          </a:bodyPr>
          <a:lstStyle/>
          <a:p>
            <a:r>
              <a:rPr lang="en-US" b="1" dirty="0"/>
              <a:t>Training error and testing error</a:t>
            </a:r>
          </a:p>
        </p:txBody>
      </p:sp>
      <p:sp>
        <p:nvSpPr>
          <p:cNvPr id="3" name="Content Placeholder 2">
            <a:extLst>
              <a:ext uri="{FF2B5EF4-FFF2-40B4-BE49-F238E27FC236}">
                <a16:creationId xmlns:a16="http://schemas.microsoft.com/office/drawing/2014/main" id="{1D831FCC-30F1-4045-800F-5228690D76E2}"/>
              </a:ext>
            </a:extLst>
          </p:cNvPr>
          <p:cNvSpPr>
            <a:spLocks noGrp="1"/>
          </p:cNvSpPr>
          <p:nvPr>
            <p:ph idx="1"/>
          </p:nvPr>
        </p:nvSpPr>
        <p:spPr>
          <a:xfrm>
            <a:off x="278802" y="1237129"/>
            <a:ext cx="11477065" cy="5298775"/>
          </a:xfrm>
        </p:spPr>
        <p:txBody>
          <a:bodyPr>
            <a:noAutofit/>
          </a:bodyPr>
          <a:lstStyle/>
          <a:p>
            <a:r>
              <a:rPr lang="en-US" sz="2000" dirty="0"/>
              <a:t>Now, any kind of learning what is it driven by? It is driven by errors , objective function. And so, the analogy which I like to give is, suppose you are trying to learn trigonometry, right you have a chapter that is your training data, the chapter has a lot of formulae, that is your </a:t>
            </a:r>
            <a:r>
              <a:rPr lang="en-US" sz="2000" b="1" dirty="0"/>
              <a:t>training data</a:t>
            </a:r>
            <a:r>
              <a:rPr lang="en-US" sz="2000" dirty="0"/>
              <a:t>. </a:t>
            </a:r>
          </a:p>
          <a:p>
            <a:pPr marL="0" indent="0">
              <a:buNone/>
            </a:pPr>
            <a:endParaRPr lang="en-US" sz="2000" dirty="0"/>
          </a:p>
          <a:p>
            <a:r>
              <a:rPr lang="en-US" sz="2000" dirty="0"/>
              <a:t>Now what is your objective? There are 2 objectives.</a:t>
            </a:r>
          </a:p>
          <a:p>
            <a:pPr marL="0" indent="0">
              <a:buNone/>
            </a:pPr>
            <a:endParaRPr lang="en-US" sz="2000" dirty="0"/>
          </a:p>
          <a:p>
            <a:r>
              <a:rPr lang="en-US" sz="2000" dirty="0"/>
              <a:t>The </a:t>
            </a:r>
            <a:r>
              <a:rPr lang="en-US" sz="2000" b="1" dirty="0"/>
              <a:t>Training time objective </a:t>
            </a:r>
            <a:r>
              <a:rPr lang="en-US" sz="2000" dirty="0"/>
              <a:t>is that once you read to the chapter a few times, at least whatever formulae are given in the chapter, you should be able to produce the correct output for that.</a:t>
            </a:r>
          </a:p>
          <a:p>
            <a:pPr marL="0" indent="0">
              <a:buNone/>
            </a:pPr>
            <a:endParaRPr lang="en-US" sz="2000" dirty="0"/>
          </a:p>
          <a:p>
            <a:r>
              <a:rPr lang="en-US" sz="2000" dirty="0"/>
              <a:t>So, if I ask you what is sin</a:t>
            </a:r>
            <a:r>
              <a:rPr lang="en-US" sz="2000" baseline="30000" dirty="0"/>
              <a:t>2</a:t>
            </a:r>
            <a:r>
              <a:rPr lang="en-US" sz="2000" dirty="0"/>
              <a:t>a + cos</a:t>
            </a:r>
            <a:r>
              <a:rPr lang="en-US" sz="2000" baseline="30000" dirty="0"/>
              <a:t>2</a:t>
            </a:r>
            <a:r>
              <a:rPr lang="en-US" sz="2000" dirty="0"/>
              <a:t>a, you should be able to answers them. And you should be able to give me the correct answer.</a:t>
            </a:r>
          </a:p>
          <a:p>
            <a:pPr marL="0" indent="0">
              <a:buNone/>
            </a:pPr>
            <a:endParaRPr lang="en-US" sz="2000" dirty="0"/>
          </a:p>
          <a:p>
            <a:r>
              <a:rPr lang="en-US" sz="2000" dirty="0"/>
              <a:t>So, in other words you are trying to </a:t>
            </a:r>
            <a:r>
              <a:rPr lang="en-US" sz="2000" b="1" dirty="0"/>
              <a:t>minimize the error on the training data</a:t>
            </a:r>
            <a:r>
              <a:rPr lang="en-US" sz="2000" dirty="0"/>
              <a:t>. Whatever training data you have which is the chapter content, you want to make 0 errors in anything which is given in the chapter. That is your </a:t>
            </a:r>
            <a:r>
              <a:rPr lang="en-US" sz="2000" b="1" dirty="0"/>
              <a:t>Training error. </a:t>
            </a:r>
          </a:p>
        </p:txBody>
      </p:sp>
    </p:spTree>
    <p:extLst>
      <p:ext uri="{BB962C8B-B14F-4D97-AF65-F5344CB8AC3E}">
        <p14:creationId xmlns:p14="http://schemas.microsoft.com/office/powerpoint/2010/main" val="1428958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754BB0-0C32-4F1F-A33E-9E975CE590DD}"/>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968" b="6725"/>
          <a:stretch/>
        </p:blipFill>
        <p:spPr>
          <a:xfrm>
            <a:off x="0" y="1040802"/>
            <a:ext cx="12196986" cy="4776395"/>
          </a:xfrm>
        </p:spPr>
      </p:pic>
      <p:sp>
        <p:nvSpPr>
          <p:cNvPr id="6" name="TextBox 5">
            <a:extLst>
              <a:ext uri="{FF2B5EF4-FFF2-40B4-BE49-F238E27FC236}">
                <a16:creationId xmlns:a16="http://schemas.microsoft.com/office/drawing/2014/main" id="{7916CDFA-587C-4F3B-82DA-5B75EA0F29BB}"/>
              </a:ext>
            </a:extLst>
          </p:cNvPr>
          <p:cNvSpPr txBox="1"/>
          <p:nvPr/>
        </p:nvSpPr>
        <p:spPr>
          <a:xfrm>
            <a:off x="2857947" y="665657"/>
            <a:ext cx="6662570" cy="461665"/>
          </a:xfrm>
          <a:prstGeom prst="rect">
            <a:avLst/>
          </a:prstGeom>
          <a:noFill/>
        </p:spPr>
        <p:txBody>
          <a:bodyPr wrap="square" rtlCol="0">
            <a:spAutoFit/>
          </a:bodyPr>
          <a:lstStyle/>
          <a:p>
            <a:r>
              <a:rPr lang="en-US" sz="2400" b="1" dirty="0"/>
              <a:t>Sum of Squared Residuals = 1.1</a:t>
            </a:r>
            <a:r>
              <a:rPr lang="en-US" sz="2400" b="1" baseline="30000" dirty="0"/>
              <a:t>2</a:t>
            </a:r>
            <a:r>
              <a:rPr lang="en-US" sz="2400" b="1" dirty="0"/>
              <a:t> + 0.4</a:t>
            </a:r>
            <a:r>
              <a:rPr lang="en-US" sz="2400" b="1" baseline="30000" dirty="0"/>
              <a:t>2</a:t>
            </a:r>
            <a:r>
              <a:rPr lang="en-US" sz="2400" b="1" dirty="0"/>
              <a:t> + 1.3</a:t>
            </a:r>
            <a:r>
              <a:rPr lang="en-US" sz="2400" b="1" baseline="30000" dirty="0"/>
              <a:t>2</a:t>
            </a:r>
            <a:r>
              <a:rPr lang="en-US" sz="2400" b="1" dirty="0"/>
              <a:t> = 3.1</a:t>
            </a:r>
            <a:endParaRPr lang="en-US" sz="2400" b="1" baseline="30000" dirty="0"/>
          </a:p>
        </p:txBody>
      </p:sp>
    </p:spTree>
    <p:extLst>
      <p:ext uri="{BB962C8B-B14F-4D97-AF65-F5344CB8AC3E}">
        <p14:creationId xmlns:p14="http://schemas.microsoft.com/office/powerpoint/2010/main" val="2328771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506268-F70D-4EAA-BF4C-15A0DA5E295F}"/>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1059344"/>
            <a:ext cx="12192000" cy="4739312"/>
          </a:xfrm>
        </p:spPr>
      </p:pic>
    </p:spTree>
    <p:extLst>
      <p:ext uri="{BB962C8B-B14F-4D97-AF65-F5344CB8AC3E}">
        <p14:creationId xmlns:p14="http://schemas.microsoft.com/office/powerpoint/2010/main" val="2895633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FBE652-3707-4E33-9743-B0A47145FB75}"/>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5265"/>
          <a:stretch/>
        </p:blipFill>
        <p:spPr>
          <a:xfrm>
            <a:off x="0" y="964462"/>
            <a:ext cx="12183475" cy="4929076"/>
          </a:xfrm>
        </p:spPr>
      </p:pic>
      <p:sp>
        <p:nvSpPr>
          <p:cNvPr id="6" name="TextBox 5">
            <a:extLst>
              <a:ext uri="{FF2B5EF4-FFF2-40B4-BE49-F238E27FC236}">
                <a16:creationId xmlns:a16="http://schemas.microsoft.com/office/drawing/2014/main" id="{88B9F986-F7BB-4786-8BF6-540AD65A7AE1}"/>
              </a:ext>
            </a:extLst>
          </p:cNvPr>
          <p:cNvSpPr txBox="1"/>
          <p:nvPr/>
        </p:nvSpPr>
        <p:spPr>
          <a:xfrm>
            <a:off x="3926541" y="484094"/>
            <a:ext cx="4959275" cy="523220"/>
          </a:xfrm>
          <a:prstGeom prst="rect">
            <a:avLst/>
          </a:prstGeom>
          <a:noFill/>
        </p:spPr>
        <p:txBody>
          <a:bodyPr wrap="square" rtlCol="0">
            <a:spAutoFit/>
          </a:bodyPr>
          <a:lstStyle/>
          <a:p>
            <a:r>
              <a:rPr lang="en-US" sz="2800" dirty="0"/>
              <a:t>And for increasing values for the</a:t>
            </a:r>
          </a:p>
        </p:txBody>
      </p:sp>
    </p:spTree>
    <p:extLst>
      <p:ext uri="{BB962C8B-B14F-4D97-AF65-F5344CB8AC3E}">
        <p14:creationId xmlns:p14="http://schemas.microsoft.com/office/powerpoint/2010/main" val="3810296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4048D0-7588-403D-9A22-8F28EF3A5FDF}"/>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279" t="5266" r="1662" b="4003"/>
          <a:stretch/>
        </p:blipFill>
        <p:spPr>
          <a:xfrm>
            <a:off x="591670" y="987774"/>
            <a:ext cx="9133242" cy="5870226"/>
          </a:xfrm>
        </p:spPr>
      </p:pic>
      <p:sp>
        <p:nvSpPr>
          <p:cNvPr id="6" name="TextBox 5">
            <a:extLst>
              <a:ext uri="{FF2B5EF4-FFF2-40B4-BE49-F238E27FC236}">
                <a16:creationId xmlns:a16="http://schemas.microsoft.com/office/drawing/2014/main" id="{993DB38B-82C7-481F-AF4D-E50EEB75C50C}"/>
              </a:ext>
            </a:extLst>
          </p:cNvPr>
          <p:cNvSpPr txBox="1"/>
          <p:nvPr/>
        </p:nvSpPr>
        <p:spPr>
          <a:xfrm>
            <a:off x="666974" y="508093"/>
            <a:ext cx="4109421" cy="584775"/>
          </a:xfrm>
          <a:prstGeom prst="rect">
            <a:avLst/>
          </a:prstGeom>
          <a:noFill/>
        </p:spPr>
        <p:txBody>
          <a:bodyPr wrap="square" rtlCol="0">
            <a:spAutoFit/>
          </a:bodyPr>
          <a:lstStyle/>
          <a:p>
            <a:r>
              <a:rPr lang="en-US" sz="3100" dirty="0"/>
              <a:t>Of the points that we</a:t>
            </a:r>
          </a:p>
        </p:txBody>
      </p:sp>
    </p:spTree>
    <p:extLst>
      <p:ext uri="{BB962C8B-B14F-4D97-AF65-F5344CB8AC3E}">
        <p14:creationId xmlns:p14="http://schemas.microsoft.com/office/powerpoint/2010/main" val="276908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A11500-C87A-4720-A8B1-A5F8521D3744}"/>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072965" y="933820"/>
            <a:ext cx="8781040" cy="5824057"/>
          </a:xfrm>
        </p:spPr>
      </p:pic>
      <p:sp>
        <p:nvSpPr>
          <p:cNvPr id="6" name="TextBox 5">
            <a:extLst>
              <a:ext uri="{FF2B5EF4-FFF2-40B4-BE49-F238E27FC236}">
                <a16:creationId xmlns:a16="http://schemas.microsoft.com/office/drawing/2014/main" id="{A62058BD-8FE6-40B9-A855-D225E6204DB7}"/>
              </a:ext>
            </a:extLst>
          </p:cNvPr>
          <p:cNvSpPr txBox="1"/>
          <p:nvPr/>
        </p:nvSpPr>
        <p:spPr>
          <a:xfrm>
            <a:off x="1151067" y="405823"/>
            <a:ext cx="5152913" cy="615553"/>
          </a:xfrm>
          <a:prstGeom prst="rect">
            <a:avLst/>
          </a:prstGeom>
          <a:noFill/>
        </p:spPr>
        <p:txBody>
          <a:bodyPr wrap="square" rtlCol="0">
            <a:spAutoFit/>
          </a:bodyPr>
          <a:lstStyle/>
          <a:p>
            <a:r>
              <a:rPr lang="en-US" sz="3300" dirty="0"/>
              <a:t>What if the best value</a:t>
            </a:r>
          </a:p>
        </p:txBody>
      </p:sp>
    </p:spTree>
    <p:extLst>
      <p:ext uri="{BB962C8B-B14F-4D97-AF65-F5344CB8AC3E}">
        <p14:creationId xmlns:p14="http://schemas.microsoft.com/office/powerpoint/2010/main" val="2526248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AF41D9-72DC-42FE-A2B3-0491E388F2E3}"/>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23624" y="835337"/>
            <a:ext cx="10747208" cy="5976299"/>
          </a:xfrm>
        </p:spPr>
      </p:pic>
      <p:sp>
        <p:nvSpPr>
          <p:cNvPr id="6" name="TextBox 5">
            <a:extLst>
              <a:ext uri="{FF2B5EF4-FFF2-40B4-BE49-F238E27FC236}">
                <a16:creationId xmlns:a16="http://schemas.microsoft.com/office/drawing/2014/main" id="{3E836A89-FE7E-4EDB-8946-7E2A1308AF99}"/>
              </a:ext>
            </a:extLst>
          </p:cNvPr>
          <p:cNvSpPr txBox="1"/>
          <p:nvPr/>
        </p:nvSpPr>
        <p:spPr>
          <a:xfrm>
            <a:off x="925158" y="290456"/>
            <a:ext cx="5981252" cy="630942"/>
          </a:xfrm>
          <a:prstGeom prst="rect">
            <a:avLst/>
          </a:prstGeom>
          <a:noFill/>
        </p:spPr>
        <p:txBody>
          <a:bodyPr wrap="square" rtlCol="0">
            <a:spAutoFit/>
          </a:bodyPr>
          <a:lstStyle/>
          <a:p>
            <a:r>
              <a:rPr lang="en-US" sz="3500" dirty="0"/>
              <a:t>A slow and painful method of</a:t>
            </a:r>
          </a:p>
        </p:txBody>
      </p:sp>
    </p:spTree>
    <p:extLst>
      <p:ext uri="{BB962C8B-B14F-4D97-AF65-F5344CB8AC3E}">
        <p14:creationId xmlns:p14="http://schemas.microsoft.com/office/powerpoint/2010/main" val="4081791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523286-66C3-4C27-8968-1A71211C0C26}"/>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87905" y="699233"/>
            <a:ext cx="10016189" cy="6015612"/>
          </a:xfrm>
        </p:spPr>
      </p:pic>
    </p:spTree>
    <p:extLst>
      <p:ext uri="{BB962C8B-B14F-4D97-AF65-F5344CB8AC3E}">
        <p14:creationId xmlns:p14="http://schemas.microsoft.com/office/powerpoint/2010/main" val="4033033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5089D2-7E58-4079-9DA0-1C91046F6264}"/>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239518" y="589929"/>
            <a:ext cx="10066769" cy="6026025"/>
          </a:xfrm>
        </p:spPr>
      </p:pic>
    </p:spTree>
    <p:extLst>
      <p:ext uri="{BB962C8B-B14F-4D97-AF65-F5344CB8AC3E}">
        <p14:creationId xmlns:p14="http://schemas.microsoft.com/office/powerpoint/2010/main" val="528776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E078E7-A5BD-49BC-9B59-59BE8AA7BDDD}"/>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5265"/>
          <a:stretch/>
        </p:blipFill>
        <p:spPr>
          <a:xfrm>
            <a:off x="1775317" y="882127"/>
            <a:ext cx="9657588" cy="5975873"/>
          </a:xfrm>
        </p:spPr>
      </p:pic>
      <p:sp>
        <p:nvSpPr>
          <p:cNvPr id="6" name="TextBox 5">
            <a:extLst>
              <a:ext uri="{FF2B5EF4-FFF2-40B4-BE49-F238E27FC236}">
                <a16:creationId xmlns:a16="http://schemas.microsoft.com/office/drawing/2014/main" id="{23E4C1DE-5029-4588-A318-2E94CABCE364}"/>
              </a:ext>
            </a:extLst>
          </p:cNvPr>
          <p:cNvSpPr txBox="1"/>
          <p:nvPr/>
        </p:nvSpPr>
        <p:spPr>
          <a:xfrm>
            <a:off x="1892567" y="408791"/>
            <a:ext cx="4711544" cy="615553"/>
          </a:xfrm>
          <a:prstGeom prst="rect">
            <a:avLst/>
          </a:prstGeom>
          <a:noFill/>
        </p:spPr>
        <p:txBody>
          <a:bodyPr wrap="square" rtlCol="0">
            <a:spAutoFit/>
          </a:bodyPr>
          <a:lstStyle/>
          <a:p>
            <a:r>
              <a:rPr lang="en-US" sz="3400" dirty="0"/>
              <a:t>In other words </a:t>
            </a:r>
            <a:r>
              <a:rPr lang="en-US" sz="3400" b="1" dirty="0"/>
              <a:t>Gradient</a:t>
            </a:r>
          </a:p>
        </p:txBody>
      </p:sp>
    </p:spTree>
    <p:extLst>
      <p:ext uri="{BB962C8B-B14F-4D97-AF65-F5344CB8AC3E}">
        <p14:creationId xmlns:p14="http://schemas.microsoft.com/office/powerpoint/2010/main" val="1768893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3C1FC2-5E6F-427D-947B-257E2FBC06CD}"/>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129894" y="731520"/>
            <a:ext cx="8234564" cy="5768173"/>
          </a:xfrm>
        </p:spPr>
      </p:pic>
    </p:spTree>
    <p:extLst>
      <p:ext uri="{BB962C8B-B14F-4D97-AF65-F5344CB8AC3E}">
        <p14:creationId xmlns:p14="http://schemas.microsoft.com/office/powerpoint/2010/main" val="328558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A9424-9E7B-4D49-A01B-EE310E868FCF}"/>
              </a:ext>
            </a:extLst>
          </p:cNvPr>
          <p:cNvSpPr>
            <a:spLocks noGrp="1"/>
          </p:cNvSpPr>
          <p:nvPr>
            <p:ph idx="1"/>
          </p:nvPr>
        </p:nvSpPr>
        <p:spPr>
          <a:xfrm>
            <a:off x="393998" y="675042"/>
            <a:ext cx="11404003" cy="5507916"/>
          </a:xfrm>
        </p:spPr>
        <p:txBody>
          <a:bodyPr>
            <a:normAutofit/>
          </a:bodyPr>
          <a:lstStyle/>
          <a:p>
            <a:r>
              <a:rPr lang="en-US" sz="2500" dirty="0"/>
              <a:t>There is also something as known as a </a:t>
            </a:r>
            <a:r>
              <a:rPr lang="en-US" sz="2500" b="1" dirty="0"/>
              <a:t>Test error</a:t>
            </a:r>
            <a:r>
              <a:rPr lang="en-US" sz="2500" dirty="0"/>
              <a:t>. Because after you have learnt the chapter. I will give you an independent set of exercises, which might contain questions which are not seen in the textbook earlier.</a:t>
            </a:r>
          </a:p>
          <a:p>
            <a:pPr marL="0" indent="0">
              <a:buNone/>
            </a:pPr>
            <a:r>
              <a:rPr lang="en-US" sz="2500" dirty="0"/>
              <a:t> </a:t>
            </a:r>
          </a:p>
          <a:p>
            <a:r>
              <a:rPr lang="en-US" sz="2500" dirty="0"/>
              <a:t>Now I could ask you some other formula, which you should be able to give me answers, if you have learnt the chapter properly. So now, right now we are just talking about the training error; that means, getting all the formula in the chapter correctly, and our chapter is actually the training data which is given to you, this is what we are reading. </a:t>
            </a:r>
          </a:p>
          <a:p>
            <a:pPr marL="0" indent="0">
              <a:buNone/>
            </a:pPr>
            <a:endParaRPr lang="en-US" sz="2500" dirty="0"/>
          </a:p>
          <a:p>
            <a:r>
              <a:rPr lang="en-US" sz="2500" dirty="0"/>
              <a:t>So, this always going to be driven by an objective function, and our goal is just as we wanted to minimize the errors that we make on the formula given in the chapter. We want to minimize the errors on the training data; </a:t>
            </a:r>
          </a:p>
          <a:p>
            <a:endParaRPr lang="en-US" sz="2500" dirty="0"/>
          </a:p>
        </p:txBody>
      </p:sp>
    </p:spTree>
    <p:extLst>
      <p:ext uri="{BB962C8B-B14F-4D97-AF65-F5344CB8AC3E}">
        <p14:creationId xmlns:p14="http://schemas.microsoft.com/office/powerpoint/2010/main" val="2506696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D434FE-C52C-400D-B02E-19732FAF9AA5}"/>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051"/>
          <a:stretch/>
        </p:blipFill>
        <p:spPr>
          <a:xfrm>
            <a:off x="510304" y="935915"/>
            <a:ext cx="10103219" cy="5682111"/>
          </a:xfrm>
        </p:spPr>
      </p:pic>
      <p:sp>
        <p:nvSpPr>
          <p:cNvPr id="6" name="TextBox 5">
            <a:extLst>
              <a:ext uri="{FF2B5EF4-FFF2-40B4-BE49-F238E27FC236}">
                <a16:creationId xmlns:a16="http://schemas.microsoft.com/office/drawing/2014/main" id="{A5819559-B777-4CF0-9BD2-98F60D9B4947}"/>
              </a:ext>
            </a:extLst>
          </p:cNvPr>
          <p:cNvSpPr txBox="1"/>
          <p:nvPr/>
        </p:nvSpPr>
        <p:spPr>
          <a:xfrm>
            <a:off x="4561242" y="408791"/>
            <a:ext cx="6153374" cy="615553"/>
          </a:xfrm>
          <a:prstGeom prst="rect">
            <a:avLst/>
          </a:prstGeom>
          <a:noFill/>
        </p:spPr>
        <p:txBody>
          <a:bodyPr wrap="square" rtlCol="0">
            <a:spAutoFit/>
          </a:bodyPr>
          <a:lstStyle/>
          <a:p>
            <a:r>
              <a:rPr lang="en-US" sz="3400" dirty="0"/>
              <a:t>So let us calculate </a:t>
            </a:r>
            <a:r>
              <a:rPr lang="en-US" sz="3400" b="1" dirty="0"/>
              <a:t>Gradient</a:t>
            </a:r>
          </a:p>
        </p:txBody>
      </p:sp>
    </p:spTree>
    <p:extLst>
      <p:ext uri="{BB962C8B-B14F-4D97-AF65-F5344CB8AC3E}">
        <p14:creationId xmlns:p14="http://schemas.microsoft.com/office/powerpoint/2010/main" val="878015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2FD8C49-A492-4A8E-9400-09CF179DBC91}"/>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189"/>
          <a:stretch/>
        </p:blipFill>
        <p:spPr>
          <a:xfrm>
            <a:off x="0" y="709552"/>
            <a:ext cx="12192000" cy="5438896"/>
          </a:xfrm>
        </p:spPr>
      </p:pic>
    </p:spTree>
    <p:extLst>
      <p:ext uri="{BB962C8B-B14F-4D97-AF65-F5344CB8AC3E}">
        <p14:creationId xmlns:p14="http://schemas.microsoft.com/office/powerpoint/2010/main" val="1370422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FA960BB-3E33-4F81-A074-14CC9DA3822A}"/>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682815"/>
            <a:ext cx="12192000" cy="5492370"/>
          </a:xfrm>
        </p:spPr>
      </p:pic>
    </p:spTree>
    <p:extLst>
      <p:ext uri="{BB962C8B-B14F-4D97-AF65-F5344CB8AC3E}">
        <p14:creationId xmlns:p14="http://schemas.microsoft.com/office/powerpoint/2010/main" val="823988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EE995BA-C0C5-44B7-A920-63249F3B1F94}"/>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30007"/>
            <a:ext cx="12192000" cy="5397985"/>
          </a:xfrm>
        </p:spPr>
      </p:pic>
    </p:spTree>
    <p:extLst>
      <p:ext uri="{BB962C8B-B14F-4D97-AF65-F5344CB8AC3E}">
        <p14:creationId xmlns:p14="http://schemas.microsoft.com/office/powerpoint/2010/main" val="1558852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4179492-5244-4261-B7BF-AD00DC05E257}"/>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955"/>
          <a:stretch/>
        </p:blipFill>
        <p:spPr>
          <a:xfrm>
            <a:off x="0" y="749725"/>
            <a:ext cx="12192000" cy="5358550"/>
          </a:xfrm>
        </p:spPr>
      </p:pic>
    </p:spTree>
    <p:extLst>
      <p:ext uri="{BB962C8B-B14F-4D97-AF65-F5344CB8AC3E}">
        <p14:creationId xmlns:p14="http://schemas.microsoft.com/office/powerpoint/2010/main" val="3567728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CBA65D2-CCB6-4E6B-A5E7-47FD5664F4EC}"/>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65699"/>
            <a:ext cx="12192000" cy="5326602"/>
          </a:xfrm>
        </p:spPr>
      </p:pic>
    </p:spTree>
    <p:extLst>
      <p:ext uri="{BB962C8B-B14F-4D97-AF65-F5344CB8AC3E}">
        <p14:creationId xmlns:p14="http://schemas.microsoft.com/office/powerpoint/2010/main" val="3067763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F8D0C95-EC6E-4DEF-98A6-CF43D529E794}"/>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668298"/>
            <a:ext cx="12192000" cy="5521404"/>
          </a:xfrm>
        </p:spPr>
      </p:pic>
    </p:spTree>
    <p:extLst>
      <p:ext uri="{BB962C8B-B14F-4D97-AF65-F5344CB8AC3E}">
        <p14:creationId xmlns:p14="http://schemas.microsoft.com/office/powerpoint/2010/main" val="3721152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B54A015-37C5-4488-86A9-E559491BD339}"/>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679174"/>
            <a:ext cx="12192000" cy="5499652"/>
          </a:xfrm>
        </p:spPr>
      </p:pic>
    </p:spTree>
    <p:extLst>
      <p:ext uri="{BB962C8B-B14F-4D97-AF65-F5344CB8AC3E}">
        <p14:creationId xmlns:p14="http://schemas.microsoft.com/office/powerpoint/2010/main" val="2422954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5364D3E-7C35-41B6-A168-3D7D3137F50F}"/>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740"/>
          <a:stretch/>
        </p:blipFill>
        <p:spPr>
          <a:xfrm>
            <a:off x="0" y="671939"/>
            <a:ext cx="12192000" cy="5514122"/>
          </a:xfrm>
        </p:spPr>
      </p:pic>
    </p:spTree>
    <p:extLst>
      <p:ext uri="{BB962C8B-B14F-4D97-AF65-F5344CB8AC3E}">
        <p14:creationId xmlns:p14="http://schemas.microsoft.com/office/powerpoint/2010/main" val="106407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10D6206-F74E-4853-8559-4F67B966E2FE}"/>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693786"/>
            <a:ext cx="12192000" cy="5470428"/>
          </a:xfrm>
        </p:spPr>
      </p:pic>
    </p:spTree>
    <p:extLst>
      <p:ext uri="{BB962C8B-B14F-4D97-AF65-F5344CB8AC3E}">
        <p14:creationId xmlns:p14="http://schemas.microsoft.com/office/powerpoint/2010/main" val="2808556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D03-F704-46A4-8519-1752C771C976}"/>
              </a:ext>
            </a:extLst>
          </p:cNvPr>
          <p:cNvSpPr>
            <a:spLocks noGrp="1"/>
          </p:cNvSpPr>
          <p:nvPr>
            <p:ph type="title"/>
          </p:nvPr>
        </p:nvSpPr>
        <p:spPr>
          <a:xfrm>
            <a:off x="440167" y="293444"/>
            <a:ext cx="7014882" cy="775186"/>
          </a:xfrm>
        </p:spPr>
        <p:txBody>
          <a:bodyPr/>
          <a:lstStyle/>
          <a:p>
            <a:r>
              <a:rPr lang="en-US" b="1" dirty="0"/>
              <a:t>Consider our movie example</a:t>
            </a:r>
          </a:p>
        </p:txBody>
      </p:sp>
      <p:pic>
        <p:nvPicPr>
          <p:cNvPr id="5" name="Content Placeholder 4">
            <a:extLst>
              <a:ext uri="{FF2B5EF4-FFF2-40B4-BE49-F238E27FC236}">
                <a16:creationId xmlns:a16="http://schemas.microsoft.com/office/drawing/2014/main" id="{DD146486-51C4-4DAF-A514-764E11C333EC}"/>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8518" t="74004" r="49403" b="3624"/>
          <a:stretch/>
        </p:blipFill>
        <p:spPr>
          <a:xfrm>
            <a:off x="3797000" y="5055531"/>
            <a:ext cx="1377429" cy="1212000"/>
          </a:xfrm>
        </p:spPr>
      </p:pic>
      <p:sp>
        <p:nvSpPr>
          <p:cNvPr id="6" name="TextBox 5">
            <a:extLst>
              <a:ext uri="{FF2B5EF4-FFF2-40B4-BE49-F238E27FC236}">
                <a16:creationId xmlns:a16="http://schemas.microsoft.com/office/drawing/2014/main" id="{C6B0FA97-5020-4AB4-9B5A-D27DF29B884E}"/>
              </a:ext>
            </a:extLst>
          </p:cNvPr>
          <p:cNvSpPr txBox="1"/>
          <p:nvPr/>
        </p:nvSpPr>
        <p:spPr>
          <a:xfrm>
            <a:off x="344245" y="1495313"/>
            <a:ext cx="11230983" cy="3447098"/>
          </a:xfrm>
          <a:prstGeom prst="rect">
            <a:avLst/>
          </a:prstGeom>
          <a:noFill/>
        </p:spPr>
        <p:txBody>
          <a:bodyPr wrap="square" rtlCol="0">
            <a:spAutoFit/>
          </a:bodyPr>
          <a:lstStyle/>
          <a:p>
            <a:pPr marL="285750" indent="-285750">
              <a:buFont typeface="Arial" panose="020B0604020202020204" pitchFamily="34" charset="0"/>
              <a:buChar char="•"/>
            </a:pPr>
            <a:r>
              <a:rPr lang="en-US" b="1" dirty="0"/>
              <a:t>Data: </a:t>
            </a:r>
            <a:r>
              <a:rPr lang="en-US" dirty="0"/>
              <a:t>{</a:t>
            </a:r>
            <a:r>
              <a:rPr lang="en-US" sz="2000" dirty="0"/>
              <a:t>x</a:t>
            </a:r>
            <a:r>
              <a:rPr lang="en-US" sz="2000" baseline="-25000" dirty="0"/>
              <a:t>i</a:t>
            </a:r>
            <a:r>
              <a:rPr lang="en-US" dirty="0"/>
              <a:t> = movie, </a:t>
            </a:r>
            <a:r>
              <a:rPr lang="en-US" sz="2000" dirty="0"/>
              <a:t>y</a:t>
            </a:r>
            <a:r>
              <a:rPr lang="en-US" sz="2000" baseline="-25000" dirty="0"/>
              <a:t>i</a:t>
            </a:r>
            <a:r>
              <a:rPr lang="en-US" dirty="0"/>
              <a:t> = like/dislike} </a:t>
            </a:r>
            <a:r>
              <a:rPr lang="en-US" sz="2000" baseline="30000" dirty="0"/>
              <a:t>n</a:t>
            </a:r>
            <a:r>
              <a:rPr lang="en-US" sz="2000" baseline="-25000" dirty="0"/>
              <a:t>i=1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Model: </a:t>
            </a:r>
            <a:r>
              <a:rPr lang="en-US" dirty="0"/>
              <a:t>Our approximation of the relation between x and y( the probability of liking a movie)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Parameter: </a:t>
            </a:r>
            <a:r>
              <a:rPr lang="en-US" dirty="0"/>
              <a:t>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Learning algorithm: </a:t>
            </a:r>
            <a:r>
              <a:rPr lang="en-US" dirty="0"/>
              <a:t>Gradient Descent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Objective/Loss/Error function: </a:t>
            </a:r>
            <a:r>
              <a:rPr lang="en-US" dirty="0"/>
              <a:t>One possibility is </a:t>
            </a:r>
          </a:p>
        </p:txBody>
      </p:sp>
      <p:pic>
        <p:nvPicPr>
          <p:cNvPr id="10" name="Picture 9">
            <a:extLst>
              <a:ext uri="{FF2B5EF4-FFF2-40B4-BE49-F238E27FC236}">
                <a16:creationId xmlns:a16="http://schemas.microsoft.com/office/drawing/2014/main" id="{0564FB6C-3D2B-4DE2-A3F9-4C82FB40E82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8646" t="27964" r="52686" b="57933"/>
          <a:stretch/>
        </p:blipFill>
        <p:spPr>
          <a:xfrm>
            <a:off x="4094810" y="2484210"/>
            <a:ext cx="950527" cy="734652"/>
          </a:xfrm>
          <a:prstGeom prst="rect">
            <a:avLst/>
          </a:prstGeom>
        </p:spPr>
      </p:pic>
      <p:pic>
        <p:nvPicPr>
          <p:cNvPr id="12" name="Picture 11">
            <a:extLst>
              <a:ext uri="{FF2B5EF4-FFF2-40B4-BE49-F238E27FC236}">
                <a16:creationId xmlns:a16="http://schemas.microsoft.com/office/drawing/2014/main" id="{B86BF716-EAE6-422B-B019-BB34CCF2E4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090"/>
          <a:stretch/>
        </p:blipFill>
        <p:spPr>
          <a:xfrm>
            <a:off x="5186618" y="4942411"/>
            <a:ext cx="2268431" cy="1509025"/>
          </a:xfrm>
          <a:prstGeom prst="rect">
            <a:avLst/>
          </a:prstGeom>
        </p:spPr>
      </p:pic>
      <p:pic>
        <p:nvPicPr>
          <p:cNvPr id="14" name="Picture 13">
            <a:extLst>
              <a:ext uri="{FF2B5EF4-FFF2-40B4-BE49-F238E27FC236}">
                <a16:creationId xmlns:a16="http://schemas.microsoft.com/office/drawing/2014/main" id="{394EDBA6-2B8E-423A-9087-BC23FC931D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7399" t="5417" r="31223" b="57988"/>
          <a:stretch/>
        </p:blipFill>
        <p:spPr>
          <a:xfrm>
            <a:off x="5057790" y="2694348"/>
            <a:ext cx="1581179" cy="734652"/>
          </a:xfrm>
          <a:prstGeom prst="rect">
            <a:avLst/>
          </a:prstGeom>
        </p:spPr>
      </p:pic>
    </p:spTree>
    <p:extLst>
      <p:ext uri="{BB962C8B-B14F-4D97-AF65-F5344CB8AC3E}">
        <p14:creationId xmlns:p14="http://schemas.microsoft.com/office/powerpoint/2010/main" val="379417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3085B70-15D6-4EDF-8799-936D704FAE8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24065"/>
            <a:ext cx="12192000" cy="5409870"/>
          </a:xfrm>
        </p:spPr>
      </p:pic>
    </p:spTree>
    <p:extLst>
      <p:ext uri="{BB962C8B-B14F-4D97-AF65-F5344CB8AC3E}">
        <p14:creationId xmlns:p14="http://schemas.microsoft.com/office/powerpoint/2010/main" val="1722765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E968FA3-9112-444B-AF53-9032B5BE73B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04272"/>
            <a:ext cx="12192000" cy="5449455"/>
          </a:xfrm>
        </p:spPr>
      </p:pic>
    </p:spTree>
    <p:extLst>
      <p:ext uri="{BB962C8B-B14F-4D97-AF65-F5344CB8AC3E}">
        <p14:creationId xmlns:p14="http://schemas.microsoft.com/office/powerpoint/2010/main" val="538610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15693E2-915D-4CC3-B4CC-72CA9A020DB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03416"/>
            <a:ext cx="12192000" cy="5451167"/>
          </a:xfrm>
        </p:spPr>
      </p:pic>
    </p:spTree>
    <p:extLst>
      <p:ext uri="{BB962C8B-B14F-4D97-AF65-F5344CB8AC3E}">
        <p14:creationId xmlns:p14="http://schemas.microsoft.com/office/powerpoint/2010/main" val="2484471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1702634-2D35-40A4-A50C-700C230E19CC}"/>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628316"/>
            <a:ext cx="12192000" cy="5601368"/>
          </a:xfrm>
        </p:spPr>
      </p:pic>
    </p:spTree>
    <p:extLst>
      <p:ext uri="{BB962C8B-B14F-4D97-AF65-F5344CB8AC3E}">
        <p14:creationId xmlns:p14="http://schemas.microsoft.com/office/powerpoint/2010/main" val="1654789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11C7EF-81B5-46F5-A7E1-6BA40C1F191F}"/>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04121"/>
            <a:ext cx="12192000" cy="5449757"/>
          </a:xfrm>
        </p:spPr>
      </p:pic>
    </p:spTree>
    <p:extLst>
      <p:ext uri="{BB962C8B-B14F-4D97-AF65-F5344CB8AC3E}">
        <p14:creationId xmlns:p14="http://schemas.microsoft.com/office/powerpoint/2010/main" val="1332117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D5B67C-417B-4FA2-84C0-FA75720C2B22}"/>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13026"/>
            <a:ext cx="12192000" cy="5431948"/>
          </a:xfrm>
        </p:spPr>
      </p:pic>
    </p:spTree>
    <p:extLst>
      <p:ext uri="{BB962C8B-B14F-4D97-AF65-F5344CB8AC3E}">
        <p14:creationId xmlns:p14="http://schemas.microsoft.com/office/powerpoint/2010/main" val="3946035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32D766-0AAC-4FAB-9C80-EB81034B5377}"/>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27739"/>
            <a:ext cx="12192000" cy="5402522"/>
          </a:xfrm>
        </p:spPr>
      </p:pic>
    </p:spTree>
    <p:extLst>
      <p:ext uri="{BB962C8B-B14F-4D97-AF65-F5344CB8AC3E}">
        <p14:creationId xmlns:p14="http://schemas.microsoft.com/office/powerpoint/2010/main" val="1441012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285E43-FB57-47F9-83BF-1D2DA9304FBA}"/>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15254"/>
            <a:ext cx="12192000" cy="5427492"/>
          </a:xfrm>
        </p:spPr>
      </p:pic>
    </p:spTree>
    <p:extLst>
      <p:ext uri="{BB962C8B-B14F-4D97-AF65-F5344CB8AC3E}">
        <p14:creationId xmlns:p14="http://schemas.microsoft.com/office/powerpoint/2010/main" val="107102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20A327-2EC5-4B5B-A78C-119B81B6FE3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171620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0B94E7-8A3C-4096-938A-6C2C7014C736}"/>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 y="1"/>
            <a:ext cx="12192001" cy="6858000"/>
          </a:xfrm>
        </p:spPr>
      </p:pic>
    </p:spTree>
    <p:extLst>
      <p:ext uri="{BB962C8B-B14F-4D97-AF65-F5344CB8AC3E}">
        <p14:creationId xmlns:p14="http://schemas.microsoft.com/office/powerpoint/2010/main" val="301788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28CE-42F6-47F5-9BD5-1EFAA4B493BE}"/>
              </a:ext>
            </a:extLst>
          </p:cNvPr>
          <p:cNvSpPr>
            <a:spLocks noGrp="1"/>
          </p:cNvSpPr>
          <p:nvPr>
            <p:ph type="title"/>
          </p:nvPr>
        </p:nvSpPr>
        <p:spPr>
          <a:xfrm>
            <a:off x="354106" y="304202"/>
            <a:ext cx="5175325" cy="753670"/>
          </a:xfrm>
        </p:spPr>
        <p:txBody>
          <a:bodyPr/>
          <a:lstStyle/>
          <a:p>
            <a:r>
              <a:rPr lang="en-US" b="1" dirty="0"/>
              <a:t>Learning parameters</a:t>
            </a:r>
          </a:p>
        </p:txBody>
      </p:sp>
      <p:sp>
        <p:nvSpPr>
          <p:cNvPr id="6" name="TextBox 5">
            <a:extLst>
              <a:ext uri="{FF2B5EF4-FFF2-40B4-BE49-F238E27FC236}">
                <a16:creationId xmlns:a16="http://schemas.microsoft.com/office/drawing/2014/main" id="{27101CA7-C4D1-4CAD-BCF2-2F40700C9E0C}"/>
              </a:ext>
            </a:extLst>
          </p:cNvPr>
          <p:cNvSpPr txBox="1"/>
          <p:nvPr/>
        </p:nvSpPr>
        <p:spPr>
          <a:xfrm>
            <a:off x="6225092" y="2921116"/>
            <a:ext cx="5048922"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Keeping this supervised learning setup in mind we will now focus on this model and discuss an algorithm for learning the parameters of this model from some given data using an objective function.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σ</a:t>
            </a:r>
            <a:r>
              <a:rPr lang="en-US" sz="2000" dirty="0"/>
              <a:t> stands for sigmoid function.</a:t>
            </a:r>
          </a:p>
        </p:txBody>
      </p:sp>
      <p:pic>
        <p:nvPicPr>
          <p:cNvPr id="8" name="Content Placeholder 7" descr="Capture4.PNG"/>
          <p:cNvPicPr>
            <a:picLocks noGrp="1" noChangeAspect="1"/>
          </p:cNvPicPr>
          <p:nvPr>
            <p:ph idx="1"/>
          </p:nvPr>
        </p:nvPicPr>
        <p:blipFill>
          <a:blip r:embed="rId2" cstate="print"/>
          <a:stretch>
            <a:fillRect/>
          </a:stretch>
        </p:blipFill>
        <p:spPr>
          <a:xfrm>
            <a:off x="531902" y="1936962"/>
            <a:ext cx="5150133" cy="4342815"/>
          </a:xfrm>
        </p:spPr>
      </p:pic>
    </p:spTree>
    <p:extLst>
      <p:ext uri="{BB962C8B-B14F-4D97-AF65-F5344CB8AC3E}">
        <p14:creationId xmlns:p14="http://schemas.microsoft.com/office/powerpoint/2010/main" val="2495102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A1A37D3-929B-4774-A081-5EA423879E0D}"/>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089"/>
          <a:stretch/>
        </p:blipFill>
        <p:spPr>
          <a:xfrm>
            <a:off x="0" y="762247"/>
            <a:ext cx="12187202" cy="5333506"/>
          </a:xfrm>
        </p:spPr>
      </p:pic>
    </p:spTree>
    <p:extLst>
      <p:ext uri="{BB962C8B-B14F-4D97-AF65-F5344CB8AC3E}">
        <p14:creationId xmlns:p14="http://schemas.microsoft.com/office/powerpoint/2010/main" val="26803574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392C77-B6F3-4C77-AB8D-2B8F94420BB2}"/>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39502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F5DB28-7B25-4649-9DF6-EDCB59E228F9}"/>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198705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45D98C-F528-4D11-994E-60E8097E6C94}"/>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99650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12D77B-CA50-4097-8AAF-5A0EF86BCF8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2778" b="89583" l="703" r="100000">
                        <a14:foregroundMark x1="26875" y1="71528" x2="47344" y2="8472"/>
                        <a14:foregroundMark x1="27344" y1="36111" x2="33906" y2="11944"/>
                        <a14:foregroundMark x1="33906" y1="11944" x2="21406" y2="14444"/>
                        <a14:foregroundMark x1="21406" y1="14444" x2="20469" y2="34861"/>
                        <a14:foregroundMark x1="20469" y1="34861" x2="26406" y2="35972"/>
                        <a14:foregroundMark x1="781" y1="5694" x2="2969" y2="90139"/>
                        <a14:foregroundMark x1="2891" y1="89722" x2="43750" y2="80833"/>
                        <a14:foregroundMark x1="43750" y1="80833" x2="39531" y2="54583"/>
                        <a14:foregroundMark x1="39531" y1="54583" x2="46094" y2="35972"/>
                        <a14:foregroundMark x1="45703" y1="36806" x2="52266" y2="31389"/>
                        <a14:foregroundMark x1="52266" y1="31389" x2="70469" y2="30694"/>
                        <a14:foregroundMark x1="70469" y1="30694" x2="68750" y2="5972"/>
                        <a14:foregroundMark x1="68750" y1="5972" x2="703" y2="6111"/>
                        <a14:foregroundMark x1="3594" y1="14722" x2="22422" y2="8750"/>
                        <a14:foregroundMark x1="21250" y1="8889" x2="62266" y2="10417"/>
                        <a14:foregroundMark x1="63203" y1="10417" x2="66016" y2="10556"/>
                        <a14:foregroundMark x1="2500" y1="10417" x2="4766" y2="12083"/>
                        <a14:foregroundMark x1="25781" y1="31944" x2="35469" y2="22778"/>
                        <a14:foregroundMark x1="36406" y1="18333" x2="64375" y2="18611"/>
                        <a14:foregroundMark x1="43906" y1="27083" x2="63828" y2="27083"/>
                        <a14:foregroundMark x1="3438" y1="48472" x2="9844" y2="48194"/>
                      </a14:backgroundRemoval>
                    </a14:imgEffect>
                  </a14:imgLayer>
                </a14:imgProps>
              </a:ext>
              <a:ext uri="{28A0092B-C50C-407E-A947-70E740481C1C}">
                <a14:useLocalDpi xmlns:a14="http://schemas.microsoft.com/office/drawing/2010/main" val="0"/>
              </a:ext>
            </a:extLst>
          </a:blip>
          <a:stretch>
            <a:fillRect/>
          </a:stretch>
        </p:blipFill>
        <p:spPr>
          <a:xfrm>
            <a:off x="0" y="0"/>
            <a:ext cx="12192000" cy="6858000"/>
          </a:xfrm>
          <a:solidFill>
            <a:srgbClr val="FFFFFF"/>
          </a:solidFill>
        </p:spPr>
      </p:pic>
      <p:sp>
        <p:nvSpPr>
          <p:cNvPr id="9" name="Rectangle 8">
            <a:extLst>
              <a:ext uri="{FF2B5EF4-FFF2-40B4-BE49-F238E27FC236}">
                <a16:creationId xmlns:a16="http://schemas.microsoft.com/office/drawing/2014/main" id="{150CB913-0C24-46D7-B6D0-607D9C17BD79}"/>
              </a:ext>
            </a:extLst>
          </p:cNvPr>
          <p:cNvSpPr/>
          <p:nvPr/>
        </p:nvSpPr>
        <p:spPr>
          <a:xfrm>
            <a:off x="5152913" y="3429000"/>
            <a:ext cx="943087" cy="271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914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EC3428-2662-438C-9709-A4CB84710C3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052251" cy="6779391"/>
          </a:xfrm>
        </p:spPr>
      </p:pic>
    </p:spTree>
    <p:extLst>
      <p:ext uri="{BB962C8B-B14F-4D97-AF65-F5344CB8AC3E}">
        <p14:creationId xmlns:p14="http://schemas.microsoft.com/office/powerpoint/2010/main" val="3378734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444C69-770F-4EDC-811E-CDCD511F9C15}"/>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020" r="1137"/>
          <a:stretch/>
        </p:blipFill>
        <p:spPr>
          <a:xfrm>
            <a:off x="102279" y="882127"/>
            <a:ext cx="12089721" cy="5620871"/>
          </a:xfrm>
        </p:spPr>
      </p:pic>
    </p:spTree>
    <p:extLst>
      <p:ext uri="{BB962C8B-B14F-4D97-AF65-F5344CB8AC3E}">
        <p14:creationId xmlns:p14="http://schemas.microsoft.com/office/powerpoint/2010/main" val="2914012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1DDC74-9F72-44C0-B8A8-1B46CDC2138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93919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A8D4A7-D475-4FD7-A7E1-4598ACCF94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76397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3266F1-6292-4398-8C18-330C78A3DB6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97761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BC2FDE-E9C7-41C5-9E44-21CFD9BA105A}"/>
              </a:ext>
            </a:extLst>
          </p:cNvPr>
          <p:cNvSpPr txBox="1"/>
          <p:nvPr/>
        </p:nvSpPr>
        <p:spPr>
          <a:xfrm>
            <a:off x="663779" y="1024906"/>
            <a:ext cx="1118039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For ease of explanation, we will consider a very simplified version of the model having just 1 input.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From now onwards we will refer w</a:t>
            </a:r>
            <a:r>
              <a:rPr lang="en-US" sz="2000" baseline="-25000" dirty="0"/>
              <a:t>0</a:t>
            </a:r>
            <a:r>
              <a:rPr lang="en-US" sz="2000" dirty="0"/>
              <a:t> as b (bias).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Lastly, instead of considering the problem of predicting like/dislike, we will assume that we want to predict </a:t>
            </a:r>
            <a:r>
              <a:rPr lang="en-US" sz="2000" b="1" i="1" dirty="0"/>
              <a:t>criticsRating</a:t>
            </a:r>
            <a:r>
              <a:rPr lang="en-US" sz="2000" b="1" dirty="0"/>
              <a:t> (y) </a:t>
            </a:r>
            <a:r>
              <a:rPr lang="en-US" sz="2000" dirty="0"/>
              <a:t>given </a:t>
            </a:r>
            <a:r>
              <a:rPr lang="en-US" sz="2000" b="1" i="1" dirty="0"/>
              <a:t>imdbRating </a:t>
            </a:r>
            <a:r>
              <a:rPr lang="en-US" sz="2000" b="1" dirty="0"/>
              <a:t>(x).</a:t>
            </a:r>
          </a:p>
        </p:txBody>
      </p:sp>
      <p:pic>
        <p:nvPicPr>
          <p:cNvPr id="10" name="Content Placeholder 9">
            <a:extLst>
              <a:ext uri="{FF2B5EF4-FFF2-40B4-BE49-F238E27FC236}">
                <a16:creationId xmlns:a16="http://schemas.microsoft.com/office/drawing/2014/main" id="{094AA90A-235B-4EA4-A609-9DA55B357387}"/>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63779" y="3625161"/>
            <a:ext cx="4610504" cy="2474259"/>
          </a:xfrm>
        </p:spPr>
      </p:pic>
      <p:pic>
        <p:nvPicPr>
          <p:cNvPr id="11" name="Picture 10">
            <a:extLst>
              <a:ext uri="{FF2B5EF4-FFF2-40B4-BE49-F238E27FC236}">
                <a16:creationId xmlns:a16="http://schemas.microsoft.com/office/drawing/2014/main" id="{EA732343-BC95-4D8E-9DD3-83DBBF7ECD2F}"/>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150914" y="3810864"/>
            <a:ext cx="4377307" cy="2444708"/>
          </a:xfrm>
          <a:prstGeom prst="rect">
            <a:avLst/>
          </a:prstGeom>
        </p:spPr>
      </p:pic>
    </p:spTree>
    <p:extLst>
      <p:ext uri="{BB962C8B-B14F-4D97-AF65-F5344CB8AC3E}">
        <p14:creationId xmlns:p14="http://schemas.microsoft.com/office/powerpoint/2010/main" val="2899486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71ED7B-DDD4-4DBB-98B8-6FD6D7247A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1994876" cy="6747118"/>
          </a:xfrm>
        </p:spPr>
      </p:pic>
    </p:spTree>
    <p:extLst>
      <p:ext uri="{BB962C8B-B14F-4D97-AF65-F5344CB8AC3E}">
        <p14:creationId xmlns:p14="http://schemas.microsoft.com/office/powerpoint/2010/main" val="2338494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3B4470-725B-4111-BA18-EC537E94292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509031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587E06-F215-49C7-A4EC-4BC9ACD8E40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1440261" cy="6435147"/>
          </a:xfrm>
        </p:spPr>
      </p:pic>
    </p:spTree>
    <p:extLst>
      <p:ext uri="{BB962C8B-B14F-4D97-AF65-F5344CB8AC3E}">
        <p14:creationId xmlns:p14="http://schemas.microsoft.com/office/powerpoint/2010/main" val="4154881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5D6185-3F4E-4718-9367-EB258317F2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792935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113832-4517-476C-A97F-D5E6AF8BDD3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007269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B5C7C9-9701-4C03-A09B-F97EABFBEB4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310826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5DA1C7-F369-4B44-BADC-E2E838E3EDF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87966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DF2EB5-1932-4C08-8C90-D07F9407989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68460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F6B1EB-E4E0-4368-AF74-5DD18FB8CA9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219271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184502-E1C2-4D47-A17B-FE587648573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9996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EAABCF-0B63-408F-A7B2-343153201BAA}"/>
              </a:ext>
            </a:extLst>
          </p:cNvPr>
          <p:cNvSpPr>
            <a:spLocks noGrp="1"/>
          </p:cNvSpPr>
          <p:nvPr>
            <p:ph idx="1"/>
          </p:nvPr>
        </p:nvSpPr>
        <p:spPr>
          <a:xfrm>
            <a:off x="375622" y="809027"/>
            <a:ext cx="6390940" cy="6048973"/>
          </a:xfrm>
        </p:spPr>
        <p:txBody>
          <a:bodyPr>
            <a:normAutofit lnSpcReduction="10000"/>
          </a:bodyPr>
          <a:lstStyle/>
          <a:p>
            <a:pPr marL="0" indent="0">
              <a:buNone/>
            </a:pPr>
            <a:r>
              <a:rPr lang="en-US" b="1" dirty="0"/>
              <a:t>What does it mean to train the network?</a:t>
            </a:r>
          </a:p>
          <a:p>
            <a:pPr marL="0" indent="0">
              <a:buNone/>
            </a:pPr>
            <a:endParaRPr lang="en-US" dirty="0"/>
          </a:p>
          <a:p>
            <a:r>
              <a:rPr lang="en-US" dirty="0"/>
              <a:t>Suppose we train the network with (x,y) = (0.5, 0.2) and (2.5, 0.9)</a:t>
            </a:r>
          </a:p>
          <a:p>
            <a:r>
              <a:rPr lang="en-US" dirty="0"/>
              <a:t>At the end of training we expect to find w* and b* such that :</a:t>
            </a:r>
          </a:p>
          <a:p>
            <a:r>
              <a:rPr lang="en-US" dirty="0"/>
              <a:t>f(0.5)      0.2 and f(2.5)      0.9.</a:t>
            </a:r>
          </a:p>
          <a:p>
            <a:endParaRPr lang="en-US" dirty="0"/>
          </a:p>
          <a:p>
            <a:pPr marL="0" indent="0">
              <a:buNone/>
            </a:pPr>
            <a:r>
              <a:rPr lang="en-US" b="1" dirty="0"/>
              <a:t>In other words..</a:t>
            </a:r>
          </a:p>
          <a:p>
            <a:pPr marL="0" indent="0">
              <a:buNone/>
            </a:pPr>
            <a:endParaRPr lang="en-US" dirty="0"/>
          </a:p>
          <a:p>
            <a:r>
              <a:rPr lang="en-US" dirty="0"/>
              <a:t>We hope to find a sigmoid function such that (0.5,0.2) and (2.5,0.9) lie on this sigmoid curve.</a:t>
            </a:r>
          </a:p>
        </p:txBody>
      </p:sp>
      <p:cxnSp>
        <p:nvCxnSpPr>
          <p:cNvPr id="5" name="Straight Arrow Connector 4">
            <a:extLst>
              <a:ext uri="{FF2B5EF4-FFF2-40B4-BE49-F238E27FC236}">
                <a16:creationId xmlns:a16="http://schemas.microsoft.com/office/drawing/2014/main" id="{30942541-6093-4FFB-9567-EE6DBCE9313A}"/>
              </a:ext>
            </a:extLst>
          </p:cNvPr>
          <p:cNvCxnSpPr/>
          <p:nvPr/>
        </p:nvCxnSpPr>
        <p:spPr>
          <a:xfrm>
            <a:off x="1538344" y="3571539"/>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7147C6F-13BC-4D2D-BFFA-7E9B2EF29F96}"/>
              </a:ext>
            </a:extLst>
          </p:cNvPr>
          <p:cNvCxnSpPr/>
          <p:nvPr/>
        </p:nvCxnSpPr>
        <p:spPr>
          <a:xfrm>
            <a:off x="3949850" y="3582296"/>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Picture 6" descr="Capture5.PNG"/>
          <p:cNvPicPr>
            <a:picLocks noChangeAspect="1"/>
          </p:cNvPicPr>
          <p:nvPr/>
        </p:nvPicPr>
        <p:blipFill>
          <a:blip r:embed="rId2" cstate="print"/>
          <a:stretch>
            <a:fillRect/>
          </a:stretch>
        </p:blipFill>
        <p:spPr>
          <a:xfrm>
            <a:off x="6696635" y="2529831"/>
            <a:ext cx="5266765" cy="4069076"/>
          </a:xfrm>
          <a:prstGeom prst="rect">
            <a:avLst/>
          </a:prstGeom>
        </p:spPr>
      </p:pic>
    </p:spTree>
    <p:extLst>
      <p:ext uri="{BB962C8B-B14F-4D97-AF65-F5344CB8AC3E}">
        <p14:creationId xmlns:p14="http://schemas.microsoft.com/office/powerpoint/2010/main" val="4233532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002778-E465-4A3E-BF80-C0CFF078AC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848678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DF740A9-602A-4388-8E9F-9FB69D7D9D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797001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830512-4350-4089-915E-164B167F23D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051406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64C4A4-27E3-41A9-8694-0F4D5A9DFA8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201794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0D974E-9998-4AE1-AA57-C6ADC87C2A6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60830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68FCAA-BC17-494F-BA7C-536AD3AA323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02109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64FA52-137F-4CD5-A82A-F2803257B9E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45139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0859F5-6610-4CA1-8773-443CCDFA1D3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521538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6BC21B-03CE-4647-A6C2-A3916852374A}"/>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905" b="95000" l="426" r="99681">
                        <a14:foregroundMark x1="1065" y1="5476" x2="3301" y2="90714"/>
                        <a14:foregroundMark x1="3301" y1="90714" x2="50160" y2="93095"/>
                        <a14:foregroundMark x1="50373" y1="93095" x2="96699" y2="87619"/>
                        <a14:foregroundMark x1="96699" y1="87619" x2="84771" y2="19286"/>
                        <a14:foregroundMark x1="84771" y1="19286" x2="958" y2="5476"/>
                        <a14:foregroundMark x1="7242" y1="11905" x2="43450" y2="48095"/>
                        <a14:foregroundMark x1="23536" y1="65952" x2="69649" y2="11905"/>
                        <a14:foregroundMark x1="65815" y1="48095" x2="10756" y2="51667"/>
                        <a14:foregroundMark x1="12247" y1="61667" x2="45900" y2="11667"/>
                        <a14:foregroundMark x1="11502" y1="26667" x2="48882" y2="3571"/>
                        <a14:foregroundMark x1="50905" y1="3810" x2="90096" y2="39524"/>
                        <a14:foregroundMark x1="87007" y1="12857" x2="99468" y2="25476"/>
                        <a14:foregroundMark x1="94782" y1="20952" x2="88498" y2="66429"/>
                        <a14:foregroundMark x1="89563" y1="29286" x2="96379" y2="33571"/>
                        <a14:foregroundMark x1="96379" y1="33571" x2="96060" y2="58333"/>
                        <a14:foregroundMark x1="96060" y1="58333" x2="95101" y2="75000"/>
                        <a14:foregroundMark x1="95101" y1="75000" x2="99681" y2="76190"/>
                        <a14:foregroundMark x1="97444" y1="58095" x2="99255" y2="69048"/>
                        <a14:foregroundMark x1="44728" y1="48095" x2="71353" y2="26190"/>
                        <a14:foregroundMark x1="23749" y1="36190" x2="53568" y2="20476"/>
                        <a14:foregroundMark x1="5218" y1="9048" x2="6390" y2="70000"/>
                        <a14:foregroundMark x1="8307" y1="22857" x2="26198" y2="35714"/>
                        <a14:foregroundMark x1="17359" y1="24286" x2="17252" y2="46905"/>
                        <a14:foregroundMark x1="15655" y1="24762" x2="13525" y2="51667"/>
                        <a14:foregroundMark x1="13632" y1="51905" x2="30458" y2="85714"/>
                        <a14:foregroundMark x1="12886" y1="66667" x2="37700" y2="84048"/>
                        <a14:foregroundMark x1="12354" y1="81667" x2="53035" y2="80952"/>
                        <a14:foregroundMark x1="25879" y1="75714" x2="50160" y2="78333"/>
                        <a14:foregroundMark x1="21086" y1="89762" x2="36315" y2="86429"/>
                        <a14:foregroundMark x1="26518" y1="72143" x2="53248" y2="72143"/>
                        <a14:foregroundMark x1="53142" y1="78571" x2="71885" y2="85714"/>
                        <a14:foregroundMark x1="64856" y1="71190" x2="83387" y2="79286"/>
                        <a14:foregroundMark x1="60596" y1="37143" x2="77210" y2="51429"/>
                        <a14:foregroundMark x1="58892" y1="49762" x2="73695" y2="74762"/>
                        <a14:foregroundMark x1="65815" y1="71429" x2="63152" y2="95000"/>
                        <a14:foregroundMark x1="81044" y1="70952" x2="87220" y2="76905"/>
                        <a14:foregroundMark x1="82748" y1="27381" x2="67625" y2="82381"/>
                        <a14:foregroundMark x1="85623" y1="36905" x2="78062" y2="71905"/>
                        <a14:foregroundMark x1="59531" y1="10476" x2="79020" y2="4762"/>
                        <a14:foregroundMark x1="60383" y1="8571" x2="68903" y2="5476"/>
                        <a14:foregroundMark x1="16826" y1="8810" x2="38445" y2="6429"/>
                        <a14:foregroundMark x1="16081" y1="93571" x2="35250" y2="93095"/>
                        <a14:foregroundMark x1="37380" y1="93095" x2="33653" y2="93810"/>
                        <a14:backgroundMark x1="94143" y1="714" x2="94462" y2="7619"/>
                        <a14:backgroundMark x1="94462" y1="7619" x2="99787" y2="6667"/>
                        <a14:backgroundMark x1="99787" y1="6429" x2="99574" y2="0"/>
                        <a14:backgroundMark x1="93930" y1="476" x2="99468" y2="714"/>
                      </a14:backgroundRemoval>
                    </a14:imgEffect>
                  </a14:imgLayer>
                </a14:imgProps>
              </a:ext>
              <a:ext uri="{28A0092B-C50C-407E-A947-70E740481C1C}">
                <a14:useLocalDpi xmlns:a14="http://schemas.microsoft.com/office/drawing/2010/main" val="0"/>
              </a:ext>
            </a:extLst>
          </a:blip>
          <a:stretch>
            <a:fillRect/>
          </a:stretch>
        </p:blipFill>
        <p:spPr>
          <a:xfrm>
            <a:off x="0" y="156822"/>
            <a:ext cx="12192000" cy="5453291"/>
          </a:xfrm>
        </p:spPr>
      </p:pic>
    </p:spTree>
    <p:extLst>
      <p:ext uri="{BB962C8B-B14F-4D97-AF65-F5344CB8AC3E}">
        <p14:creationId xmlns:p14="http://schemas.microsoft.com/office/powerpoint/2010/main" val="31519556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216937-7D16-42F2-B259-B78F28AB320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92192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65365F-154B-4989-B17A-635F37B941AC}"/>
              </a:ext>
            </a:extLst>
          </p:cNvPr>
          <p:cNvSpPr txBox="1"/>
          <p:nvPr/>
        </p:nvSpPr>
        <p:spPr>
          <a:xfrm>
            <a:off x="279394" y="817582"/>
            <a:ext cx="484094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Can we try to find such w* and b* manually?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try a random guess (say w = 0.5, b=0)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Clearly this generated curve is not good. But how bad it 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see </a:t>
            </a:r>
            <a:r>
              <a:rPr lang="en-US" i="1" dirty="0"/>
              <a:t>L</a:t>
            </a:r>
            <a:r>
              <a:rPr lang="en-US" dirty="0"/>
              <a:t>(w, b) to see how bad it is</a:t>
            </a:r>
          </a:p>
          <a:p>
            <a:endParaRPr lang="en-US" dirty="0"/>
          </a:p>
          <a:p>
            <a:endParaRPr lang="en-US" dirty="0"/>
          </a:p>
        </p:txBody>
      </p:sp>
      <p:pic>
        <p:nvPicPr>
          <p:cNvPr id="8" name="Picture 7">
            <a:extLst>
              <a:ext uri="{FF2B5EF4-FFF2-40B4-BE49-F238E27FC236}">
                <a16:creationId xmlns:a16="http://schemas.microsoft.com/office/drawing/2014/main" id="{4EB8DF7E-720E-40C5-AE40-6162F13FB54E}"/>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79394" y="3429000"/>
            <a:ext cx="5816606" cy="2862322"/>
          </a:xfrm>
          <a:prstGeom prst="rect">
            <a:avLst/>
          </a:prstGeom>
        </p:spPr>
      </p:pic>
      <p:sp>
        <p:nvSpPr>
          <p:cNvPr id="9" name="TextBox 8">
            <a:extLst>
              <a:ext uri="{FF2B5EF4-FFF2-40B4-BE49-F238E27FC236}">
                <a16:creationId xmlns:a16="http://schemas.microsoft.com/office/drawing/2014/main" id="{7FB965CC-8A4A-479C-97DD-82344F9F90CF}"/>
              </a:ext>
            </a:extLst>
          </p:cNvPr>
          <p:cNvSpPr txBox="1"/>
          <p:nvPr/>
        </p:nvSpPr>
        <p:spPr>
          <a:xfrm>
            <a:off x="279394" y="6379182"/>
            <a:ext cx="5292762"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want L(w,b) to be as close to 0 as possible.</a:t>
            </a:r>
          </a:p>
          <a:p>
            <a:endParaRPr lang="en-US" dirty="0"/>
          </a:p>
        </p:txBody>
      </p:sp>
      <p:pic>
        <p:nvPicPr>
          <p:cNvPr id="10" name="Content Placeholder 9" descr="Capture6.PNG"/>
          <p:cNvPicPr>
            <a:picLocks noGrp="1" noChangeAspect="1"/>
          </p:cNvPicPr>
          <p:nvPr>
            <p:ph idx="1"/>
          </p:nvPr>
        </p:nvPicPr>
        <p:blipFill>
          <a:blip r:embed="rId4" cstate="print"/>
          <a:stretch>
            <a:fillRect/>
          </a:stretch>
        </p:blipFill>
        <p:spPr>
          <a:xfrm>
            <a:off x="6773125" y="755338"/>
            <a:ext cx="5032493" cy="3910792"/>
          </a:xfrm>
        </p:spPr>
      </p:pic>
    </p:spTree>
    <p:extLst>
      <p:ext uri="{BB962C8B-B14F-4D97-AF65-F5344CB8AC3E}">
        <p14:creationId xmlns:p14="http://schemas.microsoft.com/office/powerpoint/2010/main" val="1440306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3C585F-7BE4-4519-8418-4C37E8EEC39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964867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9B53AE-D73F-4876-9FFB-143D13C9B70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7289802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BADFE0-17EB-4DEB-A5A4-6F2A07EB50A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747656"/>
            <a:ext cx="12189103" cy="5362687"/>
          </a:xfrm>
        </p:spPr>
      </p:pic>
      <p:sp>
        <p:nvSpPr>
          <p:cNvPr id="6" name="Rectangle 5">
            <a:extLst>
              <a:ext uri="{FF2B5EF4-FFF2-40B4-BE49-F238E27FC236}">
                <a16:creationId xmlns:a16="http://schemas.microsoft.com/office/drawing/2014/main" id="{360D5CFB-E158-4014-99DC-C9491F5821B5}"/>
              </a:ext>
            </a:extLst>
          </p:cNvPr>
          <p:cNvSpPr/>
          <p:nvPr/>
        </p:nvSpPr>
        <p:spPr>
          <a:xfrm>
            <a:off x="11564471" y="747656"/>
            <a:ext cx="473336" cy="349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0298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9905C0-DBB2-4783-988C-CF593CF37648}"/>
              </a:ext>
            </a:extLst>
          </p:cNvPr>
          <p:cNvSpPr/>
          <p:nvPr/>
        </p:nvSpPr>
        <p:spPr>
          <a:xfrm>
            <a:off x="11607501" y="742278"/>
            <a:ext cx="365760" cy="27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0" name="Content Placeholder 9">
            <a:extLst>
              <a:ext uri="{FF2B5EF4-FFF2-40B4-BE49-F238E27FC236}">
                <a16:creationId xmlns:a16="http://schemas.microsoft.com/office/drawing/2014/main" id="{03E75F54-3A28-4A1F-B479-01CFDE3C3F1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18849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742532-12D3-4F68-B193-7E5931677F4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116203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63F77B-3B95-4E67-9348-2CD67E643D18}"/>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20471"/>
          <a:stretch/>
        </p:blipFill>
        <p:spPr>
          <a:xfrm>
            <a:off x="0" y="0"/>
            <a:ext cx="12192000" cy="5454127"/>
          </a:xfrm>
        </p:spPr>
      </p:pic>
    </p:spTree>
    <p:extLst>
      <p:ext uri="{BB962C8B-B14F-4D97-AF65-F5344CB8AC3E}">
        <p14:creationId xmlns:p14="http://schemas.microsoft.com/office/powerpoint/2010/main" val="35249376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47A1A3-E63F-4845-ACED-8F70FE07D9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814821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8E6DD5-1EFC-426D-82BB-EF8E4DCCC17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6" name="Rectangle 5">
            <a:extLst>
              <a:ext uri="{FF2B5EF4-FFF2-40B4-BE49-F238E27FC236}">
                <a16:creationId xmlns:a16="http://schemas.microsoft.com/office/drawing/2014/main" id="{62C348A2-3BBA-4ACA-A159-905AB556BFE1}"/>
              </a:ext>
            </a:extLst>
          </p:cNvPr>
          <p:cNvSpPr/>
          <p:nvPr/>
        </p:nvSpPr>
        <p:spPr>
          <a:xfrm>
            <a:off x="3754419" y="5228216"/>
            <a:ext cx="3108960" cy="114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4308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E06D8D-E13E-4735-A710-CDEA127492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785562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D7E752-A1BA-456C-B933-33C6477EF2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997838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1428</TotalTime>
  <Words>4687</Words>
  <Application>Microsoft Office PowerPoint</Application>
  <PresentationFormat>Widescreen</PresentationFormat>
  <Paragraphs>448</Paragraphs>
  <Slides>255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255</vt:i4>
      </vt:variant>
    </vt:vector>
  </HeadingPairs>
  <TitlesOfParts>
    <vt:vector size="265" baseType="lpstr">
      <vt:lpstr>Arial</vt:lpstr>
      <vt:lpstr>Calibri</vt:lpstr>
      <vt:lpstr>Calibri Light</vt:lpstr>
      <vt:lpstr>DejaVu Sans</vt:lpstr>
      <vt:lpstr>Georgia</vt:lpstr>
      <vt:lpstr>Times New Roman</vt:lpstr>
      <vt:lpstr>Trebuchet MS</vt:lpstr>
      <vt:lpstr>Verdana</vt:lpstr>
      <vt:lpstr>Office Theme</vt:lpstr>
      <vt:lpstr>1_Office Theme</vt:lpstr>
      <vt:lpstr>ANN continued…</vt:lpstr>
      <vt:lpstr>Components of a typical ML setup</vt:lpstr>
      <vt:lpstr>Training error and testing error</vt:lpstr>
      <vt:lpstr>PowerPoint Presentation</vt:lpstr>
      <vt:lpstr>Consider our movie example</vt:lpstr>
      <vt:lpstr>Learning parameters</vt:lpstr>
      <vt:lpstr>PowerPoint Presentation</vt:lpstr>
      <vt:lpstr>PowerPoint Presentation</vt:lpstr>
      <vt:lpstr>PowerPoint Presentation</vt:lpstr>
      <vt:lpstr>PowerPoint Presentation</vt:lpstr>
      <vt:lpstr>PowerPoint Presentation</vt:lpstr>
      <vt:lpstr>Gradient descent (for learning parameters)</vt:lpstr>
      <vt:lpstr>Gradient Descent analogy</vt:lpstr>
      <vt:lpstr>PowerPoint Presentation</vt:lpstr>
      <vt:lpstr>So let’s start with a simple dataset</vt:lpstr>
      <vt:lpstr>If we fit a line to the data and someone tells us that they weigh 1.5, we can use the line to predict that they are 1.9 tall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 another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 rule</vt:lpstr>
      <vt:lpstr>Parameter update equations</vt:lpstr>
      <vt:lpstr>Parameter update equations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make a few observations</vt:lpstr>
      <vt:lpstr>We make a few observations</vt:lpstr>
      <vt:lpstr>We make a few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what a 2-dimensional sigmoid  looks like.</vt:lpstr>
      <vt:lpstr>This is what a 2-d sigmoid curve looks like.  We need to figure out how to get a tower in this case.</vt:lpstr>
      <vt:lpstr>This is what a 2-d sigmoid curve looks like.  We need to figure out how to get a tower in this case.  First let us set w2 to 0 and see if we can get a 2-d step function.</vt:lpstr>
      <vt:lpstr>PowerPoint Presentation</vt:lpstr>
      <vt:lpstr>PowerPoint Presentation</vt:lpstr>
      <vt:lpstr>PowerPoint Presentation</vt:lpstr>
      <vt:lpstr>PowerPoint Presentation</vt:lpstr>
      <vt:lpstr>Now let us set w1 to 0 and adjust w2  to get a 2-dimensional step function  with a different orientation</vt:lpstr>
      <vt:lpstr>Now let us set w1 to 0 and adjust w2  to get a 2-dimensional step function  with a different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 continued…</dc:title>
  <dc:creator>Shyam Parmar</dc:creator>
  <cp:lastModifiedBy>Royal Legion 04</cp:lastModifiedBy>
  <cp:revision>169</cp:revision>
  <dcterms:created xsi:type="dcterms:W3CDTF">2019-07-26T06:07:10Z</dcterms:created>
  <dcterms:modified xsi:type="dcterms:W3CDTF">2019-09-20T11:43:25Z</dcterms:modified>
</cp:coreProperties>
</file>